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26.xml" ContentType="application/vnd.openxmlformats-officedocument.presentationml.notesSlide+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notesSlides/notesSlide33.xml" ContentType="application/vnd.openxmlformats-officedocument.presentationml.notesSlide+xml"/>
  <Override PartName="/ppt/charts/chart22.xml" ContentType="application/vnd.openxmlformats-officedocument.drawingml.chart+xml"/>
  <Override PartName="/ppt/drawings/drawing1.xml" ContentType="application/vnd.openxmlformats-officedocument.drawingml.chartshapes+xml"/>
  <Override PartName="/ppt/charts/chart23.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867" r:id="rId2"/>
    <p:sldId id="901" r:id="rId3"/>
    <p:sldId id="272" r:id="rId4"/>
    <p:sldId id="273" r:id="rId5"/>
    <p:sldId id="860" r:id="rId6"/>
    <p:sldId id="898" r:id="rId7"/>
    <p:sldId id="933" r:id="rId8"/>
    <p:sldId id="880" r:id="rId9"/>
    <p:sldId id="267" r:id="rId10"/>
    <p:sldId id="929" r:id="rId11"/>
    <p:sldId id="886" r:id="rId12"/>
    <p:sldId id="290" r:id="rId13"/>
    <p:sldId id="917" r:id="rId14"/>
    <p:sldId id="884" r:id="rId15"/>
    <p:sldId id="874" r:id="rId16"/>
    <p:sldId id="915" r:id="rId17"/>
    <p:sldId id="919" r:id="rId18"/>
    <p:sldId id="861" r:id="rId19"/>
    <p:sldId id="928" r:id="rId20"/>
    <p:sldId id="866" r:id="rId21"/>
    <p:sldId id="896" r:id="rId22"/>
    <p:sldId id="935" r:id="rId23"/>
    <p:sldId id="885" r:id="rId24"/>
    <p:sldId id="927" r:id="rId25"/>
    <p:sldId id="863" r:id="rId26"/>
    <p:sldId id="913" r:id="rId27"/>
    <p:sldId id="906" r:id="rId28"/>
    <p:sldId id="923" r:id="rId29"/>
    <p:sldId id="930" r:id="rId30"/>
    <p:sldId id="881" r:id="rId31"/>
    <p:sldId id="907" r:id="rId32"/>
    <p:sldId id="905" r:id="rId33"/>
    <p:sldId id="911" r:id="rId34"/>
    <p:sldId id="892" r:id="rId35"/>
    <p:sldId id="931" r:id="rId36"/>
    <p:sldId id="934" r:id="rId37"/>
    <p:sldId id="864" r:id="rId3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974" userDrawn="1">
          <p15:clr>
            <a:srgbClr val="A4A3A4"/>
          </p15:clr>
        </p15:guide>
        <p15:guide id="4" orient="horz" pos="1051" userDrawn="1">
          <p15:clr>
            <a:srgbClr val="A4A3A4"/>
          </p15:clr>
        </p15:guide>
        <p15:guide id="5" orient="horz" pos="3816" userDrawn="1">
          <p15:clr>
            <a:srgbClr val="A4A3A4"/>
          </p15:clr>
        </p15:guide>
        <p15:guide id="6" orient="horz" pos="68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A0475F-F4D5-FDA7-83BD-628FF1EC7E00}" name="Rahil V Parekh" initials="RP" userId="S::Rahil.Parekh@in.ey.com::feb48654-8f30-4f63-9607-35c5320875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1" clrIdx="0">
    <p:extLst>
      <p:ext uri="{19B8F6BF-5375-455C-9EA6-DF929625EA0E}">
        <p15:presenceInfo xmlns:p15="http://schemas.microsoft.com/office/powerpoint/2012/main" userId="Lenov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472"/>
    <a:srgbClr val="9E172A"/>
    <a:srgbClr val="FFFFFF"/>
    <a:srgbClr val="F3E4A3"/>
    <a:srgbClr val="EEE7E5"/>
    <a:srgbClr val="991923"/>
    <a:srgbClr val="7F7F7F"/>
    <a:srgbClr val="AB1E3A"/>
    <a:srgbClr val="FFC000"/>
    <a:srgbClr val="DA20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02"/>
      </p:cViewPr>
      <p:guideLst>
        <p:guide orient="horz" pos="2160"/>
        <p:guide pos="3840"/>
        <p:guide orient="horz" pos="3974"/>
        <p:guide orient="horz" pos="1051"/>
        <p:guide orient="horz" pos="3816"/>
        <p:guide orient="horz" pos="6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oleObject" Target="file:///C:\Users\chandrabhushan.prasa\Desktop\RBZ%20Q1%20FY2026-27%20Financials%20-%20V4.xlsx" TargetMode="External"/><Relationship Id="rId2" Type="http://schemas.microsoft.com/office/2011/relationships/chartColorStyle" Target="colors9.xml"/><Relationship Id="rId1" Type="http://schemas.microsoft.com/office/2011/relationships/chartStyle" Target="style9.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0.xlsx"/></Relationships>
</file>

<file path=ppt/charts/_rels/chart2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1.xml"/><Relationship Id="rId1" Type="http://schemas.microsoft.com/office/2011/relationships/chartStyle" Target="style1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chemeClr val="tx1"/>
                </a:solidFill>
                <a:latin typeface="Calibri Light" panose="020F0302020204030204" pitchFamily="34" charset="0"/>
                <a:cs typeface="Calibri Light" panose="020F0302020204030204" pitchFamily="34" charset="0"/>
              </a:rPr>
              <a:t>Revenue (INR Mn) &amp; EBIDTA Margin (%) </a:t>
            </a:r>
          </a:p>
        </c:rich>
      </c:tx>
      <c:layout>
        <c:manualLayout>
          <c:xMode val="edge"/>
          <c:yMode val="edge"/>
          <c:x val="0.11841535847761434"/>
          <c:y val="9.608448171311821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manualLayout>
          <c:layoutTarget val="inner"/>
          <c:xMode val="edge"/>
          <c:yMode val="edge"/>
          <c:x val="4.8387357945480401E-2"/>
          <c:y val="0.16646636456797728"/>
          <c:w val="0.91128984376661926"/>
          <c:h val="0.6496744665325267"/>
        </c:manualLayout>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1"/>
            <c:invertIfNegative val="0"/>
            <c:bubble3D val="0"/>
            <c:spPr>
              <a:solidFill>
                <a:srgbClr val="ECD472"/>
              </a:solidFill>
              <a:ln>
                <a:noFill/>
              </a:ln>
              <a:effectLst/>
            </c:spPr>
            <c:extLst>
              <c:ext xmlns:c16="http://schemas.microsoft.com/office/drawing/2014/chart" uri="{C3380CC4-5D6E-409C-BE32-E72D297353CC}">
                <c16:uniqueId val="{00000003-DE10-4C58-80E6-6E7600F83D5A}"/>
              </c:ext>
            </c:extLst>
          </c:dPt>
          <c:dPt>
            <c:idx val="2"/>
            <c:invertIfNegative val="0"/>
            <c:bubble3D val="0"/>
            <c:spPr>
              <a:solidFill>
                <a:srgbClr val="ECD472"/>
              </a:solidFill>
              <a:ln>
                <a:noFill/>
              </a:ln>
              <a:effectLst/>
            </c:spPr>
            <c:extLst>
              <c:ext xmlns:c16="http://schemas.microsoft.com/office/drawing/2014/chart" uri="{C3380CC4-5D6E-409C-BE32-E72D297353CC}">
                <c16:uniqueId val="{00000001-2B37-4501-93BC-B2D42C534ABE}"/>
              </c:ext>
            </c:extLst>
          </c:dPt>
          <c:dPt>
            <c:idx val="3"/>
            <c:invertIfNegative val="0"/>
            <c:bubble3D val="0"/>
            <c:spPr>
              <a:solidFill>
                <a:srgbClr val="9E172A"/>
              </a:solidFill>
              <a:ln>
                <a:noFill/>
              </a:ln>
              <a:effectLst/>
            </c:spPr>
            <c:extLst>
              <c:ext xmlns:c16="http://schemas.microsoft.com/office/drawing/2014/chart" uri="{C3380CC4-5D6E-409C-BE32-E72D297353CC}">
                <c16:uniqueId val="{00000006-0002-444B-A2CF-36E408AEB1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_ * #,##0_ ;_ * \-#,##0_ ;_ * "-"??_ ;_ @_ </c:formatCode>
                <c:ptCount val="4"/>
                <c:pt idx="0">
                  <c:v>3274</c:v>
                </c:pt>
                <c:pt idx="1">
                  <c:v>5301</c:v>
                </c:pt>
                <c:pt idx="2">
                  <c:v>6365</c:v>
                </c:pt>
                <c:pt idx="3">
                  <c:v>1209</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474024032"/>
        <c:axId val="474022464"/>
      </c:barChart>
      <c:lineChart>
        <c:grouping val="standard"/>
        <c:varyColors val="0"/>
        <c:ser>
          <c:idx val="1"/>
          <c:order val="1"/>
          <c:tx>
            <c:strRef>
              <c:f>Sheet1!$C$1</c:f>
              <c:strCache>
                <c:ptCount val="1"/>
                <c:pt idx="0">
                  <c:v>EBITDA Margin</c:v>
                </c:pt>
              </c:strCache>
            </c:strRef>
          </c:tx>
          <c:spPr>
            <a:ln w="28575" cap="rnd">
              <a:solidFill>
                <a:srgbClr val="9E172A"/>
              </a:solidFill>
              <a:round/>
            </a:ln>
            <a:effectLst/>
          </c:spPr>
          <c:marker>
            <c:symbol val="circle"/>
            <c:size val="8"/>
            <c:spPr>
              <a:solidFill>
                <a:srgbClr val="9E172A"/>
              </a:solidFill>
              <a:ln w="9525" cap="sq">
                <a:noFill/>
              </a:ln>
              <a:effectLst/>
            </c:spPr>
          </c:marker>
          <c:dPt>
            <c:idx val="2"/>
            <c:marker>
              <c:symbol val="circle"/>
              <c:size val="8"/>
              <c:spPr>
                <a:solidFill>
                  <a:srgbClr val="9E172A"/>
                </a:solidFill>
                <a:ln w="9525" cap="sq">
                  <a:noFill/>
                </a:ln>
                <a:effectLst/>
              </c:spPr>
            </c:marker>
            <c:bubble3D val="0"/>
            <c:extLst>
              <c:ext xmlns:c16="http://schemas.microsoft.com/office/drawing/2014/chart" uri="{C3380CC4-5D6E-409C-BE32-E72D297353CC}">
                <c16:uniqueId val="{00000004-6518-47D4-A815-98F879033F15}"/>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6518-47D4-A815-98F879033F15}"/>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6518-47D4-A815-98F879033F15}"/>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ysClr val="windowText" lastClr="000000"/>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4-6518-47D4-A815-98F879033F15}"/>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ysClr val="windowText" lastClr="000000"/>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0002-444B-A2CF-36E408AEB1D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FFFF"/>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FY24</c:v>
                </c:pt>
                <c:pt idx="1">
                  <c:v>FY25</c:v>
                </c:pt>
                <c:pt idx="2">
                  <c:v>FY26</c:v>
                </c:pt>
                <c:pt idx="3">
                  <c:v>Q1FY27</c:v>
                </c:pt>
              </c:strCache>
            </c:strRef>
          </c:cat>
          <c:val>
            <c:numRef>
              <c:f>Sheet1!$C$2:$C$5</c:f>
              <c:numCache>
                <c:formatCode>0.00%</c:formatCode>
                <c:ptCount val="4"/>
                <c:pt idx="0">
                  <c:v>0.1167</c:v>
                </c:pt>
                <c:pt idx="1">
                  <c:v>0.1211</c:v>
                </c:pt>
                <c:pt idx="2">
                  <c:v>0.1444</c:v>
                </c:pt>
                <c:pt idx="3">
                  <c:v>0.14899999999999999</c:v>
                </c:pt>
              </c:numCache>
            </c:numRef>
          </c:val>
          <c:smooth val="0"/>
          <c:extLst>
            <c:ext xmlns:c16="http://schemas.microsoft.com/office/drawing/2014/chart" uri="{C3380CC4-5D6E-409C-BE32-E72D297353CC}">
              <c16:uniqueId val="{00000001-6123-4ABA-8DA4-721FD7634DB2}"/>
            </c:ext>
          </c:extLst>
        </c:ser>
        <c:dLbls>
          <c:showLegendKey val="0"/>
          <c:showVal val="1"/>
          <c:showCatName val="0"/>
          <c:showSerName val="0"/>
          <c:showPercent val="0"/>
          <c:showBubbleSize val="0"/>
        </c:dLbls>
        <c:marker val="1"/>
        <c:smooth val="0"/>
        <c:axId val="474015016"/>
        <c:axId val="474024424"/>
      </c:lineChart>
      <c:catAx>
        <c:axId val="474015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474024424"/>
        <c:crosses val="autoZero"/>
        <c:auto val="1"/>
        <c:lblAlgn val="ctr"/>
        <c:lblOffset val="100"/>
        <c:noMultiLvlLbl val="0"/>
      </c:catAx>
      <c:valAx>
        <c:axId val="474024424"/>
        <c:scaling>
          <c:orientation val="minMax"/>
          <c:max val="0.35000000000000003"/>
          <c:min val="0"/>
        </c:scaling>
        <c:delete val="0"/>
        <c:axPos val="l"/>
        <c:majorGridlines>
          <c:spPr>
            <a:ln w="9525" cap="flat" cmpd="sng" algn="ctr">
              <a:noFill/>
              <a:round/>
            </a:ln>
            <a:effectLst/>
          </c:spPr>
        </c:majorGridlines>
        <c:numFmt formatCode="0.0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4015016"/>
        <c:crosses val="autoZero"/>
        <c:crossBetween val="between"/>
      </c:valAx>
      <c:valAx>
        <c:axId val="474022464"/>
        <c:scaling>
          <c:orientation val="minMax"/>
        </c:scaling>
        <c:delete val="0"/>
        <c:axPos val="r"/>
        <c:numFmt formatCode="_ * #,##0_ ;_ * \-#,##0_ ;_ * &quot;-&quot;??_ ;_ @_ "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4024032"/>
        <c:crosses val="max"/>
        <c:crossBetween val="between"/>
      </c:valAx>
      <c:catAx>
        <c:axId val="474024032"/>
        <c:scaling>
          <c:orientation val="minMax"/>
        </c:scaling>
        <c:delete val="1"/>
        <c:axPos val="b"/>
        <c:numFmt formatCode="General" sourceLinked="1"/>
        <c:majorTickMark val="out"/>
        <c:minorTickMark val="none"/>
        <c:tickLblPos val="nextTo"/>
        <c:crossAx val="474022464"/>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2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Job Work Revenue (INR Mn)</a:t>
            </a:r>
            <a:endPar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endParaRPr>
          </a:p>
        </c:rich>
      </c:tx>
      <c:layout>
        <c:manualLayout>
          <c:xMode val="edge"/>
          <c:yMode val="edge"/>
          <c:x val="0.2097153876167826"/>
          <c:y val="2.3375790042819235E-2"/>
        </c:manualLayout>
      </c:layout>
      <c:overlay val="0"/>
      <c:spPr>
        <a:noFill/>
        <a:ln>
          <a:noFill/>
        </a:ln>
        <a:effectLst/>
      </c:spPr>
    </c:title>
    <c:autoTitleDeleted val="0"/>
    <c:plotArea>
      <c:layout>
        <c:manualLayout>
          <c:layoutTarget val="inner"/>
          <c:xMode val="edge"/>
          <c:yMode val="edge"/>
          <c:x val="7.0013803677180644E-2"/>
          <c:y val="0.16277082562326656"/>
          <c:w val="0.77623366406536332"/>
          <c:h val="0.63293897524467491"/>
        </c:manualLayout>
      </c:layout>
      <c:barChart>
        <c:barDir val="col"/>
        <c:grouping val="clustered"/>
        <c:varyColors val="0"/>
        <c:ser>
          <c:idx val="0"/>
          <c:order val="0"/>
          <c:tx>
            <c:strRef>
              <c:f>Sheet1!$B$1</c:f>
              <c:strCache>
                <c:ptCount val="1"/>
                <c:pt idx="0">
                  <c:v>Job Work (INR Mn)</c:v>
                </c:pt>
              </c:strCache>
            </c:strRef>
          </c:tx>
          <c:spPr>
            <a:solidFill>
              <a:srgbClr val="ECD472"/>
            </a:solidFill>
            <a:ln>
              <a:noFill/>
            </a:ln>
            <a:effectLst/>
          </c:spPr>
          <c:invertIfNegative val="0"/>
          <c:dPt>
            <c:idx val="1"/>
            <c:invertIfNegative val="0"/>
            <c:bubble3D val="0"/>
            <c:extLst>
              <c:ext xmlns:c16="http://schemas.microsoft.com/office/drawing/2014/chart" uri="{C3380CC4-5D6E-409C-BE32-E72D297353CC}">
                <c16:uniqueId val="{00000000-ED4A-43BF-A416-661A684C299E}"/>
              </c:ext>
            </c:extLst>
          </c:dPt>
          <c:dPt>
            <c:idx val="2"/>
            <c:invertIfNegative val="0"/>
            <c:bubble3D val="0"/>
            <c:spPr>
              <a:solidFill>
                <a:srgbClr val="9E172A"/>
              </a:solidFill>
              <a:ln>
                <a:noFill/>
              </a:ln>
              <a:effectLst/>
            </c:spPr>
            <c:extLst>
              <c:ext xmlns:c16="http://schemas.microsoft.com/office/drawing/2014/chart" uri="{C3380CC4-5D6E-409C-BE32-E72D297353CC}">
                <c16:uniqueId val="{00000002-ED4A-43BF-A416-661A684C299E}"/>
              </c:ext>
            </c:extLst>
          </c:dPt>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Q1-FY26</c:v>
                </c:pt>
                <c:pt idx="1">
                  <c:v>Q4-FY26</c:v>
                </c:pt>
                <c:pt idx="2">
                  <c:v>Q1-FY27</c:v>
                </c:pt>
              </c:strCache>
            </c:strRef>
          </c:cat>
          <c:val>
            <c:numRef>
              <c:f>Sheet1!$B$2:$B$4</c:f>
              <c:numCache>
                <c:formatCode>_ * #,##0_ ;_ * \-#,##0_ ;_ * "-"??_ ;_ @_ </c:formatCode>
                <c:ptCount val="3"/>
                <c:pt idx="0">
                  <c:v>14</c:v>
                </c:pt>
                <c:pt idx="1">
                  <c:v>11</c:v>
                </c:pt>
                <c:pt idx="2">
                  <c:v>12</c:v>
                </c:pt>
              </c:numCache>
            </c:numRef>
          </c:val>
          <c:extLst>
            <c:ext xmlns:c16="http://schemas.microsoft.com/office/drawing/2014/chart" uri="{C3380CC4-5D6E-409C-BE32-E72D297353CC}">
              <c16:uniqueId val="{00000003-ED4A-43BF-A416-661A684C299E}"/>
            </c:ext>
          </c:extLst>
        </c:ser>
        <c:dLbls>
          <c:showLegendKey val="0"/>
          <c:showVal val="1"/>
          <c:showCatName val="0"/>
          <c:showSerName val="0"/>
          <c:showPercent val="0"/>
          <c:showBubbleSize val="0"/>
        </c:dLbls>
        <c:gapWidth val="50"/>
        <c:axId val="488155344"/>
        <c:axId val="488152992"/>
      </c:barChart>
      <c:catAx>
        <c:axId val="488155344"/>
        <c:scaling>
          <c:orientation val="minMax"/>
        </c:scaling>
        <c:delete val="0"/>
        <c:axPos val="b"/>
        <c:numFmt formatCode="General" sourceLinked="0"/>
        <c:majorTickMark val="none"/>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2992"/>
        <c:crosses val="autoZero"/>
        <c:auto val="1"/>
        <c:lblAlgn val="ctr"/>
        <c:lblOffset val="100"/>
        <c:noMultiLvlLbl val="0"/>
      </c:catAx>
      <c:valAx>
        <c:axId val="488152992"/>
        <c:scaling>
          <c:orientation val="minMax"/>
          <c:max val="100"/>
        </c:scaling>
        <c:delete val="0"/>
        <c:axPos val="l"/>
        <c:numFmt formatCode="_ * #,##0_ ;_ * \-#,##0_ ;_ * &quot;-&quot;??_ ;_ @_ " sourceLinked="1"/>
        <c:majorTickMark val="out"/>
        <c:minorTickMark val="none"/>
        <c:tickLblPos val="none"/>
        <c:spPr>
          <a:noFill/>
          <a:ln>
            <a:noFill/>
          </a:ln>
          <a:effectLst/>
        </c:spPr>
        <c:txPr>
          <a:bodyPr rot="-60000000" vert="horz"/>
          <a:lstStyle/>
          <a:p>
            <a:pPr>
              <a:defRPr>
                <a:solidFill>
                  <a:schemeClr val="bg1"/>
                </a:solidFill>
              </a:defRPr>
            </a:pPr>
            <a:endParaRPr lang="en-US"/>
          </a:p>
        </c:txPr>
        <c:crossAx val="488155344"/>
        <c:crosses val="autoZero"/>
        <c:crossBetween val="between"/>
      </c:val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4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Wholesale Revenue (INR Mn)</a:t>
            </a:r>
            <a:endPar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endParaRPr>
          </a:p>
        </c:rich>
      </c:tx>
      <c:layout>
        <c:manualLayout>
          <c:xMode val="edge"/>
          <c:yMode val="edge"/>
          <c:x val="0.21165210686643632"/>
          <c:y val="0"/>
        </c:manualLayout>
      </c:layout>
      <c:overlay val="0"/>
      <c:spPr>
        <a:noFill/>
        <a:ln>
          <a:noFill/>
        </a:ln>
        <a:effectLst/>
      </c:spPr>
    </c:title>
    <c:autoTitleDeleted val="0"/>
    <c:plotArea>
      <c:layout>
        <c:manualLayout>
          <c:layoutTarget val="inner"/>
          <c:xMode val="edge"/>
          <c:yMode val="edge"/>
          <c:x val="8.3375621006999689E-2"/>
          <c:y val="0.18053492611782776"/>
          <c:w val="0.86705726018945883"/>
          <c:h val="0.67009816250241949"/>
        </c:manualLayout>
      </c:layout>
      <c:barChart>
        <c:barDir val="col"/>
        <c:grouping val="clustered"/>
        <c:varyColors val="0"/>
        <c:ser>
          <c:idx val="0"/>
          <c:order val="0"/>
          <c:tx>
            <c:strRef>
              <c:f>Sheet1!$B$1</c:f>
              <c:strCache>
                <c:ptCount val="1"/>
                <c:pt idx="0">
                  <c:v> Wholesale Revenue (INR Mn) </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0-24FC-448B-924C-A6EEC73F1DB7}"/>
              </c:ext>
            </c:extLst>
          </c:dPt>
          <c:dPt>
            <c:idx val="1"/>
            <c:invertIfNegative val="0"/>
            <c:bubble3D val="0"/>
            <c:extLst>
              <c:ext xmlns:c16="http://schemas.microsoft.com/office/drawing/2014/chart" uri="{C3380CC4-5D6E-409C-BE32-E72D297353CC}">
                <c16:uniqueId val="{00000001-24FC-448B-924C-A6EEC73F1DB7}"/>
              </c:ext>
            </c:extLst>
          </c:dPt>
          <c:dPt>
            <c:idx val="2"/>
            <c:invertIfNegative val="0"/>
            <c:bubble3D val="0"/>
            <c:spPr>
              <a:solidFill>
                <a:srgbClr val="9E172A"/>
              </a:solidFill>
              <a:ln>
                <a:noFill/>
              </a:ln>
              <a:effectLst/>
            </c:spPr>
            <c:extLst>
              <c:ext xmlns:c16="http://schemas.microsoft.com/office/drawing/2014/chart" uri="{C3380CC4-5D6E-409C-BE32-E72D297353CC}">
                <c16:uniqueId val="{00000003-24FC-448B-924C-A6EEC73F1DB7}"/>
              </c:ext>
            </c:extLst>
          </c:dPt>
          <c:dLbls>
            <c:dLbl>
              <c:idx val="1"/>
              <c:layout>
                <c:manualLayout>
                  <c:x val="-7.0621874082686972E-17"/>
                  <c:y val="-7.152145370692662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FC-448B-924C-A6EEC73F1DB7}"/>
                </c:ext>
              </c:extLst>
            </c:dLbl>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Q1-FY26</c:v>
                </c:pt>
                <c:pt idx="1">
                  <c:v>Q4-FY26</c:v>
                </c:pt>
                <c:pt idx="2">
                  <c:v>Q1-FY27</c:v>
                </c:pt>
              </c:strCache>
            </c:strRef>
          </c:cat>
          <c:val>
            <c:numRef>
              <c:f>Sheet1!$B$2:$B$4</c:f>
              <c:numCache>
                <c:formatCode>_(* #,##0_);_(* \(#,##0\);_(* "-"??_);_(@_)</c:formatCode>
                <c:ptCount val="3"/>
                <c:pt idx="0">
                  <c:v>286</c:v>
                </c:pt>
                <c:pt idx="1">
                  <c:v>670</c:v>
                </c:pt>
                <c:pt idx="2">
                  <c:v>421</c:v>
                </c:pt>
              </c:numCache>
            </c:numRef>
          </c:val>
          <c:extLst>
            <c:ext xmlns:c16="http://schemas.microsoft.com/office/drawing/2014/chart" uri="{C3380CC4-5D6E-409C-BE32-E72D297353CC}">
              <c16:uniqueId val="{00000004-24FC-448B-924C-A6EEC73F1DB7}"/>
            </c:ext>
          </c:extLst>
        </c:ser>
        <c:dLbls>
          <c:showLegendKey val="0"/>
          <c:showVal val="1"/>
          <c:showCatName val="0"/>
          <c:showSerName val="0"/>
          <c:showPercent val="0"/>
          <c:showBubbleSize val="0"/>
        </c:dLbls>
        <c:gapWidth val="50"/>
        <c:axId val="488158872"/>
        <c:axId val="488151424"/>
      </c:barChart>
      <c:catAx>
        <c:axId val="488158872"/>
        <c:scaling>
          <c:orientation val="minMax"/>
        </c:scaling>
        <c:delete val="0"/>
        <c:axPos val="b"/>
        <c:numFmt formatCode="General" sourceLinked="0"/>
        <c:majorTickMark val="none"/>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1424"/>
        <c:crosses val="autoZero"/>
        <c:auto val="1"/>
        <c:lblAlgn val="ctr"/>
        <c:lblOffset val="100"/>
        <c:noMultiLvlLbl val="0"/>
      </c:catAx>
      <c:valAx>
        <c:axId val="488151424"/>
        <c:scaling>
          <c:orientation val="minMax"/>
          <c:max val="800"/>
          <c:min val="-10"/>
        </c:scaling>
        <c:delete val="0"/>
        <c:axPos val="l"/>
        <c:numFmt formatCode="_(* #,##0_);_(* \(#,##0\);_(* &quot;-&quot;??_);_(@_)" sourceLinked="1"/>
        <c:majorTickMark val="none"/>
        <c:minorTickMark val="none"/>
        <c:tickLblPos val="none"/>
        <c:spPr>
          <a:noFill/>
          <a:ln>
            <a:noFill/>
          </a:ln>
          <a:effectLst/>
        </c:spPr>
        <c:txPr>
          <a:bodyPr rot="-60000000" vert="horz"/>
          <a:lstStyle/>
          <a:p>
            <a:pPr>
              <a:defRPr>
                <a:solidFill>
                  <a:schemeClr val="tx1"/>
                </a:solidFill>
              </a:defRPr>
            </a:pPr>
            <a:endParaRPr lang="en-US"/>
          </a:p>
        </c:txPr>
        <c:crossAx val="488158872"/>
        <c:crosses val="autoZero"/>
        <c:crossBetween val="between"/>
      </c:val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b="1">
                <a:solidFill>
                  <a:schemeClr val="tx1"/>
                </a:solidFill>
                <a:latin typeface="Calibri Light" panose="020F0302020204030204" pitchFamily="34"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Retail Revenue (INR Mn)</a:t>
            </a:r>
          </a:p>
        </c:rich>
      </c:tx>
      <c:layout>
        <c:manualLayout>
          <c:xMode val="edge"/>
          <c:yMode val="edge"/>
          <c:x val="0.25763248275709366"/>
          <c:y val="4.8040637818615893E-3"/>
        </c:manualLayout>
      </c:layout>
      <c:overlay val="0"/>
      <c:spPr>
        <a:noFill/>
        <a:ln>
          <a:noFill/>
        </a:ln>
        <a:effectLst/>
      </c:spPr>
    </c:title>
    <c:autoTitleDeleted val="0"/>
    <c:plotArea>
      <c:layout>
        <c:manualLayout>
          <c:layoutTarget val="inner"/>
          <c:xMode val="edge"/>
          <c:yMode val="edge"/>
          <c:x val="7.1547104019790919E-2"/>
          <c:y val="0.19405251724672259"/>
          <c:w val="0.8584490771985368"/>
          <c:h val="0.66548692116687369"/>
        </c:manualLayout>
      </c:layout>
      <c:barChart>
        <c:barDir val="col"/>
        <c:grouping val="clustered"/>
        <c:varyColors val="0"/>
        <c:ser>
          <c:idx val="0"/>
          <c:order val="0"/>
          <c:tx>
            <c:strRef>
              <c:f>Sheet1!$B$1</c:f>
              <c:strCache>
                <c:ptCount val="1"/>
                <c:pt idx="0">
                  <c:v>Retail Revenue (INR Mn)</c:v>
                </c:pt>
              </c:strCache>
            </c:strRef>
          </c:tx>
          <c:spPr>
            <a:solidFill>
              <a:srgbClr val="ECD472"/>
            </a:solidFill>
            <a:ln>
              <a:noFill/>
            </a:ln>
            <a:effectLst>
              <a:softEdge rad="0"/>
            </a:effectLst>
          </c:spPr>
          <c:invertIfNegative val="0"/>
          <c:dPt>
            <c:idx val="0"/>
            <c:invertIfNegative val="0"/>
            <c:bubble3D val="0"/>
            <c:extLst>
              <c:ext xmlns:c16="http://schemas.microsoft.com/office/drawing/2014/chart" uri="{C3380CC4-5D6E-409C-BE32-E72D297353CC}">
                <c16:uniqueId val="{00000000-8CD2-4922-B9F2-7EC565111A02}"/>
              </c:ext>
            </c:extLst>
          </c:dPt>
          <c:dPt>
            <c:idx val="1"/>
            <c:invertIfNegative val="0"/>
            <c:bubble3D val="0"/>
            <c:spPr>
              <a:solidFill>
                <a:srgbClr val="9E172A"/>
              </a:solidFill>
              <a:ln>
                <a:noFill/>
              </a:ln>
              <a:effectLst>
                <a:softEdge rad="0"/>
              </a:effectLst>
            </c:spPr>
            <c:extLst>
              <c:ext xmlns:c16="http://schemas.microsoft.com/office/drawing/2014/chart" uri="{C3380CC4-5D6E-409C-BE32-E72D297353CC}">
                <c16:uniqueId val="{00000001-8CD2-4922-B9F2-7EC565111A02}"/>
              </c:ext>
            </c:extLst>
          </c:dPt>
          <c:dLbls>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Sheet1!$A$6:$A$7</c:f>
              <c:strCache>
                <c:ptCount val="2"/>
                <c:pt idx="0">
                  <c:v>FY25</c:v>
                </c:pt>
                <c:pt idx="1">
                  <c:v>FY26</c:v>
                </c:pt>
              </c:strCache>
            </c:strRef>
          </c:cat>
          <c:val>
            <c:numRef>
              <c:f>Sheet1!$B$6:$B$7</c:f>
              <c:numCache>
                <c:formatCode>_ * #,##0_ ;_ * \-#,##0_ ;_ * "-"??_ ;_ @_ </c:formatCode>
                <c:ptCount val="2"/>
                <c:pt idx="0" formatCode="#,##0">
                  <c:v>3239</c:v>
                </c:pt>
                <c:pt idx="1">
                  <c:v>4084</c:v>
                </c:pt>
              </c:numCache>
            </c:numRef>
          </c:val>
          <c:extLst>
            <c:ext xmlns:c16="http://schemas.microsoft.com/office/drawing/2014/chart" uri="{C3380CC4-5D6E-409C-BE32-E72D297353CC}">
              <c16:uniqueId val="{00000004-8CD2-4922-B9F2-7EC565111A02}"/>
            </c:ext>
          </c:extLst>
        </c:ser>
        <c:dLbls>
          <c:dLblPos val="outEnd"/>
          <c:showLegendKey val="0"/>
          <c:showVal val="1"/>
          <c:showCatName val="0"/>
          <c:showSerName val="0"/>
          <c:showPercent val="0"/>
          <c:showBubbleSize val="0"/>
        </c:dLbls>
        <c:gapWidth val="100"/>
        <c:axId val="488142016"/>
        <c:axId val="488141232"/>
      </c:barChart>
      <c:valAx>
        <c:axId val="488141232"/>
        <c:scaling>
          <c:orientation val="minMax"/>
        </c:scaling>
        <c:delete val="1"/>
        <c:axPos val="r"/>
        <c:numFmt formatCode="#,##0" sourceLinked="0"/>
        <c:majorTickMark val="out"/>
        <c:minorTickMark val="none"/>
        <c:tickLblPos val="nextTo"/>
        <c:crossAx val="488142016"/>
        <c:crosses val="max"/>
        <c:crossBetween val="between"/>
      </c:valAx>
      <c:catAx>
        <c:axId val="488142016"/>
        <c:scaling>
          <c:orientation val="minMax"/>
        </c:scaling>
        <c:delete val="0"/>
        <c:axPos val="b"/>
        <c:numFmt formatCode="General" sourceLinked="0"/>
        <c:majorTickMark val="out"/>
        <c:minorTickMark val="none"/>
        <c:tickLblPos val="nextTo"/>
        <c:spPr>
          <a:ln>
            <a:solidFill>
              <a:schemeClr val="bg1">
                <a:lumMod val="90000"/>
              </a:schemeClr>
            </a:solidFill>
          </a:ln>
        </c:spPr>
        <c:txPr>
          <a:bodyPr/>
          <a:lstStyle/>
          <a:p>
            <a:pPr>
              <a:defRPr sz="1200" b="0">
                <a:latin typeface="Calibri Light" panose="020F0302020204030204" pitchFamily="34" charset="0"/>
                <a:cs typeface="Calibri Light" panose="020F0302020204030204" pitchFamily="34" charset="0"/>
              </a:defRPr>
            </a:pPr>
            <a:endParaRPr lang="en-US"/>
          </a:p>
        </c:txPr>
        <c:crossAx val="488141232"/>
        <c:crosses val="autoZero"/>
        <c:auto val="1"/>
        <c:lblAlgn val="ctr"/>
        <c:lblOffset val="100"/>
        <c:noMultiLvlLbl val="0"/>
      </c:catAx>
      <c:spPr>
        <a:noFill/>
        <a:ln>
          <a:noFill/>
        </a:ln>
        <a:effectLst/>
      </c:spPr>
    </c:plotArea>
    <c:plotVisOnly val="1"/>
    <c:dispBlanksAs val="gap"/>
    <c:showDLblsOverMax val="0"/>
  </c:chart>
  <c:spPr>
    <a:noFill/>
    <a:ln>
      <a:noFill/>
      <a:prstDash val="dash"/>
    </a:ln>
    <a:effectLst/>
  </c:spPr>
  <c:txPr>
    <a:bodyPr/>
    <a:lstStyle/>
    <a:p>
      <a:pPr>
        <a:defRPr sz="1000" b="0" i="0">
          <a:latin typeface="+mn-lt"/>
          <a:ea typeface="Calibri Light" charset="0"/>
          <a:cs typeface="Calibri Light"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2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Job Work Revenue (INR Mn)</a:t>
            </a:r>
            <a:endPar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endParaRPr>
          </a:p>
        </c:rich>
      </c:tx>
      <c:layout>
        <c:manualLayout>
          <c:xMode val="edge"/>
          <c:yMode val="edge"/>
          <c:x val="0.2097153876167826"/>
          <c:y val="2.3375790042819235E-2"/>
        </c:manualLayout>
      </c:layout>
      <c:overlay val="0"/>
      <c:spPr>
        <a:noFill/>
        <a:ln>
          <a:noFill/>
        </a:ln>
        <a:effectLst/>
      </c:spPr>
    </c:title>
    <c:autoTitleDeleted val="0"/>
    <c:plotArea>
      <c:layout>
        <c:manualLayout>
          <c:layoutTarget val="inner"/>
          <c:xMode val="edge"/>
          <c:yMode val="edge"/>
          <c:x val="7.0013803677180644E-2"/>
          <c:y val="0.16277082562326656"/>
          <c:w val="0.77623366406536332"/>
          <c:h val="0.63293897524467491"/>
        </c:manualLayout>
      </c:layout>
      <c:barChart>
        <c:barDir val="col"/>
        <c:grouping val="clustered"/>
        <c:varyColors val="0"/>
        <c:ser>
          <c:idx val="0"/>
          <c:order val="0"/>
          <c:tx>
            <c:strRef>
              <c:f>Sheet1!$B$1</c:f>
              <c:strCache>
                <c:ptCount val="1"/>
                <c:pt idx="0">
                  <c:v>Job Work (INR Mn)</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0-8CA1-444B-961F-C5966C6BE4CB}"/>
              </c:ext>
            </c:extLst>
          </c:dPt>
          <c:dPt>
            <c:idx val="1"/>
            <c:invertIfNegative val="0"/>
            <c:bubble3D val="0"/>
            <c:spPr>
              <a:solidFill>
                <a:srgbClr val="9E172A"/>
              </a:solidFill>
              <a:ln>
                <a:noFill/>
              </a:ln>
              <a:effectLst/>
            </c:spPr>
            <c:extLst>
              <c:ext xmlns:c16="http://schemas.microsoft.com/office/drawing/2014/chart" uri="{C3380CC4-5D6E-409C-BE32-E72D297353CC}">
                <c16:uniqueId val="{00000000-89BC-44AC-8E59-761114D51080}"/>
              </c:ext>
            </c:extLst>
          </c:dPt>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Sheet1!$A$5:$A$6</c:f>
              <c:strCache>
                <c:ptCount val="2"/>
                <c:pt idx="0">
                  <c:v>FY25</c:v>
                </c:pt>
                <c:pt idx="1">
                  <c:v>FY26</c:v>
                </c:pt>
              </c:strCache>
            </c:strRef>
          </c:cat>
          <c:val>
            <c:numRef>
              <c:f>Sheet1!$B$5:$B$6</c:f>
              <c:numCache>
                <c:formatCode>_ * #,##0_ ;_ * \-#,##0_ ;_ * "-"??_ ;_ @_ </c:formatCode>
                <c:ptCount val="2"/>
                <c:pt idx="0">
                  <c:v>84</c:v>
                </c:pt>
                <c:pt idx="1">
                  <c:v>68</c:v>
                </c:pt>
              </c:numCache>
            </c:numRef>
          </c:val>
          <c:extLst>
            <c:ext xmlns:c16="http://schemas.microsoft.com/office/drawing/2014/chart" uri="{C3380CC4-5D6E-409C-BE32-E72D297353CC}">
              <c16:uniqueId val="{00000003-89BC-44AC-8E59-761114D51080}"/>
            </c:ext>
          </c:extLst>
        </c:ser>
        <c:dLbls>
          <c:showLegendKey val="0"/>
          <c:showVal val="1"/>
          <c:showCatName val="0"/>
          <c:showSerName val="0"/>
          <c:showPercent val="0"/>
          <c:showBubbleSize val="0"/>
        </c:dLbls>
        <c:gapWidth val="100"/>
        <c:axId val="488155344"/>
        <c:axId val="488152992"/>
      </c:barChart>
      <c:catAx>
        <c:axId val="488155344"/>
        <c:scaling>
          <c:orientation val="minMax"/>
        </c:scaling>
        <c:delete val="0"/>
        <c:axPos val="b"/>
        <c:numFmt formatCode="General" sourceLinked="0"/>
        <c:majorTickMark val="none"/>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2992"/>
        <c:crosses val="autoZero"/>
        <c:auto val="1"/>
        <c:lblAlgn val="ctr"/>
        <c:lblOffset val="100"/>
        <c:noMultiLvlLbl val="0"/>
      </c:catAx>
      <c:valAx>
        <c:axId val="488152992"/>
        <c:scaling>
          <c:orientation val="minMax"/>
          <c:max val="100"/>
        </c:scaling>
        <c:delete val="0"/>
        <c:axPos val="l"/>
        <c:numFmt formatCode="_ * #,##0_ ;_ * \-#,##0_ ;_ * &quot;-&quot;??_ ;_ @_ " sourceLinked="1"/>
        <c:majorTickMark val="out"/>
        <c:minorTickMark val="none"/>
        <c:tickLblPos val="none"/>
        <c:spPr>
          <a:noFill/>
          <a:ln>
            <a:noFill/>
          </a:ln>
          <a:effectLst/>
        </c:spPr>
        <c:txPr>
          <a:bodyPr rot="-60000000" vert="horz"/>
          <a:lstStyle/>
          <a:p>
            <a:pPr>
              <a:defRPr>
                <a:solidFill>
                  <a:schemeClr val="bg1"/>
                </a:solidFill>
              </a:defRPr>
            </a:pPr>
            <a:endParaRPr lang="en-US"/>
          </a:p>
        </c:txPr>
        <c:crossAx val="488155344"/>
        <c:crosses val="autoZero"/>
        <c:crossBetween val="between"/>
      </c:val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4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Wholesale Revenue (INR Mn)</a:t>
            </a:r>
            <a:endPar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endParaRPr>
          </a:p>
        </c:rich>
      </c:tx>
      <c:layout>
        <c:manualLayout>
          <c:xMode val="edge"/>
          <c:yMode val="edge"/>
          <c:x val="0.21165210686643632"/>
          <c:y val="0"/>
        </c:manualLayout>
      </c:layout>
      <c:overlay val="0"/>
      <c:spPr>
        <a:noFill/>
        <a:ln>
          <a:noFill/>
        </a:ln>
        <a:effectLst/>
      </c:spPr>
    </c:title>
    <c:autoTitleDeleted val="0"/>
    <c:plotArea>
      <c:layout>
        <c:manualLayout>
          <c:layoutTarget val="inner"/>
          <c:xMode val="edge"/>
          <c:yMode val="edge"/>
          <c:x val="8.3375621006999689E-2"/>
          <c:y val="0.18053492611782776"/>
          <c:w val="0.86705726018945883"/>
          <c:h val="0.67009816250241949"/>
        </c:manualLayout>
      </c:layout>
      <c:barChart>
        <c:barDir val="col"/>
        <c:grouping val="clustered"/>
        <c:varyColors val="0"/>
        <c:ser>
          <c:idx val="0"/>
          <c:order val="0"/>
          <c:tx>
            <c:strRef>
              <c:f>Sheet1!$B$1</c:f>
              <c:strCache>
                <c:ptCount val="1"/>
                <c:pt idx="0">
                  <c:v> Wholesale Revenue (INR Mn) </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0-98C2-43DF-9386-E4B81BD35117}"/>
              </c:ext>
            </c:extLst>
          </c:dPt>
          <c:dPt>
            <c:idx val="1"/>
            <c:invertIfNegative val="0"/>
            <c:bubble3D val="0"/>
            <c:spPr>
              <a:solidFill>
                <a:srgbClr val="9E172A"/>
              </a:solidFill>
              <a:ln>
                <a:noFill/>
              </a:ln>
              <a:effectLst/>
            </c:spPr>
            <c:extLst>
              <c:ext xmlns:c16="http://schemas.microsoft.com/office/drawing/2014/chart" uri="{C3380CC4-5D6E-409C-BE32-E72D297353CC}">
                <c16:uniqueId val="{00000001-98C2-43DF-9386-E4B81BD35117}"/>
              </c:ext>
            </c:extLst>
          </c:dPt>
          <c:dLbls>
            <c:dLbl>
              <c:idx val="0"/>
              <c:layout>
                <c:manualLayout>
                  <c:x val="-7.0621874082686972E-17"/>
                  <c:y val="-7.152145370692662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C2-43DF-9386-E4B81BD35117}"/>
                </c:ext>
              </c:extLst>
            </c:dLbl>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Sheet1!$A$6:$A$7</c:f>
              <c:strCache>
                <c:ptCount val="2"/>
                <c:pt idx="0">
                  <c:v>FY25</c:v>
                </c:pt>
                <c:pt idx="1">
                  <c:v>FY26</c:v>
                </c:pt>
              </c:strCache>
            </c:strRef>
          </c:cat>
          <c:val>
            <c:numRef>
              <c:f>Sheet1!$B$6:$B$7</c:f>
              <c:numCache>
                <c:formatCode>_(* #,##0_);_(* \(#,##0\);_(* "-"??_);_(@_)</c:formatCode>
                <c:ptCount val="2"/>
                <c:pt idx="0">
                  <c:v>1977</c:v>
                </c:pt>
                <c:pt idx="1">
                  <c:v>2213</c:v>
                </c:pt>
              </c:numCache>
            </c:numRef>
          </c:val>
          <c:extLst>
            <c:ext xmlns:c16="http://schemas.microsoft.com/office/drawing/2014/chart" uri="{C3380CC4-5D6E-409C-BE32-E72D297353CC}">
              <c16:uniqueId val="{00000004-98C2-43DF-9386-E4B81BD35117}"/>
            </c:ext>
          </c:extLst>
        </c:ser>
        <c:dLbls>
          <c:showLegendKey val="0"/>
          <c:showVal val="1"/>
          <c:showCatName val="0"/>
          <c:showSerName val="0"/>
          <c:showPercent val="0"/>
          <c:showBubbleSize val="0"/>
        </c:dLbls>
        <c:gapWidth val="100"/>
        <c:axId val="488158872"/>
        <c:axId val="488151424"/>
      </c:barChart>
      <c:catAx>
        <c:axId val="488158872"/>
        <c:scaling>
          <c:orientation val="minMax"/>
        </c:scaling>
        <c:delete val="0"/>
        <c:axPos val="b"/>
        <c:numFmt formatCode="General" sourceLinked="0"/>
        <c:majorTickMark val="out"/>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1424"/>
        <c:crosses val="autoZero"/>
        <c:auto val="1"/>
        <c:lblAlgn val="ctr"/>
        <c:lblOffset val="100"/>
        <c:noMultiLvlLbl val="0"/>
      </c:catAx>
      <c:valAx>
        <c:axId val="488151424"/>
        <c:scaling>
          <c:orientation val="minMax"/>
          <c:min val="0"/>
        </c:scaling>
        <c:delete val="1"/>
        <c:axPos val="l"/>
        <c:numFmt formatCode="_(* #,##0_);_(* \(#,##0\);_(* &quot;-&quot;??_);_(@_)" sourceLinked="1"/>
        <c:majorTickMark val="out"/>
        <c:minorTickMark val="none"/>
        <c:tickLblPos val="nextTo"/>
        <c:crossAx val="488158872"/>
        <c:crosses val="autoZero"/>
        <c:crossBetween val="between"/>
      </c:val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IN" b="1">
                <a:solidFill>
                  <a:schemeClr val="tx1"/>
                </a:solidFill>
              </a:rPr>
              <a:t>Sales in Kgs.- Q1</a:t>
            </a:r>
            <a:r>
              <a:rPr lang="en-IN" b="1" baseline="0">
                <a:solidFill>
                  <a:schemeClr val="tx1"/>
                </a:solidFill>
              </a:rPr>
              <a:t> FY27 v/s Q4 FY26 v/s Q1 FY26</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'Sales Analyse'!$A$5</c:f>
              <c:strCache>
                <c:ptCount val="1"/>
                <c:pt idx="0">
                  <c:v>Oct-23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Analyse'!$B$5:$E$5</c:f>
            </c:numRef>
          </c:val>
          <c:extLst>
            <c:ext xmlns:c16="http://schemas.microsoft.com/office/drawing/2014/chart" uri="{C3380CC4-5D6E-409C-BE32-E72D297353CC}">
              <c16:uniqueId val="{00000000-A254-4946-9C01-59E4D7291C9E}"/>
            </c:ext>
          </c:extLst>
        </c:ser>
        <c:ser>
          <c:idx val="1"/>
          <c:order val="1"/>
          <c:tx>
            <c:strRef>
              <c:f>'Sales Analyse'!$A$6</c:f>
              <c:strCache>
                <c:ptCount val="1"/>
                <c:pt idx="0">
                  <c:v>Nov-23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Analyse'!$B$6:$E$6</c:f>
            </c:numRef>
          </c:val>
          <c:extLst>
            <c:ext xmlns:c16="http://schemas.microsoft.com/office/drawing/2014/chart" uri="{C3380CC4-5D6E-409C-BE32-E72D297353CC}">
              <c16:uniqueId val="{00000001-A254-4946-9C01-59E4D7291C9E}"/>
            </c:ext>
          </c:extLst>
        </c:ser>
        <c:ser>
          <c:idx val="2"/>
          <c:order val="2"/>
          <c:tx>
            <c:strRef>
              <c:f>'Sales Analyse'!$A$7</c:f>
              <c:strCache>
                <c:ptCount val="1"/>
                <c:pt idx="0">
                  <c:v>Dec-23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Analyse'!$B$7:$E$7</c:f>
            </c:numRef>
          </c:val>
          <c:extLst>
            <c:ext xmlns:c16="http://schemas.microsoft.com/office/drawing/2014/chart" uri="{C3380CC4-5D6E-409C-BE32-E72D297353CC}">
              <c16:uniqueId val="{00000002-A254-4946-9C01-59E4D7291C9E}"/>
            </c:ext>
          </c:extLst>
        </c:ser>
        <c:ser>
          <c:idx val="3"/>
          <c:order val="3"/>
          <c:tx>
            <c:strRef>
              <c:f>'Sales Analyse'!$A$8</c:f>
              <c:strCache>
                <c:ptCount val="1"/>
                <c:pt idx="0">
                  <c:v>Q3 24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Analyse'!$B$8:$E$8</c:f>
            </c:numRef>
          </c:val>
          <c:extLst>
            <c:ext xmlns:c16="http://schemas.microsoft.com/office/drawing/2014/chart" uri="{C3380CC4-5D6E-409C-BE32-E72D297353CC}">
              <c16:uniqueId val="{00000003-A254-4946-9C01-59E4D7291C9E}"/>
            </c:ext>
          </c:extLst>
        </c:ser>
        <c:ser>
          <c:idx val="4"/>
          <c:order val="4"/>
          <c:tx>
            <c:strRef>
              <c:f>'Sales Analyse'!$A$9</c:f>
              <c:strCache>
                <c:ptCount val="1"/>
                <c:pt idx="0">
                  <c:v>Apr-24</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Analyse'!$B$9:$E$9</c:f>
            </c:numRef>
          </c:val>
          <c:extLst>
            <c:ext xmlns:c16="http://schemas.microsoft.com/office/drawing/2014/chart" uri="{C3380CC4-5D6E-409C-BE32-E72D297353CC}">
              <c16:uniqueId val="{00000004-A254-4946-9C01-59E4D7291C9E}"/>
            </c:ext>
          </c:extLst>
        </c:ser>
        <c:ser>
          <c:idx val="5"/>
          <c:order val="5"/>
          <c:tx>
            <c:strRef>
              <c:f>'Sales Analyse'!$A$10</c:f>
              <c:strCache>
                <c:ptCount val="1"/>
                <c:pt idx="0">
                  <c:v>May-24</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Analyse'!$B$10:$E$10</c:f>
            </c:numRef>
          </c:val>
          <c:extLst>
            <c:ext xmlns:c16="http://schemas.microsoft.com/office/drawing/2014/chart" uri="{C3380CC4-5D6E-409C-BE32-E72D297353CC}">
              <c16:uniqueId val="{00000005-A254-4946-9C01-59E4D7291C9E}"/>
            </c:ext>
          </c:extLst>
        </c:ser>
        <c:ser>
          <c:idx val="6"/>
          <c:order val="6"/>
          <c:tx>
            <c:strRef>
              <c:f>'Sales Analyse'!$A$11</c:f>
              <c:strCache>
                <c:ptCount val="1"/>
                <c:pt idx="0">
                  <c:v>Jun-24</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Analyse'!$B$11:$E$11</c:f>
            </c:numRef>
          </c:val>
          <c:extLst>
            <c:ext xmlns:c16="http://schemas.microsoft.com/office/drawing/2014/chart" uri="{C3380CC4-5D6E-409C-BE32-E72D297353CC}">
              <c16:uniqueId val="{00000006-A254-4946-9C01-59E4D7291C9E}"/>
            </c:ext>
          </c:extLst>
        </c:ser>
        <c:ser>
          <c:idx val="7"/>
          <c:order val="7"/>
          <c:tx>
            <c:strRef>
              <c:f>'Sales Analyse'!$A$12</c:f>
              <c:strCache>
                <c:ptCount val="1"/>
                <c:pt idx="0">
                  <c:v>Q1-25</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Analyse'!$B$12:$E$12</c:f>
            </c:numRef>
          </c:val>
          <c:extLst>
            <c:ext xmlns:c16="http://schemas.microsoft.com/office/drawing/2014/chart" uri="{C3380CC4-5D6E-409C-BE32-E72D297353CC}">
              <c16:uniqueId val="{00000007-A254-4946-9C01-59E4D7291C9E}"/>
            </c:ext>
          </c:extLst>
        </c:ser>
        <c:ser>
          <c:idx val="8"/>
          <c:order val="8"/>
          <c:tx>
            <c:strRef>
              <c:f>'Sales Analyse'!$A$13</c:f>
              <c:strCache>
                <c:ptCount val="1"/>
                <c:pt idx="0">
                  <c:v>Jul-24</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Analyse'!$B$13:$E$13</c:f>
            </c:numRef>
          </c:val>
          <c:extLst>
            <c:ext xmlns:c16="http://schemas.microsoft.com/office/drawing/2014/chart" uri="{C3380CC4-5D6E-409C-BE32-E72D297353CC}">
              <c16:uniqueId val="{00000008-A254-4946-9C01-59E4D7291C9E}"/>
            </c:ext>
          </c:extLst>
        </c:ser>
        <c:ser>
          <c:idx val="9"/>
          <c:order val="9"/>
          <c:tx>
            <c:strRef>
              <c:f>'Sales Analyse'!$A$14</c:f>
              <c:strCache>
                <c:ptCount val="1"/>
                <c:pt idx="0">
                  <c:v>Aug-24</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Analyse'!$B$14:$E$14</c:f>
            </c:numRef>
          </c:val>
          <c:extLst>
            <c:ext xmlns:c16="http://schemas.microsoft.com/office/drawing/2014/chart" uri="{C3380CC4-5D6E-409C-BE32-E72D297353CC}">
              <c16:uniqueId val="{00000009-A254-4946-9C01-59E4D7291C9E}"/>
            </c:ext>
          </c:extLst>
        </c:ser>
        <c:ser>
          <c:idx val="10"/>
          <c:order val="10"/>
          <c:tx>
            <c:strRef>
              <c:f>'Sales Analyse'!$A$15</c:f>
              <c:strCache>
                <c:ptCount val="1"/>
                <c:pt idx="0">
                  <c:v>Sep-24</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Analyse'!$B$15:$E$15</c:f>
            </c:numRef>
          </c:val>
          <c:extLst>
            <c:ext xmlns:c16="http://schemas.microsoft.com/office/drawing/2014/chart" uri="{C3380CC4-5D6E-409C-BE32-E72D297353CC}">
              <c16:uniqueId val="{0000000A-A254-4946-9C01-59E4D7291C9E}"/>
            </c:ext>
          </c:extLst>
        </c:ser>
        <c:ser>
          <c:idx val="11"/>
          <c:order val="11"/>
          <c:tx>
            <c:strRef>
              <c:f>'Sales Analyse'!$A$16</c:f>
              <c:strCache>
                <c:ptCount val="1"/>
                <c:pt idx="0">
                  <c:v>Q2 FY25</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Analyse'!$B$16:$E$16</c:f>
            </c:numRef>
          </c:val>
          <c:extLst>
            <c:ext xmlns:c16="http://schemas.microsoft.com/office/drawing/2014/chart" uri="{C3380CC4-5D6E-409C-BE32-E72D297353CC}">
              <c16:uniqueId val="{0000000B-A254-4946-9C01-59E4D7291C9E}"/>
            </c:ext>
          </c:extLst>
        </c:ser>
        <c:ser>
          <c:idx val="12"/>
          <c:order val="12"/>
          <c:tx>
            <c:strRef>
              <c:f>'Sales Analyse'!$A$17</c:f>
              <c:strCache>
                <c:ptCount val="1"/>
                <c:pt idx="0">
                  <c:v>Oct-24</c:v>
                </c:pt>
              </c:strCache>
            </c:strRef>
          </c:tx>
          <c:spPr>
            <a:solidFill>
              <a:schemeClr val="accent1">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Analyse'!$B$17:$E$17</c:f>
            </c:numRef>
          </c:val>
          <c:extLst>
            <c:ext xmlns:c16="http://schemas.microsoft.com/office/drawing/2014/chart" uri="{C3380CC4-5D6E-409C-BE32-E72D297353CC}">
              <c16:uniqueId val="{0000000C-A254-4946-9C01-59E4D7291C9E}"/>
            </c:ext>
          </c:extLst>
        </c:ser>
        <c:ser>
          <c:idx val="13"/>
          <c:order val="13"/>
          <c:tx>
            <c:strRef>
              <c:f>'Sales Analyse'!$A$18</c:f>
              <c:strCache>
                <c:ptCount val="1"/>
                <c:pt idx="0">
                  <c:v>Nov-24</c:v>
                </c:pt>
              </c:strCache>
            </c:strRef>
          </c:tx>
          <c:spPr>
            <a:solidFill>
              <a:schemeClr val="accent2">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Analyse'!$B$18:$E$18</c:f>
            </c:numRef>
          </c:val>
          <c:extLst>
            <c:ext xmlns:c16="http://schemas.microsoft.com/office/drawing/2014/chart" uri="{C3380CC4-5D6E-409C-BE32-E72D297353CC}">
              <c16:uniqueId val="{0000000D-A254-4946-9C01-59E4D7291C9E}"/>
            </c:ext>
          </c:extLst>
        </c:ser>
        <c:ser>
          <c:idx val="14"/>
          <c:order val="14"/>
          <c:tx>
            <c:strRef>
              <c:f>'Sales Analyse'!$A$19</c:f>
              <c:strCache>
                <c:ptCount val="1"/>
                <c:pt idx="0">
                  <c:v>Dec-24</c:v>
                </c:pt>
              </c:strCache>
            </c:strRef>
          </c:tx>
          <c:spPr>
            <a:solidFill>
              <a:schemeClr val="accent3">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Analyse'!$B$19:$E$19</c:f>
            </c:numRef>
          </c:val>
          <c:extLst>
            <c:ext xmlns:c16="http://schemas.microsoft.com/office/drawing/2014/chart" uri="{C3380CC4-5D6E-409C-BE32-E72D297353CC}">
              <c16:uniqueId val="{0000000E-A254-4946-9C01-59E4D7291C9E}"/>
            </c:ext>
          </c:extLst>
        </c:ser>
        <c:ser>
          <c:idx val="15"/>
          <c:order val="15"/>
          <c:tx>
            <c:strRef>
              <c:f>'Sales Analyse'!$A$20</c:f>
              <c:strCache>
                <c:ptCount val="1"/>
                <c:pt idx="0">
                  <c:v>Q3 FY25</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Analyse'!$B$20:$E$20</c:f>
            </c:numRef>
          </c:val>
          <c:extLst>
            <c:ext xmlns:c16="http://schemas.microsoft.com/office/drawing/2014/chart" uri="{C3380CC4-5D6E-409C-BE32-E72D297353CC}">
              <c16:uniqueId val="{0000000F-A254-4946-9C01-59E4D7291C9E}"/>
            </c:ext>
          </c:extLst>
        </c:ser>
        <c:ser>
          <c:idx val="16"/>
          <c:order val="16"/>
          <c:tx>
            <c:strRef>
              <c:f>'Sales Analyse'!$A$21</c:f>
              <c:strCache>
                <c:ptCount val="1"/>
                <c:pt idx="0">
                  <c:v>Jan-25</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Analyse'!$B$21:$E$21</c:f>
            </c:numRef>
          </c:val>
          <c:extLst>
            <c:ext xmlns:c16="http://schemas.microsoft.com/office/drawing/2014/chart" uri="{C3380CC4-5D6E-409C-BE32-E72D297353CC}">
              <c16:uniqueId val="{00000010-A254-4946-9C01-59E4D7291C9E}"/>
            </c:ext>
          </c:extLst>
        </c:ser>
        <c:ser>
          <c:idx val="17"/>
          <c:order val="17"/>
          <c:tx>
            <c:strRef>
              <c:f>'Sales Analyse'!$A$22</c:f>
              <c:strCache>
                <c:ptCount val="1"/>
                <c:pt idx="0">
                  <c:v>Feb-25</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Analyse'!$B$22:$E$22</c:f>
            </c:numRef>
          </c:val>
          <c:extLst>
            <c:ext xmlns:c16="http://schemas.microsoft.com/office/drawing/2014/chart" uri="{C3380CC4-5D6E-409C-BE32-E72D297353CC}">
              <c16:uniqueId val="{00000011-A254-4946-9C01-59E4D7291C9E}"/>
            </c:ext>
          </c:extLst>
        </c:ser>
        <c:ser>
          <c:idx val="18"/>
          <c:order val="18"/>
          <c:tx>
            <c:strRef>
              <c:f>'Sales Analyse'!$A$23</c:f>
              <c:strCache>
                <c:ptCount val="1"/>
                <c:pt idx="0">
                  <c:v>Mar-25</c:v>
                </c:pt>
              </c:strCache>
            </c:strRef>
          </c:tx>
          <c:spPr>
            <a:solidFill>
              <a:schemeClr val="accent1">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Analyse'!$B$23:$E$23</c:f>
            </c:numRef>
          </c:val>
          <c:extLst>
            <c:ext xmlns:c16="http://schemas.microsoft.com/office/drawing/2014/chart" uri="{C3380CC4-5D6E-409C-BE32-E72D297353CC}">
              <c16:uniqueId val="{00000012-A254-4946-9C01-59E4D7291C9E}"/>
            </c:ext>
          </c:extLst>
        </c:ser>
        <c:ser>
          <c:idx val="19"/>
          <c:order val="19"/>
          <c:tx>
            <c:strRef>
              <c:f>'Sales Analyse'!$A$24</c:f>
              <c:strCache>
                <c:ptCount val="1"/>
                <c:pt idx="0">
                  <c:v>Q4-FY25</c:v>
                </c:pt>
              </c:strCache>
            </c:strRef>
          </c:tx>
          <c:spPr>
            <a:solidFill>
              <a:schemeClr val="accent2">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Analyse'!$B$24:$E$24</c:f>
            </c:numRef>
          </c:val>
          <c:extLst>
            <c:ext xmlns:c16="http://schemas.microsoft.com/office/drawing/2014/chart" uri="{C3380CC4-5D6E-409C-BE32-E72D297353CC}">
              <c16:uniqueId val="{00000013-A254-4946-9C01-59E4D7291C9E}"/>
            </c:ext>
          </c:extLst>
        </c:ser>
        <c:ser>
          <c:idx val="20"/>
          <c:order val="20"/>
          <c:tx>
            <c:strRef>
              <c:f>'Sales Analyse'!$A$25</c:f>
              <c:strCache>
                <c:ptCount val="1"/>
                <c:pt idx="0">
                  <c:v>Apr-25</c:v>
                </c:pt>
              </c:strCache>
            </c:strRef>
          </c:tx>
          <c:spPr>
            <a:solidFill>
              <a:schemeClr val="accent3">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Analyse'!$B$25:$E$25</c:f>
            </c:numRef>
          </c:val>
          <c:extLst>
            <c:ext xmlns:c16="http://schemas.microsoft.com/office/drawing/2014/chart" uri="{C3380CC4-5D6E-409C-BE32-E72D297353CC}">
              <c16:uniqueId val="{00000014-A254-4946-9C01-59E4D7291C9E}"/>
            </c:ext>
          </c:extLst>
        </c:ser>
        <c:ser>
          <c:idx val="21"/>
          <c:order val="21"/>
          <c:tx>
            <c:strRef>
              <c:f>'Sales Analyse'!$A$26</c:f>
              <c:strCache>
                <c:ptCount val="1"/>
                <c:pt idx="0">
                  <c:v>May-25</c:v>
                </c:pt>
              </c:strCache>
            </c:strRef>
          </c:tx>
          <c:spPr>
            <a:solidFill>
              <a:schemeClr val="accent4">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Analyse'!$B$26:$E$26</c:f>
            </c:numRef>
          </c:val>
          <c:extLst>
            <c:ext xmlns:c16="http://schemas.microsoft.com/office/drawing/2014/chart" uri="{C3380CC4-5D6E-409C-BE32-E72D297353CC}">
              <c16:uniqueId val="{00000015-A254-4946-9C01-59E4D7291C9E}"/>
            </c:ext>
          </c:extLst>
        </c:ser>
        <c:ser>
          <c:idx val="22"/>
          <c:order val="22"/>
          <c:tx>
            <c:strRef>
              <c:f>'Sales Analyse'!$A$27</c:f>
              <c:strCache>
                <c:ptCount val="1"/>
                <c:pt idx="0">
                  <c:v>Jun-25</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Analyse'!$B$27:$E$27</c:f>
            </c:numRef>
          </c:val>
          <c:extLst>
            <c:ext xmlns:c16="http://schemas.microsoft.com/office/drawing/2014/chart" uri="{C3380CC4-5D6E-409C-BE32-E72D297353CC}">
              <c16:uniqueId val="{00000016-A254-4946-9C01-59E4D7291C9E}"/>
            </c:ext>
          </c:extLst>
        </c:ser>
        <c:ser>
          <c:idx val="23"/>
          <c:order val="23"/>
          <c:tx>
            <c:strRef>
              <c:f>'Sales Analyse'!$A$28</c:f>
              <c:strCache>
                <c:ptCount val="1"/>
                <c:pt idx="0">
                  <c:v>Q1 FY26</c:v>
                </c:pt>
              </c:strCache>
            </c:strRef>
          </c:tx>
          <c:spPr>
            <a:solidFill>
              <a:srgbClr val="ECD47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Analyse'!$B$28:$E$28</c:f>
              <c:numCache>
                <c:formatCode>_(* #,##0.00_);_(* \(#,##0.00\);_(* "-"??_);_(@_)</c:formatCode>
                <c:ptCount val="4"/>
                <c:pt idx="0">
                  <c:v>45.496997</c:v>
                </c:pt>
                <c:pt idx="1">
                  <c:v>29.123926000000008</c:v>
                </c:pt>
                <c:pt idx="2">
                  <c:v>87.712548999999996</c:v>
                </c:pt>
                <c:pt idx="3">
                  <c:v>162.333472</c:v>
                </c:pt>
              </c:numCache>
            </c:numRef>
          </c:val>
          <c:extLst>
            <c:ext xmlns:c16="http://schemas.microsoft.com/office/drawing/2014/chart" uri="{C3380CC4-5D6E-409C-BE32-E72D297353CC}">
              <c16:uniqueId val="{00000017-A254-4946-9C01-59E4D7291C9E}"/>
            </c:ext>
          </c:extLst>
        </c:ser>
        <c:ser>
          <c:idx val="24"/>
          <c:order val="24"/>
          <c:tx>
            <c:strRef>
              <c:f>'Sales Analyse'!$A$29</c:f>
              <c:strCache>
                <c:ptCount val="1"/>
                <c:pt idx="0">
                  <c:v>Jul-25</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Analyse'!$B$29:$E$29</c:f>
            </c:numRef>
          </c:val>
          <c:extLst>
            <c:ext xmlns:c16="http://schemas.microsoft.com/office/drawing/2014/chart" uri="{C3380CC4-5D6E-409C-BE32-E72D297353CC}">
              <c16:uniqueId val="{00000018-A254-4946-9C01-59E4D7291C9E}"/>
            </c:ext>
          </c:extLst>
        </c:ser>
        <c:ser>
          <c:idx val="25"/>
          <c:order val="25"/>
          <c:tx>
            <c:strRef>
              <c:f>'Sales Analyse'!$A$30</c:f>
              <c:strCache>
                <c:ptCount val="1"/>
                <c:pt idx="0">
                  <c:v>Aug-25</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Analyse'!$B$30:$E$30</c:f>
            </c:numRef>
          </c:val>
          <c:extLst>
            <c:ext xmlns:c16="http://schemas.microsoft.com/office/drawing/2014/chart" uri="{C3380CC4-5D6E-409C-BE32-E72D297353CC}">
              <c16:uniqueId val="{00000019-A254-4946-9C01-59E4D7291C9E}"/>
            </c:ext>
          </c:extLst>
        </c:ser>
        <c:ser>
          <c:idx val="26"/>
          <c:order val="26"/>
          <c:tx>
            <c:strRef>
              <c:f>'Sales Analyse'!$A$31</c:f>
              <c:strCache>
                <c:ptCount val="1"/>
                <c:pt idx="0">
                  <c:v>Sep-25</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Analyse'!$B$31:$E$31</c:f>
            </c:numRef>
          </c:val>
          <c:extLst>
            <c:ext xmlns:c16="http://schemas.microsoft.com/office/drawing/2014/chart" uri="{C3380CC4-5D6E-409C-BE32-E72D297353CC}">
              <c16:uniqueId val="{0000001A-A254-4946-9C01-59E4D7291C9E}"/>
            </c:ext>
          </c:extLst>
        </c:ser>
        <c:ser>
          <c:idx val="27"/>
          <c:order val="27"/>
          <c:tx>
            <c:strRef>
              <c:f>'Sales Analyse'!$A$32</c:f>
              <c:strCache>
                <c:ptCount val="1"/>
                <c:pt idx="0">
                  <c:v>Q2 FY26</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Analyse'!$B$32:$E$32</c:f>
            </c:numRef>
          </c:val>
          <c:extLst>
            <c:ext xmlns:c16="http://schemas.microsoft.com/office/drawing/2014/chart" uri="{C3380CC4-5D6E-409C-BE32-E72D297353CC}">
              <c16:uniqueId val="{0000001B-A254-4946-9C01-59E4D7291C9E}"/>
            </c:ext>
          </c:extLst>
        </c:ser>
        <c:ser>
          <c:idx val="28"/>
          <c:order val="28"/>
          <c:tx>
            <c:strRef>
              <c:f>'Sales Analyse'!$A$33</c:f>
              <c:strCache>
                <c:ptCount val="1"/>
                <c:pt idx="0">
                  <c:v>Oct-25</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Analyse'!$B$33:$E$33</c:f>
            </c:numRef>
          </c:val>
          <c:extLst>
            <c:ext xmlns:c16="http://schemas.microsoft.com/office/drawing/2014/chart" uri="{C3380CC4-5D6E-409C-BE32-E72D297353CC}">
              <c16:uniqueId val="{0000001C-A254-4946-9C01-59E4D7291C9E}"/>
            </c:ext>
          </c:extLst>
        </c:ser>
        <c:ser>
          <c:idx val="29"/>
          <c:order val="29"/>
          <c:tx>
            <c:strRef>
              <c:f>'Sales Analyse'!$A$34</c:f>
              <c:strCache>
                <c:ptCount val="1"/>
                <c:pt idx="0">
                  <c:v>Nov-25</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Analyse'!$B$34:$E$34</c:f>
            </c:numRef>
          </c:val>
          <c:extLst>
            <c:ext xmlns:c16="http://schemas.microsoft.com/office/drawing/2014/chart" uri="{C3380CC4-5D6E-409C-BE32-E72D297353CC}">
              <c16:uniqueId val="{0000001D-A254-4946-9C01-59E4D7291C9E}"/>
            </c:ext>
          </c:extLst>
        </c:ser>
        <c:ser>
          <c:idx val="30"/>
          <c:order val="30"/>
          <c:tx>
            <c:strRef>
              <c:f>'Sales Analyse'!$A$35</c:f>
              <c:strCache>
                <c:ptCount val="1"/>
                <c:pt idx="0">
                  <c:v>Dec-25</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Analyse'!$B$35:$E$35</c:f>
            </c:numRef>
          </c:val>
          <c:extLst>
            <c:ext xmlns:c16="http://schemas.microsoft.com/office/drawing/2014/chart" uri="{C3380CC4-5D6E-409C-BE32-E72D297353CC}">
              <c16:uniqueId val="{0000001E-A254-4946-9C01-59E4D7291C9E}"/>
            </c:ext>
          </c:extLst>
        </c:ser>
        <c:ser>
          <c:idx val="31"/>
          <c:order val="31"/>
          <c:tx>
            <c:strRef>
              <c:f>'Sales Analyse'!$A$36</c:f>
              <c:strCache>
                <c:ptCount val="1"/>
                <c:pt idx="0">
                  <c:v>Q3 FY26</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Analyse'!$B$36:$E$36</c:f>
            </c:numRef>
          </c:val>
          <c:extLst>
            <c:ext xmlns:c16="http://schemas.microsoft.com/office/drawing/2014/chart" uri="{C3380CC4-5D6E-409C-BE32-E72D297353CC}">
              <c16:uniqueId val="{0000001F-A254-4946-9C01-59E4D7291C9E}"/>
            </c:ext>
          </c:extLst>
        </c:ser>
        <c:ser>
          <c:idx val="32"/>
          <c:order val="32"/>
          <c:tx>
            <c:strRef>
              <c:f>'Sales Analyse'!$A$37</c:f>
              <c:strCache>
                <c:ptCount val="1"/>
                <c:pt idx="0">
                  <c:v>Jan-26</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Analyse'!$B$37:$E$37</c:f>
            </c:numRef>
          </c:val>
          <c:extLst>
            <c:ext xmlns:c16="http://schemas.microsoft.com/office/drawing/2014/chart" uri="{C3380CC4-5D6E-409C-BE32-E72D297353CC}">
              <c16:uniqueId val="{00000020-A254-4946-9C01-59E4D7291C9E}"/>
            </c:ext>
          </c:extLst>
        </c:ser>
        <c:ser>
          <c:idx val="33"/>
          <c:order val="33"/>
          <c:tx>
            <c:strRef>
              <c:f>'Sales Analyse'!$A$38</c:f>
              <c:strCache>
                <c:ptCount val="1"/>
                <c:pt idx="0">
                  <c:v>Feb-26</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Analyse'!$B$38:$E$38</c:f>
            </c:numRef>
          </c:val>
          <c:extLst>
            <c:ext xmlns:c16="http://schemas.microsoft.com/office/drawing/2014/chart" uri="{C3380CC4-5D6E-409C-BE32-E72D297353CC}">
              <c16:uniqueId val="{00000021-A254-4946-9C01-59E4D7291C9E}"/>
            </c:ext>
          </c:extLst>
        </c:ser>
        <c:ser>
          <c:idx val="34"/>
          <c:order val="34"/>
          <c:tx>
            <c:strRef>
              <c:f>'Sales Analyse'!$A$39</c:f>
              <c:strCache>
                <c:ptCount val="1"/>
                <c:pt idx="0">
                  <c:v>Mar-26</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Analyse'!$B$39:$E$39</c:f>
            </c:numRef>
          </c:val>
          <c:extLst>
            <c:ext xmlns:c16="http://schemas.microsoft.com/office/drawing/2014/chart" uri="{C3380CC4-5D6E-409C-BE32-E72D297353CC}">
              <c16:uniqueId val="{00000022-A254-4946-9C01-59E4D7291C9E}"/>
            </c:ext>
          </c:extLst>
        </c:ser>
        <c:ser>
          <c:idx val="35"/>
          <c:order val="35"/>
          <c:tx>
            <c:strRef>
              <c:f>'Sales Analyse'!$A$40</c:f>
              <c:strCache>
                <c:ptCount val="1"/>
                <c:pt idx="0">
                  <c:v>Q4FY26</c:v>
                </c:pt>
              </c:strCache>
            </c:strRef>
          </c:tx>
          <c:spPr>
            <a:solidFill>
              <a:srgbClr val="ECD47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Analyse'!$B$40:$E$40</c:f>
              <c:numCache>
                <c:formatCode>_(* #,##0.00_);_(* \(#,##0.00\);_(* "-"??_);_(@_)</c:formatCode>
                <c:ptCount val="4"/>
                <c:pt idx="0">
                  <c:v>77.023121999999972</c:v>
                </c:pt>
                <c:pt idx="1">
                  <c:v>45.130181999999984</c:v>
                </c:pt>
                <c:pt idx="2">
                  <c:v>98.947836000000137</c:v>
                </c:pt>
                <c:pt idx="3">
                  <c:v>221.1011400000001</c:v>
                </c:pt>
              </c:numCache>
            </c:numRef>
          </c:val>
          <c:extLst>
            <c:ext xmlns:c16="http://schemas.microsoft.com/office/drawing/2014/chart" uri="{C3380CC4-5D6E-409C-BE32-E72D297353CC}">
              <c16:uniqueId val="{00000023-A254-4946-9C01-59E4D7291C9E}"/>
            </c:ext>
          </c:extLst>
        </c:ser>
        <c:ser>
          <c:idx val="36"/>
          <c:order val="36"/>
          <c:tx>
            <c:strRef>
              <c:f>'Sales Analyse'!$A$41</c:f>
              <c:strCache>
                <c:ptCount val="1"/>
                <c:pt idx="0">
                  <c:v>Apr-26</c:v>
                </c:pt>
              </c:strCache>
            </c:strRef>
          </c:tx>
          <c:spPr>
            <a:solidFill>
              <a:schemeClr val="accent1">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Analyse'!$B$41:$E$41</c:f>
            </c:numRef>
          </c:val>
          <c:extLst>
            <c:ext xmlns:c16="http://schemas.microsoft.com/office/drawing/2014/chart" uri="{C3380CC4-5D6E-409C-BE32-E72D297353CC}">
              <c16:uniqueId val="{00000024-A254-4946-9C01-59E4D7291C9E}"/>
            </c:ext>
          </c:extLst>
        </c:ser>
        <c:ser>
          <c:idx val="37"/>
          <c:order val="37"/>
          <c:tx>
            <c:strRef>
              <c:f>'Sales Analyse'!$A$42</c:f>
              <c:strCache>
                <c:ptCount val="1"/>
                <c:pt idx="0">
                  <c:v>May-26</c:v>
                </c:pt>
              </c:strCache>
            </c:strRef>
          </c:tx>
          <c:spPr>
            <a:solidFill>
              <a:schemeClr val="accent2">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Analyse'!$B$42:$E$42</c:f>
            </c:numRef>
          </c:val>
          <c:extLst>
            <c:ext xmlns:c16="http://schemas.microsoft.com/office/drawing/2014/chart" uri="{C3380CC4-5D6E-409C-BE32-E72D297353CC}">
              <c16:uniqueId val="{00000025-A254-4946-9C01-59E4D7291C9E}"/>
            </c:ext>
          </c:extLst>
        </c:ser>
        <c:ser>
          <c:idx val="38"/>
          <c:order val="38"/>
          <c:tx>
            <c:strRef>
              <c:f>'Sales Analyse'!$A$43</c:f>
              <c:strCache>
                <c:ptCount val="1"/>
                <c:pt idx="0">
                  <c:v>Jun-26</c:v>
                </c:pt>
              </c:strCache>
            </c:strRef>
          </c:tx>
          <c:spPr>
            <a:solidFill>
              <a:schemeClr val="accent3">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Analyse'!$B$43:$E$43</c:f>
            </c:numRef>
          </c:val>
          <c:extLst>
            <c:ext xmlns:c16="http://schemas.microsoft.com/office/drawing/2014/chart" uri="{C3380CC4-5D6E-409C-BE32-E72D297353CC}">
              <c16:uniqueId val="{00000026-A254-4946-9C01-59E4D7291C9E}"/>
            </c:ext>
          </c:extLst>
        </c:ser>
        <c:ser>
          <c:idx val="39"/>
          <c:order val="39"/>
          <c:tx>
            <c:strRef>
              <c:f>'Sales Analyse'!$A$44</c:f>
              <c:strCache>
                <c:ptCount val="1"/>
                <c:pt idx="0">
                  <c:v>Q1FY27</c:v>
                </c:pt>
              </c:strCache>
            </c:strRef>
          </c:tx>
          <c:spPr>
            <a:solidFill>
              <a:srgbClr val="9E172A"/>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Analyse'!$B$4:$E$4</c:f>
              <c:strCache>
                <c:ptCount val="4"/>
                <c:pt idx="0">
                  <c:v>Retail</c:v>
                </c:pt>
                <c:pt idx="1">
                  <c:v>Wholesale</c:v>
                </c:pt>
                <c:pt idx="2">
                  <c:v>Jobwork</c:v>
                </c:pt>
                <c:pt idx="3">
                  <c:v>Total</c:v>
                </c:pt>
              </c:strCache>
            </c:strRef>
          </c:cat>
          <c:val>
            <c:numRef>
              <c:f>'Sales Analyse'!$B$44:$E$44</c:f>
              <c:numCache>
                <c:formatCode>_(* #,##0.00_);_(* \(#,##0.00\);_(* "-"??_);_(@_)</c:formatCode>
                <c:ptCount val="4"/>
                <c:pt idx="0">
                  <c:v>49.569989000000021</c:v>
                </c:pt>
                <c:pt idx="1">
                  <c:v>30.630466999999982</c:v>
                </c:pt>
                <c:pt idx="2">
                  <c:v>95.266446000000059</c:v>
                </c:pt>
                <c:pt idx="3">
                  <c:v>175.46690200000006</c:v>
                </c:pt>
              </c:numCache>
            </c:numRef>
          </c:val>
          <c:extLst>
            <c:ext xmlns:c16="http://schemas.microsoft.com/office/drawing/2014/chart" uri="{C3380CC4-5D6E-409C-BE32-E72D297353CC}">
              <c16:uniqueId val="{00000027-A254-4946-9C01-59E4D7291C9E}"/>
            </c:ext>
          </c:extLst>
        </c:ser>
        <c:dLbls>
          <c:dLblPos val="outEnd"/>
          <c:showLegendKey val="0"/>
          <c:showVal val="1"/>
          <c:showCatName val="0"/>
          <c:showSerName val="0"/>
          <c:showPercent val="0"/>
          <c:showBubbleSize val="0"/>
        </c:dLbls>
        <c:gapWidth val="219"/>
        <c:overlap val="-27"/>
        <c:axId val="163401472"/>
        <c:axId val="163388032"/>
      </c:barChart>
      <c:catAx>
        <c:axId val="16340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63388032"/>
        <c:crosses val="autoZero"/>
        <c:auto val="1"/>
        <c:lblAlgn val="ctr"/>
        <c:lblOffset val="100"/>
        <c:noMultiLvlLbl val="0"/>
      </c:catAx>
      <c:valAx>
        <c:axId val="163388032"/>
        <c:scaling>
          <c:orientation val="minMax"/>
        </c:scaling>
        <c:delete val="1"/>
        <c:axPos val="l"/>
        <c:numFmt formatCode="_(* #,##0.00_);_(* \(#,##0.00\);_(* &quot;-&quot;??_);_(@_)" sourceLinked="1"/>
        <c:majorTickMark val="none"/>
        <c:minorTickMark val="none"/>
        <c:tickLblPos val="nextTo"/>
        <c:crossAx val="163401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b="1">
                <a:solidFill>
                  <a:schemeClr val="tx1"/>
                </a:solidFill>
                <a:latin typeface="Calibri Light" panose="020F0302020204030204" pitchFamily="34"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Operational Income (INR </a:t>
            </a:r>
            <a:r>
              <a:rPr lang="en-US" sz="1200" b="1" err="1">
                <a:solidFill>
                  <a:schemeClr val="tx1"/>
                </a:solidFill>
                <a:latin typeface="Calibri Light" panose="020F0302020204030204" pitchFamily="34" charset="0"/>
                <a:cs typeface="Calibri Light" panose="020F0302020204030204" pitchFamily="34" charset="0"/>
              </a:rPr>
              <a:t>Mn</a:t>
            </a:r>
            <a:r>
              <a:rPr lang="en-US" sz="1200" b="1">
                <a:solidFill>
                  <a:schemeClr val="tx1"/>
                </a:solidFill>
                <a:latin typeface="Calibri Light" panose="020F0302020204030204" pitchFamily="34" charset="0"/>
                <a:cs typeface="Calibri Light" panose="020F0302020204030204" pitchFamily="34" charset="0"/>
              </a:rPr>
              <a:t>)</a:t>
            </a:r>
          </a:p>
        </c:rich>
      </c:tx>
      <c:layout>
        <c:manualLayout>
          <c:xMode val="edge"/>
          <c:yMode val="edge"/>
          <c:x val="0.19599813519700393"/>
          <c:y val="4.8042222682889556E-3"/>
        </c:manualLayout>
      </c:layout>
      <c:overlay val="0"/>
      <c:spPr>
        <a:noFill/>
        <a:ln>
          <a:noFill/>
        </a:ln>
        <a:effectLst/>
      </c:spPr>
    </c:title>
    <c:autoTitleDeleted val="0"/>
    <c:plotArea>
      <c:layout>
        <c:manualLayout>
          <c:layoutTarget val="inner"/>
          <c:xMode val="edge"/>
          <c:yMode val="edge"/>
          <c:x val="7.1547188207691043E-2"/>
          <c:y val="0.21527041408250944"/>
          <c:w val="0.8584490771985368"/>
          <c:h val="0.66548692116687369"/>
        </c:manualLayout>
      </c:layout>
      <c:barChart>
        <c:barDir val="col"/>
        <c:grouping val="clustered"/>
        <c:varyColors val="0"/>
        <c:ser>
          <c:idx val="0"/>
          <c:order val="0"/>
          <c:tx>
            <c:strRef>
              <c:f>Sheet1!$B$1</c:f>
              <c:strCache>
                <c:ptCount val="1"/>
                <c:pt idx="0">
                  <c:v>Revenue (INR Mn)</c:v>
                </c:pt>
              </c:strCache>
            </c:strRef>
          </c:tx>
          <c:spPr>
            <a:solidFill>
              <a:srgbClr val="ECD472"/>
            </a:solidFill>
            <a:ln>
              <a:noFill/>
            </a:ln>
            <a:effectLst>
              <a:softEdge rad="0"/>
            </a:effectLst>
          </c:spPr>
          <c:invertIfNegative val="0"/>
          <c:dPt>
            <c:idx val="1"/>
            <c:invertIfNegative val="0"/>
            <c:bubble3D val="0"/>
            <c:extLst>
              <c:ext xmlns:c16="http://schemas.microsoft.com/office/drawing/2014/chart" uri="{C3380CC4-5D6E-409C-BE32-E72D297353CC}">
                <c16:uniqueId val="{00000004-9297-4381-8E29-A00C1F5FF30C}"/>
              </c:ext>
            </c:extLst>
          </c:dPt>
          <c:dPt>
            <c:idx val="2"/>
            <c:invertIfNegative val="0"/>
            <c:bubble3D val="0"/>
            <c:extLst>
              <c:ext xmlns:c16="http://schemas.microsoft.com/office/drawing/2014/chart" uri="{C3380CC4-5D6E-409C-BE32-E72D297353CC}">
                <c16:uniqueId val="{00000002-B7EE-49E5-A2C8-A1AFAA50AB0E}"/>
              </c:ext>
            </c:extLst>
          </c:dPt>
          <c:dPt>
            <c:idx val="3"/>
            <c:invertIfNegative val="0"/>
            <c:bubble3D val="0"/>
            <c:spPr>
              <a:solidFill>
                <a:srgbClr val="9E172A"/>
              </a:solidFill>
              <a:ln>
                <a:noFill/>
              </a:ln>
              <a:effectLst>
                <a:softEdge rad="0"/>
              </a:effectLst>
            </c:spPr>
            <c:extLst>
              <c:ext xmlns:c16="http://schemas.microsoft.com/office/drawing/2014/chart" uri="{C3380CC4-5D6E-409C-BE32-E72D297353CC}">
                <c16:uniqueId val="{00000003-6A80-43D4-94DA-16C5632F344A}"/>
              </c:ext>
            </c:extLst>
          </c:dPt>
          <c:dLbls>
            <c:numFmt formatCode="#,##0" sourceLinked="0"/>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Sheet1!$A$5:$A$8</c:f>
              <c:strCache>
                <c:ptCount val="4"/>
                <c:pt idx="0">
                  <c:v>FY23</c:v>
                </c:pt>
                <c:pt idx="1">
                  <c:v>FY24</c:v>
                </c:pt>
                <c:pt idx="2">
                  <c:v>FY25</c:v>
                </c:pt>
                <c:pt idx="3">
                  <c:v>FY26</c:v>
                </c:pt>
              </c:strCache>
            </c:strRef>
          </c:cat>
          <c:val>
            <c:numRef>
              <c:f>Sheet1!$B$5:$B$8</c:f>
              <c:numCache>
                <c:formatCode>#,##0</c:formatCode>
                <c:ptCount val="4"/>
                <c:pt idx="0">
                  <c:v>2879</c:v>
                </c:pt>
                <c:pt idx="1">
                  <c:v>3274</c:v>
                </c:pt>
                <c:pt idx="2" formatCode="_ * #,##0_ ;_ * \-#,##0_ ;_ * &quot;-&quot;??_ ;_ @_ ">
                  <c:v>5301</c:v>
                </c:pt>
                <c:pt idx="3" formatCode="General">
                  <c:v>6365</c:v>
                </c:pt>
              </c:numCache>
            </c:numRef>
          </c:val>
          <c:extLst>
            <c:ext xmlns:c16="http://schemas.microsoft.com/office/drawing/2014/chart" uri="{C3380CC4-5D6E-409C-BE32-E72D297353CC}">
              <c16:uniqueId val="{00000005-F43C-400B-824F-E7A824520C65}"/>
            </c:ext>
          </c:extLst>
        </c:ser>
        <c:dLbls>
          <c:dLblPos val="outEnd"/>
          <c:showLegendKey val="0"/>
          <c:showVal val="1"/>
          <c:showCatName val="0"/>
          <c:showSerName val="0"/>
          <c:showPercent val="0"/>
          <c:showBubbleSize val="0"/>
        </c:dLbls>
        <c:gapWidth val="50"/>
        <c:axId val="488142016"/>
        <c:axId val="488141232"/>
      </c:barChart>
      <c:valAx>
        <c:axId val="488141232"/>
        <c:scaling>
          <c:orientation val="minMax"/>
        </c:scaling>
        <c:delete val="1"/>
        <c:axPos val="r"/>
        <c:numFmt formatCode="#,##0" sourceLinked="0"/>
        <c:majorTickMark val="out"/>
        <c:minorTickMark val="none"/>
        <c:tickLblPos val="nextTo"/>
        <c:crossAx val="488142016"/>
        <c:crosses val="max"/>
        <c:crossBetween val="between"/>
      </c:valAx>
      <c:catAx>
        <c:axId val="488142016"/>
        <c:scaling>
          <c:orientation val="minMax"/>
        </c:scaling>
        <c:delete val="0"/>
        <c:axPos val="b"/>
        <c:numFmt formatCode="General" sourceLinked="0"/>
        <c:majorTickMark val="none"/>
        <c:minorTickMark val="none"/>
        <c:tickLblPos val="nextTo"/>
        <c:spPr>
          <a:ln>
            <a:solidFill>
              <a:schemeClr val="bg1">
                <a:lumMod val="90000"/>
              </a:schemeClr>
            </a:solidFill>
          </a:ln>
        </c:spPr>
        <c:txPr>
          <a:bodyPr/>
          <a:lstStyle/>
          <a:p>
            <a:pPr>
              <a:defRPr sz="1200" b="0">
                <a:latin typeface="Calibri Light" panose="020F0302020204030204" pitchFamily="34" charset="0"/>
                <a:cs typeface="Calibri Light" panose="020F0302020204030204" pitchFamily="34" charset="0"/>
              </a:defRPr>
            </a:pPr>
            <a:endParaRPr lang="en-US"/>
          </a:p>
        </c:txPr>
        <c:crossAx val="488141232"/>
        <c:crosses val="autoZero"/>
        <c:auto val="1"/>
        <c:lblAlgn val="ctr"/>
        <c:lblOffset val="100"/>
        <c:noMultiLvlLbl val="0"/>
      </c:catAx>
      <c:spPr>
        <a:noFill/>
        <a:ln>
          <a:noFill/>
        </a:ln>
        <a:effectLst/>
      </c:spPr>
    </c:plotArea>
    <c:plotVisOnly val="1"/>
    <c:dispBlanksAs val="gap"/>
    <c:showDLblsOverMax val="0"/>
  </c:chart>
  <c:spPr>
    <a:noFill/>
    <a:ln>
      <a:noFill/>
      <a:prstDash val="dash"/>
    </a:ln>
    <a:effectLst/>
  </c:spPr>
  <c:txPr>
    <a:bodyPr/>
    <a:lstStyle/>
    <a:p>
      <a:pPr>
        <a:defRPr sz="1000" b="0" i="0">
          <a:latin typeface="+mn-lt"/>
          <a:ea typeface="Calibri Light" charset="0"/>
          <a:cs typeface="Calibri Light"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2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rPr>
              <a:t>PAT (INR Mn) and PAT Margins (%)</a:t>
            </a:r>
          </a:p>
        </c:rich>
      </c:tx>
      <c:layout>
        <c:manualLayout>
          <c:xMode val="edge"/>
          <c:yMode val="edge"/>
          <c:x val="0.17824201235749898"/>
          <c:y val="1.8442948789208765E-2"/>
        </c:manualLayout>
      </c:layout>
      <c:overlay val="0"/>
      <c:spPr>
        <a:noFill/>
        <a:ln>
          <a:noFill/>
        </a:ln>
        <a:effectLst/>
      </c:spPr>
    </c:title>
    <c:autoTitleDeleted val="0"/>
    <c:plotArea>
      <c:layout>
        <c:manualLayout>
          <c:layoutTarget val="inner"/>
          <c:xMode val="edge"/>
          <c:yMode val="edge"/>
          <c:x val="7.0013803677180644E-2"/>
          <c:y val="0.19404496722019668"/>
          <c:w val="0.77623366406536332"/>
          <c:h val="0.63293897524467491"/>
        </c:manualLayout>
      </c:layout>
      <c:barChart>
        <c:barDir val="col"/>
        <c:grouping val="clustered"/>
        <c:varyColors val="0"/>
        <c:ser>
          <c:idx val="0"/>
          <c:order val="0"/>
          <c:tx>
            <c:strRef>
              <c:f>Sheet1!$B$1</c:f>
              <c:strCache>
                <c:ptCount val="1"/>
                <c:pt idx="0">
                  <c:v>PAT (INR Mn)</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0-1576-40FB-BC8E-B72E664FFBC6}"/>
              </c:ext>
            </c:extLst>
          </c:dPt>
          <c:dPt>
            <c:idx val="1"/>
            <c:invertIfNegative val="0"/>
            <c:bubble3D val="0"/>
            <c:extLst>
              <c:ext xmlns:c16="http://schemas.microsoft.com/office/drawing/2014/chart" uri="{C3380CC4-5D6E-409C-BE32-E72D297353CC}">
                <c16:uniqueId val="{00000004-A832-4053-9371-1088EC8663C5}"/>
              </c:ext>
            </c:extLst>
          </c:dPt>
          <c:dPt>
            <c:idx val="2"/>
            <c:invertIfNegative val="0"/>
            <c:bubble3D val="0"/>
            <c:extLst>
              <c:ext xmlns:c16="http://schemas.microsoft.com/office/drawing/2014/chart" uri="{C3380CC4-5D6E-409C-BE32-E72D297353CC}">
                <c16:uniqueId val="{00000002-7A52-486B-9709-06C6E3AF40E2}"/>
              </c:ext>
            </c:extLst>
          </c:dPt>
          <c:dPt>
            <c:idx val="3"/>
            <c:invertIfNegative val="0"/>
            <c:bubble3D val="0"/>
            <c:spPr>
              <a:solidFill>
                <a:srgbClr val="9E172A"/>
              </a:solidFill>
              <a:ln>
                <a:noFill/>
              </a:ln>
              <a:effectLst/>
            </c:spPr>
            <c:extLst>
              <c:ext xmlns:c16="http://schemas.microsoft.com/office/drawing/2014/chart" uri="{C3380CC4-5D6E-409C-BE32-E72D297353CC}">
                <c16:uniqueId val="{00000004-8845-4AFD-A0D2-F254BD4F9AC5}"/>
              </c:ext>
            </c:extLst>
          </c:dPt>
          <c:dLbls>
            <c:spPr>
              <a:noFill/>
              <a:ln>
                <a:noFill/>
              </a:ln>
              <a:effectLst/>
            </c:spPr>
            <c:txPr>
              <a:bodyPr wrap="square" lIns="38100" tIns="19050" rIns="38100" bIns="19050" anchor="ctr">
                <a:spAutoFit/>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Sheet1!$A$5:$A$8</c:f>
              <c:strCache>
                <c:ptCount val="4"/>
                <c:pt idx="0">
                  <c:v>FY23</c:v>
                </c:pt>
                <c:pt idx="1">
                  <c:v>FY24</c:v>
                </c:pt>
                <c:pt idx="2">
                  <c:v>FY25</c:v>
                </c:pt>
                <c:pt idx="3">
                  <c:v>FY26</c:v>
                </c:pt>
              </c:strCache>
            </c:strRef>
          </c:cat>
          <c:val>
            <c:numRef>
              <c:f>Sheet1!$B$5:$B$8</c:f>
              <c:numCache>
                <c:formatCode>_ * #,##0_ ;_ * \-#,##0_ ;_ * "-"??_ ;_ @_ </c:formatCode>
                <c:ptCount val="4"/>
                <c:pt idx="0">
                  <c:v>223</c:v>
                </c:pt>
                <c:pt idx="1">
                  <c:v>216</c:v>
                </c:pt>
                <c:pt idx="2">
                  <c:v>388</c:v>
                </c:pt>
                <c:pt idx="3">
                  <c:v>548</c:v>
                </c:pt>
              </c:numCache>
            </c:numRef>
          </c:val>
          <c:extLst>
            <c:ext xmlns:c16="http://schemas.microsoft.com/office/drawing/2014/chart" uri="{C3380CC4-5D6E-409C-BE32-E72D297353CC}">
              <c16:uniqueId val="{00000003-DFFF-4B8A-BACC-86811C7C9D9E}"/>
            </c:ext>
          </c:extLst>
        </c:ser>
        <c:dLbls>
          <c:showLegendKey val="0"/>
          <c:showVal val="1"/>
          <c:showCatName val="0"/>
          <c:showSerName val="0"/>
          <c:showPercent val="0"/>
          <c:showBubbleSize val="0"/>
        </c:dLbls>
        <c:gapWidth val="50"/>
        <c:axId val="488155344"/>
        <c:axId val="488152992"/>
      </c:barChart>
      <c:lineChart>
        <c:grouping val="standard"/>
        <c:varyColors val="0"/>
        <c:ser>
          <c:idx val="1"/>
          <c:order val="1"/>
          <c:tx>
            <c:strRef>
              <c:f>Sheet1!$C$1</c:f>
              <c:strCache>
                <c:ptCount val="1"/>
                <c:pt idx="0">
                  <c:v>PAT Margin (%)</c:v>
                </c:pt>
              </c:strCache>
            </c:strRef>
          </c:tx>
          <c:spPr>
            <a:ln w="28575" cap="rnd">
              <a:solidFill>
                <a:srgbClr val="9E172A"/>
              </a:solidFill>
              <a:round/>
            </a:ln>
            <a:effectLst/>
          </c:spPr>
          <c:marker>
            <c:symbol val="circle"/>
            <c:size val="6"/>
            <c:spPr>
              <a:solidFill>
                <a:srgbClr val="9E172A"/>
              </a:solidFill>
              <a:ln w="9525">
                <a:noFill/>
              </a:ln>
              <a:effectLst/>
            </c:spPr>
          </c:marker>
          <c:dPt>
            <c:idx val="3"/>
            <c:marker>
              <c:spPr>
                <a:solidFill>
                  <a:srgbClr val="ECD472"/>
                </a:solidFill>
                <a:ln w="9525">
                  <a:noFill/>
                </a:ln>
                <a:effectLst/>
              </c:spPr>
            </c:marker>
            <c:bubble3D val="0"/>
            <c:extLst>
              <c:ext xmlns:c16="http://schemas.microsoft.com/office/drawing/2014/chart" uri="{C3380CC4-5D6E-409C-BE32-E72D297353CC}">
                <c16:uniqueId val="{00000005-1371-487E-8AB8-B230C7413EB5}"/>
              </c:ext>
            </c:extLst>
          </c:dPt>
          <c:dLbls>
            <c:dLbl>
              <c:idx val="3"/>
              <c:spPr>
                <a:noFill/>
                <a:ln>
                  <a:noFill/>
                </a:ln>
                <a:effectLst/>
              </c:spPr>
              <c:txPr>
                <a:bodyPr wrap="square" lIns="38100" tIns="19050" rIns="38100" bIns="19050" anchor="ctr">
                  <a:spAutoFit/>
                </a:bodyPr>
                <a:lstStyle/>
                <a:p>
                  <a:pPr>
                    <a:defRPr sz="1200">
                      <a:solidFill>
                        <a:schemeClr val="bg1"/>
                      </a:solidFill>
                    </a:defRPr>
                  </a:pPr>
                  <a:endParaRPr lang="en-US"/>
                </a:p>
              </c:txPr>
              <c:dLblPos val="b"/>
              <c:showLegendKey val="0"/>
              <c:showVal val="1"/>
              <c:showCatName val="0"/>
              <c:showSerName val="0"/>
              <c:showPercent val="0"/>
              <c:showBubbleSize val="0"/>
              <c:extLst>
                <c:ext xmlns:c16="http://schemas.microsoft.com/office/drawing/2014/chart" uri="{C3380CC4-5D6E-409C-BE32-E72D297353CC}">
                  <c16:uniqueId val="{00000005-1371-487E-8AB8-B230C7413EB5}"/>
                </c:ext>
              </c:extLst>
            </c:dLbl>
            <c:spPr>
              <a:noFill/>
              <a:ln>
                <a:noFill/>
              </a:ln>
              <a:effectLst/>
            </c:spPr>
            <c:txPr>
              <a:bodyPr wrap="square" lIns="38100" tIns="19050" rIns="38100" bIns="19050" anchor="ctr">
                <a:spAutoFit/>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Sheet1!$A$5:$A$8</c:f>
              <c:strCache>
                <c:ptCount val="4"/>
                <c:pt idx="0">
                  <c:v>FY23</c:v>
                </c:pt>
                <c:pt idx="1">
                  <c:v>FY24</c:v>
                </c:pt>
                <c:pt idx="2">
                  <c:v>FY25</c:v>
                </c:pt>
                <c:pt idx="3">
                  <c:v>FY26</c:v>
                </c:pt>
              </c:strCache>
            </c:strRef>
          </c:cat>
          <c:val>
            <c:numRef>
              <c:f>Sheet1!$C$5:$C$8</c:f>
              <c:numCache>
                <c:formatCode>0.00%</c:formatCode>
                <c:ptCount val="4"/>
                <c:pt idx="0">
                  <c:v>7.7499999999999999E-2</c:v>
                </c:pt>
                <c:pt idx="1">
                  <c:v>6.6000000000000003E-2</c:v>
                </c:pt>
                <c:pt idx="2">
                  <c:v>7.3200000000000001E-2</c:v>
                </c:pt>
                <c:pt idx="3">
                  <c:v>8.6099999999999996E-2</c:v>
                </c:pt>
              </c:numCache>
            </c:numRef>
          </c:val>
          <c:smooth val="0"/>
          <c:extLst>
            <c:ext xmlns:c16="http://schemas.microsoft.com/office/drawing/2014/chart" uri="{C3380CC4-5D6E-409C-BE32-E72D297353CC}">
              <c16:uniqueId val="{00000008-DFFF-4B8A-BACC-86811C7C9D9E}"/>
            </c:ext>
          </c:extLst>
        </c:ser>
        <c:dLbls>
          <c:showLegendKey val="0"/>
          <c:showVal val="1"/>
          <c:showCatName val="0"/>
          <c:showSerName val="0"/>
          <c:showPercent val="0"/>
          <c:showBubbleSize val="0"/>
        </c:dLbls>
        <c:marker val="1"/>
        <c:smooth val="0"/>
        <c:axId val="488162792"/>
        <c:axId val="488162008"/>
      </c:lineChart>
      <c:catAx>
        <c:axId val="488155344"/>
        <c:scaling>
          <c:orientation val="minMax"/>
        </c:scaling>
        <c:delete val="0"/>
        <c:axPos val="b"/>
        <c:numFmt formatCode="General" sourceLinked="0"/>
        <c:majorTickMark val="none"/>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2992"/>
        <c:crosses val="autoZero"/>
        <c:auto val="1"/>
        <c:lblAlgn val="ctr"/>
        <c:lblOffset val="100"/>
        <c:noMultiLvlLbl val="0"/>
      </c:catAx>
      <c:valAx>
        <c:axId val="488152992"/>
        <c:scaling>
          <c:orientation val="minMax"/>
          <c:max val="600"/>
        </c:scaling>
        <c:delete val="0"/>
        <c:axPos val="l"/>
        <c:numFmt formatCode="_ * #,##0_ ;_ * \-#,##0_ ;_ * &quot;-&quot;??_ ;_ @_ " sourceLinked="1"/>
        <c:majorTickMark val="none"/>
        <c:minorTickMark val="none"/>
        <c:tickLblPos val="none"/>
        <c:spPr>
          <a:noFill/>
          <a:ln>
            <a:noFill/>
          </a:ln>
          <a:effectLst/>
        </c:spPr>
        <c:txPr>
          <a:bodyPr rot="-60000000" vert="horz"/>
          <a:lstStyle/>
          <a:p>
            <a:pPr>
              <a:defRPr>
                <a:solidFill>
                  <a:schemeClr val="bg1"/>
                </a:solidFill>
              </a:defRPr>
            </a:pPr>
            <a:endParaRPr lang="en-US"/>
          </a:p>
        </c:txPr>
        <c:crossAx val="488155344"/>
        <c:crosses val="autoZero"/>
        <c:crossBetween val="between"/>
      </c:valAx>
      <c:valAx>
        <c:axId val="488162008"/>
        <c:scaling>
          <c:orientation val="minMax"/>
          <c:max val="0.25"/>
        </c:scaling>
        <c:delete val="0"/>
        <c:axPos val="r"/>
        <c:numFmt formatCode="0.00%" sourceLinked="0"/>
        <c:majorTickMark val="none"/>
        <c:minorTickMark val="none"/>
        <c:tickLblPos val="none"/>
        <c:spPr>
          <a:noFill/>
          <a:ln>
            <a:noFill/>
          </a:ln>
          <a:effectLst/>
        </c:spPr>
        <c:txPr>
          <a:bodyPr rot="-60000000" vert="horz"/>
          <a:lstStyle/>
          <a:p>
            <a:pPr>
              <a:defRPr>
                <a:solidFill>
                  <a:schemeClr val="bg1"/>
                </a:solidFill>
              </a:defRPr>
            </a:pPr>
            <a:endParaRPr lang="en-US"/>
          </a:p>
        </c:txPr>
        <c:crossAx val="488162792"/>
        <c:crosses val="max"/>
        <c:crossBetween val="between"/>
      </c:valAx>
      <c:catAx>
        <c:axId val="488162792"/>
        <c:scaling>
          <c:orientation val="minMax"/>
        </c:scaling>
        <c:delete val="1"/>
        <c:axPos val="b"/>
        <c:numFmt formatCode="General" sourceLinked="0"/>
        <c:majorTickMark val="none"/>
        <c:minorTickMark val="none"/>
        <c:tickLblPos val="nextTo"/>
        <c:crossAx val="488162008"/>
        <c:crosses val="autoZero"/>
        <c:auto val="1"/>
        <c:lblAlgn val="ctr"/>
        <c:lblOffset val="100"/>
        <c:noMultiLvlLbl val="0"/>
      </c:cat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2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rPr>
              <a:t>Net Worth (INR Mn)</a:t>
            </a:r>
          </a:p>
        </c:rich>
      </c:tx>
      <c:layout>
        <c:manualLayout>
          <c:xMode val="edge"/>
          <c:yMode val="edge"/>
          <c:x val="0.3072705781222938"/>
          <c:y val="0"/>
        </c:manualLayout>
      </c:layout>
      <c:overlay val="0"/>
      <c:spPr>
        <a:noFill/>
        <a:ln>
          <a:noFill/>
        </a:ln>
        <a:effectLst/>
      </c:spPr>
    </c:title>
    <c:autoTitleDeleted val="0"/>
    <c:plotArea>
      <c:layout>
        <c:manualLayout>
          <c:layoutTarget val="inner"/>
          <c:xMode val="edge"/>
          <c:yMode val="edge"/>
          <c:x val="4.4860557099184212E-2"/>
          <c:y val="0.21527041408250944"/>
          <c:w val="0.90426566102382777"/>
          <c:h val="0.60331143439378077"/>
        </c:manualLayout>
      </c:layout>
      <c:barChart>
        <c:barDir val="col"/>
        <c:grouping val="clustered"/>
        <c:varyColors val="0"/>
        <c:ser>
          <c:idx val="0"/>
          <c:order val="0"/>
          <c:tx>
            <c:strRef>
              <c:f>Sheet1!$B$1</c:f>
              <c:strCache>
                <c:ptCount val="1"/>
                <c:pt idx="0">
                  <c:v>Revenue (INR Mn)</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4-6849-4B09-8648-FA139BF3B826}"/>
              </c:ext>
            </c:extLst>
          </c:dPt>
          <c:dPt>
            <c:idx val="1"/>
            <c:invertIfNegative val="0"/>
            <c:bubble3D val="0"/>
            <c:extLst>
              <c:ext xmlns:c16="http://schemas.microsoft.com/office/drawing/2014/chart" uri="{C3380CC4-5D6E-409C-BE32-E72D297353CC}">
                <c16:uniqueId val="{00000004-316E-4EAA-A6BD-76171353E99B}"/>
              </c:ext>
            </c:extLst>
          </c:dPt>
          <c:dPt>
            <c:idx val="2"/>
            <c:invertIfNegative val="0"/>
            <c:bubble3D val="0"/>
            <c:extLst>
              <c:ext xmlns:c16="http://schemas.microsoft.com/office/drawing/2014/chart" uri="{C3380CC4-5D6E-409C-BE32-E72D297353CC}">
                <c16:uniqueId val="{00000003-6849-4B09-8648-FA139BF3B826}"/>
              </c:ext>
            </c:extLst>
          </c:dPt>
          <c:dPt>
            <c:idx val="3"/>
            <c:invertIfNegative val="0"/>
            <c:bubble3D val="0"/>
            <c:spPr>
              <a:solidFill>
                <a:srgbClr val="9E172A"/>
              </a:solidFill>
              <a:ln>
                <a:noFill/>
              </a:ln>
              <a:effectLst/>
            </c:spPr>
            <c:extLst>
              <c:ext xmlns:c16="http://schemas.microsoft.com/office/drawing/2014/chart" uri="{C3380CC4-5D6E-409C-BE32-E72D297353CC}">
                <c16:uniqueId val="{00000004-616C-4C6C-9C1D-7055437AE30B}"/>
              </c:ext>
            </c:extLst>
          </c:dPt>
          <c:dLbls>
            <c:numFmt formatCode="#,##0" sourceLinked="0"/>
            <c:spPr>
              <a:noFill/>
              <a:ln>
                <a:noFill/>
              </a:ln>
              <a:effectLst/>
            </c:spPr>
            <c:txPr>
              <a:bodyPr rot="0" vert="horz" anchorCtr="0"/>
              <a:lstStyle/>
              <a:p>
                <a:pPr algn="ctr" rtl="0">
                  <a:defRPr lang="en-US" sz="1200" b="0" i="0" u="none" strike="noStrike" kern="1200" baseline="0">
                    <a:solidFill>
                      <a:schemeClr val="tx1"/>
                    </a:solidFill>
                    <a:latin typeface="Calibri Light" panose="020F0302020204030204" pitchFamily="34" charset="0"/>
                    <a:ea typeface="Calibri Light"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Sheet1!$A$5:$A$8</c:f>
              <c:strCache>
                <c:ptCount val="4"/>
                <c:pt idx="0">
                  <c:v>FY23</c:v>
                </c:pt>
                <c:pt idx="1">
                  <c:v>FY24</c:v>
                </c:pt>
                <c:pt idx="2">
                  <c:v>FY25</c:v>
                </c:pt>
                <c:pt idx="3">
                  <c:v>FY26</c:v>
                </c:pt>
              </c:strCache>
            </c:strRef>
          </c:cat>
          <c:val>
            <c:numRef>
              <c:f>Sheet1!$B$5:$B$8</c:f>
              <c:numCache>
                <c:formatCode>General</c:formatCode>
                <c:ptCount val="4"/>
                <c:pt idx="0">
                  <c:v>925</c:v>
                </c:pt>
                <c:pt idx="1">
                  <c:v>2075</c:v>
                </c:pt>
                <c:pt idx="2">
                  <c:v>2450</c:v>
                </c:pt>
                <c:pt idx="3">
                  <c:v>2998</c:v>
                </c:pt>
              </c:numCache>
            </c:numRef>
          </c:val>
          <c:extLst>
            <c:ext xmlns:c16="http://schemas.microsoft.com/office/drawing/2014/chart" uri="{C3380CC4-5D6E-409C-BE32-E72D297353CC}">
              <c16:uniqueId val="{00000005-316E-4EAA-A6BD-76171353E99B}"/>
            </c:ext>
          </c:extLst>
        </c:ser>
        <c:dLbls>
          <c:showLegendKey val="0"/>
          <c:showVal val="0"/>
          <c:showCatName val="0"/>
          <c:showSerName val="0"/>
          <c:showPercent val="0"/>
          <c:showBubbleSize val="0"/>
        </c:dLbls>
        <c:gapWidth val="50"/>
        <c:axId val="488156128"/>
        <c:axId val="488151816"/>
      </c:barChart>
      <c:valAx>
        <c:axId val="488151816"/>
        <c:scaling>
          <c:orientation val="minMax"/>
        </c:scaling>
        <c:delete val="1"/>
        <c:axPos val="r"/>
        <c:numFmt formatCode="#,##0" sourceLinked="0"/>
        <c:majorTickMark val="out"/>
        <c:minorTickMark val="none"/>
        <c:tickLblPos val="nextTo"/>
        <c:crossAx val="488156128"/>
        <c:crosses val="max"/>
        <c:crossBetween val="between"/>
      </c:valAx>
      <c:catAx>
        <c:axId val="488156128"/>
        <c:scaling>
          <c:orientation val="minMax"/>
        </c:scaling>
        <c:delete val="0"/>
        <c:axPos val="b"/>
        <c:numFmt formatCode="General" sourceLinked="0"/>
        <c:majorTickMark val="none"/>
        <c:minorTickMark val="none"/>
        <c:tickLblPos val="nextTo"/>
        <c:spPr>
          <a:ln>
            <a:solidFill>
              <a:schemeClr val="bg1">
                <a:lumMod val="90000"/>
              </a:schemeClr>
            </a:solidFill>
          </a:ln>
        </c:spPr>
        <c:txPr>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1816"/>
        <c:crosses val="autoZero"/>
        <c:auto val="1"/>
        <c:lblAlgn val="ctr"/>
        <c:lblOffset val="100"/>
        <c:noMultiLvlLbl val="0"/>
      </c:catAx>
      <c:spPr>
        <a:noFill/>
        <a:ln>
          <a:noFill/>
        </a:ln>
        <a:effectLst/>
      </c:spPr>
    </c:plotArea>
    <c:plotVisOnly val="1"/>
    <c:dispBlanksAs val="gap"/>
    <c:showDLblsOverMax val="0"/>
  </c:chart>
  <c:spPr>
    <a:no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IN" sz="1200" b="1" i="0" u="none" strike="noStrike" kern="1200" spc="0" baseline="0">
                <a:solidFill>
                  <a:schemeClr val="tx1"/>
                </a:solidFill>
                <a:latin typeface="Calibri Light" panose="020F0302020204030204" pitchFamily="34" charset="0"/>
                <a:ea typeface="Calibri Light" charset="0"/>
                <a:cs typeface="Calibri Light" panose="020F0302020204030204" pitchFamily="34" charset="0"/>
              </a:defRPr>
            </a:pPr>
            <a:r>
              <a:rPr lang="en-IN"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rPr>
              <a:t>ROE (%) &amp; ROCE (%)</a:t>
            </a:r>
          </a:p>
        </c:rich>
      </c:tx>
      <c:layout>
        <c:manualLayout>
          <c:xMode val="edge"/>
          <c:yMode val="edge"/>
          <c:x val="0.30002065599935457"/>
          <c:y val="4.6877121944447278E-3"/>
        </c:manualLayout>
      </c:layout>
      <c:overlay val="0"/>
      <c:spPr>
        <a:noFill/>
        <a:ln>
          <a:noFill/>
        </a:ln>
        <a:effectLst/>
      </c:spPr>
      <c:txPr>
        <a:bodyPr rot="0" spcFirstLastPara="1" vertOverflow="ellipsis" vert="horz" wrap="square" anchor="ctr" anchorCtr="1"/>
        <a:lstStyle/>
        <a:p>
          <a:pPr algn="ctr" rtl="0">
            <a:defRPr lang="en-IN" sz="1200" b="1" i="0" u="none" strike="noStrike" kern="1200" spc="0" baseline="0">
              <a:solidFill>
                <a:schemeClr val="tx1"/>
              </a:solidFill>
              <a:latin typeface="Calibri Light" panose="020F0302020204030204" pitchFamily="34" charset="0"/>
              <a:ea typeface="Calibri Light" charset="0"/>
              <a:cs typeface="Calibri Light" panose="020F0302020204030204" pitchFamily="34" charset="0"/>
            </a:defRPr>
          </a:pPr>
          <a:endParaRPr lang="en-US"/>
        </a:p>
      </c:txPr>
    </c:title>
    <c:autoTitleDeleted val="0"/>
    <c:plotArea>
      <c:layout>
        <c:manualLayout>
          <c:layoutTarget val="inner"/>
          <c:xMode val="edge"/>
          <c:yMode val="edge"/>
          <c:x val="6.5838957149283825E-2"/>
          <c:y val="0.23676963237233048"/>
          <c:w val="0.86941303707708284"/>
          <c:h val="0.5347398083611461"/>
        </c:manualLayout>
      </c:layout>
      <c:lineChart>
        <c:grouping val="standard"/>
        <c:varyColors val="0"/>
        <c:ser>
          <c:idx val="0"/>
          <c:order val="0"/>
          <c:tx>
            <c:strRef>
              <c:f>Sheet1!$B$1</c:f>
              <c:strCache>
                <c:ptCount val="1"/>
                <c:pt idx="0">
                  <c:v>ROE</c:v>
                </c:pt>
              </c:strCache>
            </c:strRef>
          </c:tx>
          <c:spPr>
            <a:ln w="28575" cap="rnd">
              <a:solidFill>
                <a:srgbClr val="ECD472"/>
              </a:solidFill>
              <a:round/>
            </a:ln>
            <a:effectLst/>
          </c:spPr>
          <c:marker>
            <c:symbol val="circle"/>
            <c:size val="8"/>
            <c:spPr>
              <a:solidFill>
                <a:srgbClr val="ECD472"/>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12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4"/>
                <c:pt idx="0">
                  <c:v>FY23</c:v>
                </c:pt>
                <c:pt idx="1">
                  <c:v>FY24</c:v>
                </c:pt>
                <c:pt idx="2">
                  <c:v>FY25</c:v>
                </c:pt>
                <c:pt idx="3">
                  <c:v>FY26</c:v>
                </c:pt>
              </c:strCache>
            </c:strRef>
          </c:cat>
          <c:val>
            <c:numRef>
              <c:f>Sheet1!$B$3:$B$6</c:f>
              <c:numCache>
                <c:formatCode>0.00%</c:formatCode>
                <c:ptCount val="4"/>
                <c:pt idx="0">
                  <c:v>0.27446153846153848</c:v>
                </c:pt>
                <c:pt idx="1">
                  <c:v>0.14399999999999999</c:v>
                </c:pt>
                <c:pt idx="2">
                  <c:v>0.17149171270718233</c:v>
                </c:pt>
                <c:pt idx="3">
                  <c:v>0.20119999999999999</c:v>
                </c:pt>
              </c:numCache>
            </c:numRef>
          </c:val>
          <c:smooth val="0"/>
          <c:extLst>
            <c:ext xmlns:c16="http://schemas.microsoft.com/office/drawing/2014/chart" uri="{C3380CC4-5D6E-409C-BE32-E72D297353CC}">
              <c16:uniqueId val="{00000000-8B3E-41E7-9329-828A7A7CB378}"/>
            </c:ext>
          </c:extLst>
        </c:ser>
        <c:dLbls>
          <c:showLegendKey val="0"/>
          <c:showVal val="0"/>
          <c:showCatName val="0"/>
          <c:showSerName val="0"/>
          <c:showPercent val="0"/>
          <c:showBubbleSize val="0"/>
        </c:dLbls>
        <c:marker val="1"/>
        <c:smooth val="0"/>
        <c:axId val="488158088"/>
        <c:axId val="488155736"/>
      </c:lineChart>
      <c:lineChart>
        <c:grouping val="standard"/>
        <c:varyColors val="0"/>
        <c:ser>
          <c:idx val="1"/>
          <c:order val="1"/>
          <c:tx>
            <c:strRef>
              <c:f>Sheet1!$C$1</c:f>
              <c:strCache>
                <c:ptCount val="1"/>
                <c:pt idx="0">
                  <c:v>ROCE</c:v>
                </c:pt>
              </c:strCache>
            </c:strRef>
          </c:tx>
          <c:spPr>
            <a:ln w="28575" cap="rnd">
              <a:solidFill>
                <a:srgbClr val="9E172A"/>
              </a:solidFill>
              <a:round/>
            </a:ln>
            <a:effectLst/>
          </c:spPr>
          <c:marker>
            <c:symbol val="circle"/>
            <c:size val="8"/>
            <c:spPr>
              <a:solidFill>
                <a:srgbClr val="9E172A"/>
              </a:solidFill>
              <a:ln w="9525">
                <a:solidFill>
                  <a:srgbClr val="9E172A"/>
                </a:solidFill>
              </a:ln>
              <a:effectLst/>
            </c:spPr>
          </c:marker>
          <c:dLbls>
            <c:spPr>
              <a:noFill/>
              <a:ln>
                <a:noFill/>
              </a:ln>
              <a:effectLst/>
            </c:spPr>
            <c:txPr>
              <a:bodyPr rot="0" spcFirstLastPara="1" vertOverflow="ellipsis" vert="horz" wrap="square" anchor="ctr" anchorCtr="1"/>
              <a:lstStyle/>
              <a:p>
                <a:pPr>
                  <a:defRPr lang="en-US" sz="12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4"/>
                <c:pt idx="0">
                  <c:v>FY23</c:v>
                </c:pt>
                <c:pt idx="1">
                  <c:v>FY24</c:v>
                </c:pt>
                <c:pt idx="2">
                  <c:v>FY25</c:v>
                </c:pt>
                <c:pt idx="3">
                  <c:v>FY26</c:v>
                </c:pt>
              </c:strCache>
            </c:strRef>
          </c:cat>
          <c:val>
            <c:numRef>
              <c:f>Sheet1!$C$3:$C$6</c:f>
              <c:numCache>
                <c:formatCode>0.00%</c:formatCode>
                <c:ptCount val="4"/>
                <c:pt idx="0">
                  <c:v>0.37891596220785678</c:v>
                </c:pt>
                <c:pt idx="1">
                  <c:v>0.21490467937608318</c:v>
                </c:pt>
                <c:pt idx="2">
                  <c:v>0.25806451612903225</c:v>
                </c:pt>
                <c:pt idx="3">
                  <c:v>0.29099999999999998</c:v>
                </c:pt>
              </c:numCache>
            </c:numRef>
          </c:val>
          <c:smooth val="0"/>
          <c:extLst>
            <c:ext xmlns:c16="http://schemas.microsoft.com/office/drawing/2014/chart" uri="{C3380CC4-5D6E-409C-BE32-E72D297353CC}">
              <c16:uniqueId val="{00000001-8B3E-41E7-9329-828A7A7CB378}"/>
            </c:ext>
          </c:extLst>
        </c:ser>
        <c:dLbls>
          <c:showLegendKey val="0"/>
          <c:showVal val="0"/>
          <c:showCatName val="0"/>
          <c:showSerName val="0"/>
          <c:showPercent val="0"/>
          <c:showBubbleSize val="0"/>
        </c:dLbls>
        <c:marker val="1"/>
        <c:smooth val="0"/>
        <c:axId val="488161224"/>
        <c:axId val="488152208"/>
      </c:lineChart>
      <c:catAx>
        <c:axId val="488158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2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488155736"/>
        <c:crosses val="autoZero"/>
        <c:auto val="1"/>
        <c:lblAlgn val="ctr"/>
        <c:lblOffset val="100"/>
        <c:noMultiLvlLbl val="0"/>
      </c:catAx>
      <c:valAx>
        <c:axId val="488155736"/>
        <c:scaling>
          <c:orientation val="minMax"/>
        </c:scaling>
        <c:delete val="1"/>
        <c:axPos val="l"/>
        <c:numFmt formatCode="0.00%" sourceLinked="1"/>
        <c:majorTickMark val="out"/>
        <c:minorTickMark val="none"/>
        <c:tickLblPos val="none"/>
        <c:crossAx val="488158088"/>
        <c:crosses val="autoZero"/>
        <c:crossBetween val="between"/>
        <c:minorUnit val="1000"/>
      </c:valAx>
      <c:valAx>
        <c:axId val="488152208"/>
        <c:scaling>
          <c:orientation val="minMax"/>
        </c:scaling>
        <c:delete val="0"/>
        <c:axPos val="r"/>
        <c:numFmt formatCode="0.00%" sourceLinked="1"/>
        <c:majorTickMark val="out"/>
        <c:minorTickMark val="none"/>
        <c:tickLblPos val="none"/>
        <c:spPr>
          <a:noFill/>
          <a:ln>
            <a:noFill/>
          </a:ln>
          <a:effectLst/>
        </c:spPr>
        <c:txPr>
          <a:bodyPr rot="-60000000" spcFirstLastPara="1" vertOverflow="ellipsis" vert="horz" wrap="square" anchor="ctr" anchorCtr="1"/>
          <a:lstStyle/>
          <a:p>
            <a:pPr>
              <a:defRPr lang="en-US" sz="1000" b="0" i="0" u="none" strike="noStrike" kern="1200" baseline="0">
                <a:solidFill>
                  <a:schemeClr val="tx1"/>
                </a:solidFill>
                <a:latin typeface="Segoe UI Semibold" panose="020B0702040204020203" pitchFamily="34" charset="0"/>
                <a:ea typeface="+mn-ea"/>
                <a:cs typeface="Segoe UI Semibold" panose="020B0702040204020203" pitchFamily="34" charset="0"/>
              </a:defRPr>
            </a:pPr>
            <a:endParaRPr lang="en-US"/>
          </a:p>
        </c:txPr>
        <c:crossAx val="488161224"/>
        <c:crosses val="max"/>
        <c:crossBetween val="between"/>
      </c:valAx>
      <c:catAx>
        <c:axId val="488161224"/>
        <c:scaling>
          <c:orientation val="minMax"/>
        </c:scaling>
        <c:delete val="1"/>
        <c:axPos val="b"/>
        <c:numFmt formatCode="General" sourceLinked="1"/>
        <c:majorTickMark val="out"/>
        <c:minorTickMark val="none"/>
        <c:tickLblPos val="nextTo"/>
        <c:crossAx val="48815220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Segoe UI Semibold" panose="020B0702040204020203" pitchFamily="34" charset="0"/>
              <a:ea typeface="+mn-ea"/>
              <a:cs typeface="Segoe UI Semibold" panose="020B070204020402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000" b="0" i="0" u="none" strike="noStrike" kern="1200" baseline="0">
          <a:solidFill>
            <a:schemeClr val="tx1"/>
          </a:solidFill>
          <a:latin typeface="Segoe UI Semibold" panose="020B0702040204020203" pitchFamily="34" charset="0"/>
          <a:ea typeface="+mn-ea"/>
          <a:cs typeface="Segoe UI Semibold" panose="020B070204020402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chemeClr val="tx1"/>
                </a:solidFill>
                <a:latin typeface="Calibri Light" panose="020F0302020204030204" pitchFamily="34" charset="0"/>
                <a:cs typeface="Calibri Light" panose="020F0302020204030204" pitchFamily="34" charset="0"/>
              </a:rPr>
              <a:t>Volume (</a:t>
            </a:r>
            <a:r>
              <a:rPr lang="fr-FR" sz="1200" b="1" i="0" u="none" strike="noStrike" kern="1200" baseline="0" err="1">
                <a:solidFill>
                  <a:schemeClr val="tx1"/>
                </a:solidFill>
                <a:latin typeface="Calibri Light" panose="020F0302020204030204" pitchFamily="34" charset="0"/>
                <a:cs typeface="Calibri Light" panose="020F0302020204030204" pitchFamily="34" charset="0"/>
              </a:rPr>
              <a:t>Kgs</a:t>
            </a:r>
            <a:r>
              <a:rPr lang="fr-FR" sz="1200" b="1" i="0" u="none" strike="noStrike" kern="1200" baseline="0">
                <a:solidFill>
                  <a:schemeClr val="tx1"/>
                </a:solidFill>
                <a:latin typeface="Calibri Light" panose="020F0302020204030204" pitchFamily="34" charset="0"/>
                <a:cs typeface="Calibri Light" panose="020F0302020204030204" pitchFamily="34" charset="0"/>
              </a:rPr>
              <a:t>)</a:t>
            </a:r>
          </a:p>
        </c:rich>
      </c:tx>
      <c:layout>
        <c:manualLayout>
          <c:xMode val="edge"/>
          <c:yMode val="edge"/>
          <c:x val="0.36529342144135846"/>
          <c:y val="3.155771767558541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1-9AD3-4E41-844A-55ED411EC4EE}"/>
              </c:ext>
            </c:extLst>
          </c:dPt>
          <c:dPt>
            <c:idx val="2"/>
            <c:invertIfNegative val="0"/>
            <c:bubble3D val="0"/>
            <c:spPr>
              <a:solidFill>
                <a:srgbClr val="ECD472"/>
              </a:solidFill>
              <a:ln>
                <a:noFill/>
              </a:ln>
              <a:effectLst/>
            </c:spPr>
            <c:extLst>
              <c:ext xmlns:c16="http://schemas.microsoft.com/office/drawing/2014/chart" uri="{C3380CC4-5D6E-409C-BE32-E72D297353CC}">
                <c16:uniqueId val="{00000003-9AD3-4E41-844A-55ED411EC4EE}"/>
              </c:ext>
            </c:extLst>
          </c:dPt>
          <c:dPt>
            <c:idx val="3"/>
            <c:invertIfNegative val="0"/>
            <c:bubble3D val="0"/>
            <c:spPr>
              <a:solidFill>
                <a:srgbClr val="9E172A"/>
              </a:solidFill>
              <a:ln>
                <a:noFill/>
              </a:ln>
              <a:effectLst/>
            </c:spPr>
            <c:extLst>
              <c:ext xmlns:c16="http://schemas.microsoft.com/office/drawing/2014/chart" uri="{C3380CC4-5D6E-409C-BE32-E72D297353CC}">
                <c16:uniqueId val="{00000004-AFE0-418B-806D-A08497B04D5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General</c:formatCode>
                <c:ptCount val="4"/>
                <c:pt idx="0" formatCode="0">
                  <c:v>271</c:v>
                </c:pt>
                <c:pt idx="1">
                  <c:v>397</c:v>
                </c:pt>
                <c:pt idx="2">
                  <c:v>321</c:v>
                </c:pt>
                <c:pt idx="3">
                  <c:v>50</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514955864"/>
        <c:axId val="514953512"/>
      </c:barChart>
      <c:valAx>
        <c:axId val="514953512"/>
        <c:scaling>
          <c:orientation val="minMax"/>
        </c:scaling>
        <c:delete val="0"/>
        <c:axPos val="r"/>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4955864"/>
        <c:crosses val="max"/>
        <c:crossBetween val="between"/>
      </c:valAx>
      <c:catAx>
        <c:axId val="514955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514953512"/>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rtl="0">
              <a:defRPr lang="en-US" sz="1400" b="1" i="0" u="none" strike="noStrike" kern="1200" baseline="0" dirty="0">
                <a:solidFill>
                  <a:schemeClr val="tx1"/>
                </a:solidFill>
                <a:latin typeface="Calibri Light" panose="020F0302020204030204" pitchFamily="34" charset="0"/>
                <a:ea typeface="Calibri Light" charset="0"/>
                <a:cs typeface="Calibri Light" panose="020F0302020204030204" pitchFamily="34" charset="0"/>
              </a:defRPr>
            </a:pPr>
            <a:r>
              <a:rPr lang="en-US" sz="1200" b="1" i="0" u="none" strike="noStrike" kern="1200" baseline="0">
                <a:solidFill>
                  <a:schemeClr val="tx1"/>
                </a:solidFill>
                <a:latin typeface="Calibri Light" panose="020F0302020204030204" pitchFamily="34" charset="0"/>
                <a:ea typeface="Calibri Light" charset="0"/>
                <a:cs typeface="Calibri Light" panose="020F0302020204030204" pitchFamily="34" charset="0"/>
              </a:rPr>
              <a:t>EBITDA (INR Mn) &amp; EBITDA Margins (%)</a:t>
            </a:r>
          </a:p>
        </c:rich>
      </c:tx>
      <c:layout>
        <c:manualLayout>
          <c:xMode val="edge"/>
          <c:yMode val="edge"/>
          <c:x val="0.11920049254584636"/>
          <c:y val="0"/>
        </c:manualLayout>
      </c:layout>
      <c:overlay val="0"/>
      <c:spPr>
        <a:noFill/>
        <a:ln>
          <a:noFill/>
        </a:ln>
        <a:effectLst/>
      </c:spPr>
    </c:title>
    <c:autoTitleDeleted val="0"/>
    <c:plotArea>
      <c:layout>
        <c:manualLayout>
          <c:layoutTarget val="inner"/>
          <c:xMode val="edge"/>
          <c:yMode val="edge"/>
          <c:x val="8.3375621006999689E-2"/>
          <c:y val="0.18053492611782776"/>
          <c:w val="0.86705726018945883"/>
          <c:h val="0.76397063492063511"/>
        </c:manualLayout>
      </c:layout>
      <c:barChart>
        <c:barDir val="col"/>
        <c:grouping val="clustered"/>
        <c:varyColors val="0"/>
        <c:ser>
          <c:idx val="0"/>
          <c:order val="0"/>
          <c:tx>
            <c:strRef>
              <c:f>Sheet1!$B$1</c:f>
              <c:strCache>
                <c:ptCount val="1"/>
                <c:pt idx="0">
                  <c:v> EBITDA (INR Mn) </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0-BCFC-4E53-B832-69ACAD8D0564}"/>
              </c:ext>
            </c:extLst>
          </c:dPt>
          <c:dPt>
            <c:idx val="1"/>
            <c:invertIfNegative val="0"/>
            <c:bubble3D val="0"/>
            <c:extLst>
              <c:ext xmlns:c16="http://schemas.microsoft.com/office/drawing/2014/chart" uri="{C3380CC4-5D6E-409C-BE32-E72D297353CC}">
                <c16:uniqueId val="{00000000-C126-43E0-85B5-7127661345D8}"/>
              </c:ext>
            </c:extLst>
          </c:dPt>
          <c:dPt>
            <c:idx val="2"/>
            <c:invertIfNegative val="0"/>
            <c:bubble3D val="0"/>
            <c:extLst>
              <c:ext xmlns:c16="http://schemas.microsoft.com/office/drawing/2014/chart" uri="{C3380CC4-5D6E-409C-BE32-E72D297353CC}">
                <c16:uniqueId val="{00000001-C126-43E0-85B5-7127661345D8}"/>
              </c:ext>
            </c:extLst>
          </c:dPt>
          <c:dPt>
            <c:idx val="3"/>
            <c:invertIfNegative val="0"/>
            <c:bubble3D val="0"/>
            <c:spPr>
              <a:solidFill>
                <a:srgbClr val="9E172A"/>
              </a:solidFill>
              <a:ln>
                <a:noFill/>
              </a:ln>
              <a:effectLst/>
            </c:spPr>
            <c:extLst>
              <c:ext xmlns:c16="http://schemas.microsoft.com/office/drawing/2014/chart" uri="{C3380CC4-5D6E-409C-BE32-E72D297353CC}">
                <c16:uniqueId val="{00000005-7791-426C-9DE7-6B68FF270376}"/>
              </c:ext>
            </c:extLst>
          </c:dPt>
          <c:dLbls>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Sheet1!$A$5:$A$8</c:f>
              <c:strCache>
                <c:ptCount val="4"/>
                <c:pt idx="0">
                  <c:v>FY23</c:v>
                </c:pt>
                <c:pt idx="1">
                  <c:v>FY24</c:v>
                </c:pt>
                <c:pt idx="2">
                  <c:v>FY25</c:v>
                </c:pt>
                <c:pt idx="3">
                  <c:v>FY26</c:v>
                </c:pt>
              </c:strCache>
            </c:strRef>
          </c:cat>
          <c:val>
            <c:numRef>
              <c:f>Sheet1!$B$5:$B$8</c:f>
              <c:numCache>
                <c:formatCode>_(* #,##0_);_(* \(#,##0\);_(* "-"??_);_(@_)</c:formatCode>
                <c:ptCount val="4"/>
                <c:pt idx="0">
                  <c:v>378</c:v>
                </c:pt>
                <c:pt idx="1">
                  <c:v>382</c:v>
                </c:pt>
                <c:pt idx="2">
                  <c:v>642</c:v>
                </c:pt>
                <c:pt idx="3">
                  <c:v>919</c:v>
                </c:pt>
              </c:numCache>
            </c:numRef>
          </c:val>
          <c:extLst>
            <c:ext xmlns:c16="http://schemas.microsoft.com/office/drawing/2014/chart" uri="{C3380CC4-5D6E-409C-BE32-E72D297353CC}">
              <c16:uniqueId val="{00000004-C126-43E0-85B5-7127661345D8}"/>
            </c:ext>
          </c:extLst>
        </c:ser>
        <c:dLbls>
          <c:showLegendKey val="0"/>
          <c:showVal val="1"/>
          <c:showCatName val="0"/>
          <c:showSerName val="0"/>
          <c:showPercent val="0"/>
          <c:showBubbleSize val="0"/>
        </c:dLbls>
        <c:gapWidth val="50"/>
        <c:axId val="488158872"/>
        <c:axId val="488151424"/>
      </c:barChart>
      <c:lineChart>
        <c:grouping val="standard"/>
        <c:varyColors val="0"/>
        <c:ser>
          <c:idx val="1"/>
          <c:order val="1"/>
          <c:tx>
            <c:strRef>
              <c:f>Sheet1!$C$1</c:f>
              <c:strCache>
                <c:ptCount val="1"/>
                <c:pt idx="0">
                  <c:v>EBITDA Margin (%)</c:v>
                </c:pt>
              </c:strCache>
            </c:strRef>
          </c:tx>
          <c:spPr>
            <a:ln w="28575" cap="rnd">
              <a:solidFill>
                <a:srgbClr val="9E172A"/>
              </a:solidFill>
              <a:round/>
            </a:ln>
            <a:effectLst/>
          </c:spPr>
          <c:marker>
            <c:symbol val="circle"/>
            <c:size val="6"/>
            <c:spPr>
              <a:solidFill>
                <a:srgbClr val="9E172A"/>
              </a:solidFill>
              <a:ln w="9525">
                <a:noFill/>
              </a:ln>
              <a:effectLst/>
            </c:spPr>
          </c:marker>
          <c:dPt>
            <c:idx val="3"/>
            <c:marker>
              <c:spPr>
                <a:solidFill>
                  <a:srgbClr val="ECD472"/>
                </a:solidFill>
                <a:ln w="9525">
                  <a:noFill/>
                </a:ln>
                <a:effectLst/>
              </c:spPr>
            </c:marker>
            <c:bubble3D val="0"/>
            <c:extLst>
              <c:ext xmlns:c16="http://schemas.microsoft.com/office/drawing/2014/chart" uri="{C3380CC4-5D6E-409C-BE32-E72D297353CC}">
                <c16:uniqueId val="{00000004-7791-426C-9DE7-6B68FF270376}"/>
              </c:ext>
            </c:extLst>
          </c:dPt>
          <c:dLbls>
            <c:dLbl>
              <c:idx val="1"/>
              <c:tx>
                <c:rich>
                  <a:bodyPr/>
                  <a:lstStyle/>
                  <a:p>
                    <a:fld id="{5D90BCCB-7B8F-408B-84DE-DDAD6F7E23A4}" type="VALUE">
                      <a:rPr lang="en-US" sz="1200" b="0">
                        <a:solidFill>
                          <a:schemeClr val="tx1"/>
                        </a:solidFill>
                        <a:latin typeface="Calibri Light" panose="020F0302020204030204" pitchFamily="34" charset="0"/>
                        <a:cs typeface="Calibri Light" panose="020F0302020204030204" pitchFamily="34" charset="0"/>
                      </a:rPr>
                      <a:pPr/>
                      <a:t>[VALUE]</a:t>
                    </a:fld>
                    <a:endParaRPr lang="en-IN"/>
                  </a:p>
                </c:rich>
              </c:tx>
              <c:dLblPos val="b"/>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CFC-4E53-B832-69ACAD8D0564}"/>
                </c:ext>
              </c:extLst>
            </c:dLbl>
            <c:dLbl>
              <c:idx val="2"/>
              <c:layout>
                <c:manualLayout>
                  <c:x val="-0.10350718243372564"/>
                  <c:y val="6.6768835277832797E-2"/>
                </c:manualLayout>
              </c:layout>
              <c:spPr>
                <a:noFill/>
                <a:ln>
                  <a:noFill/>
                </a:ln>
                <a:effectLst/>
              </c:spPr>
              <c:txPr>
                <a:bodyPr rot="0" wrap="square" lIns="38100" tIns="19050" rIns="38100" bIns="19050" anchor="b" anchorCtr="0">
                  <a:no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126-43E0-85B5-7127661345D8}"/>
                </c:ext>
              </c:extLst>
            </c:dLbl>
            <c:dLbl>
              <c:idx val="3"/>
              <c:layout>
                <c:manualLayout>
                  <c:x val="-8.1407083036207445E-2"/>
                  <c:y val="7.6427952115118325E-2"/>
                </c:manualLayout>
              </c:layout>
              <c:spPr>
                <a:noFill/>
                <a:ln>
                  <a:noFill/>
                </a:ln>
                <a:effectLst/>
              </c:spPr>
              <c:txPr>
                <a:bodyPr rot="0" wrap="square" lIns="38100" tIns="19050" rIns="38100" bIns="19050" anchor="b" anchorCtr="0">
                  <a:spAutoFit/>
                </a:bodyPr>
                <a:lstStyle/>
                <a:p>
                  <a:pPr>
                    <a:defRPr sz="1200" b="0">
                      <a:solidFill>
                        <a:schemeClr val="bg1"/>
                      </a:solidFill>
                      <a:latin typeface="Calibri Light" panose="020F0302020204030204" pitchFamily="34" charset="0"/>
                      <a:cs typeface="Calibri Light" panose="020F030202020403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791-426C-9DE7-6B68FF270376}"/>
                </c:ext>
              </c:extLst>
            </c:dLbl>
            <c:spPr>
              <a:noFill/>
              <a:ln>
                <a:noFill/>
              </a:ln>
              <a:effectLst/>
            </c:spPr>
            <c:txPr>
              <a:bodyPr rot="0" wrap="square" lIns="38100" tIns="19050" rIns="38100" bIns="19050" anchor="b" anchorCtr="0">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Sheet1!$A$5:$A$8</c:f>
              <c:strCache>
                <c:ptCount val="4"/>
                <c:pt idx="0">
                  <c:v>FY23</c:v>
                </c:pt>
                <c:pt idx="1">
                  <c:v>FY24</c:v>
                </c:pt>
                <c:pt idx="2">
                  <c:v>FY25</c:v>
                </c:pt>
                <c:pt idx="3">
                  <c:v>FY26</c:v>
                </c:pt>
              </c:strCache>
            </c:strRef>
          </c:cat>
          <c:val>
            <c:numRef>
              <c:f>Sheet1!$C$5:$C$8</c:f>
              <c:numCache>
                <c:formatCode>0.00%</c:formatCode>
                <c:ptCount val="4"/>
                <c:pt idx="0">
                  <c:v>0.1313</c:v>
                </c:pt>
                <c:pt idx="1">
                  <c:v>0.1167</c:v>
                </c:pt>
                <c:pt idx="2">
                  <c:v>0.1211</c:v>
                </c:pt>
                <c:pt idx="3">
                  <c:v>0.1444</c:v>
                </c:pt>
              </c:numCache>
            </c:numRef>
          </c:val>
          <c:smooth val="0"/>
          <c:extLst>
            <c:ext xmlns:c16="http://schemas.microsoft.com/office/drawing/2014/chart" uri="{C3380CC4-5D6E-409C-BE32-E72D297353CC}">
              <c16:uniqueId val="{00000009-C126-43E0-85B5-7127661345D8}"/>
            </c:ext>
          </c:extLst>
        </c:ser>
        <c:dLbls>
          <c:showLegendKey val="0"/>
          <c:showVal val="1"/>
          <c:showCatName val="0"/>
          <c:showSerName val="0"/>
          <c:showPercent val="0"/>
          <c:showBubbleSize val="0"/>
        </c:dLbls>
        <c:marker val="1"/>
        <c:smooth val="0"/>
        <c:axId val="488159264"/>
        <c:axId val="488151032"/>
      </c:lineChart>
      <c:catAx>
        <c:axId val="488158872"/>
        <c:scaling>
          <c:orientation val="minMax"/>
        </c:scaling>
        <c:delete val="0"/>
        <c:axPos val="b"/>
        <c:numFmt formatCode="General" sourceLinked="0"/>
        <c:majorTickMark val="out"/>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1424"/>
        <c:crosses val="autoZero"/>
        <c:auto val="1"/>
        <c:lblAlgn val="ctr"/>
        <c:lblOffset val="100"/>
        <c:noMultiLvlLbl val="0"/>
      </c:catAx>
      <c:valAx>
        <c:axId val="488151424"/>
        <c:scaling>
          <c:orientation val="minMax"/>
          <c:min val="-10"/>
        </c:scaling>
        <c:delete val="0"/>
        <c:axPos val="l"/>
        <c:numFmt formatCode="_(* #,##0_);_(* \(#,##0\);_(* &quot;-&quot;??_);_(@_)" sourceLinked="1"/>
        <c:majorTickMark val="out"/>
        <c:minorTickMark val="none"/>
        <c:tickLblPos val="nextTo"/>
        <c:spPr>
          <a:noFill/>
          <a:ln>
            <a:noFill/>
          </a:ln>
          <a:effectLst/>
        </c:spPr>
        <c:txPr>
          <a:bodyPr rot="-60000000" vert="horz"/>
          <a:lstStyle/>
          <a:p>
            <a:pPr>
              <a:defRPr sz="100">
                <a:solidFill>
                  <a:schemeClr val="bg1"/>
                </a:solidFill>
              </a:defRPr>
            </a:pPr>
            <a:endParaRPr lang="en-US"/>
          </a:p>
        </c:txPr>
        <c:crossAx val="488158872"/>
        <c:crosses val="autoZero"/>
        <c:crossBetween val="between"/>
      </c:valAx>
      <c:valAx>
        <c:axId val="488151032"/>
        <c:scaling>
          <c:orientation val="minMax"/>
          <c:max val="0.4"/>
        </c:scaling>
        <c:delete val="0"/>
        <c:axPos val="r"/>
        <c:numFmt formatCode="0.00%" sourceLinked="0"/>
        <c:majorTickMark val="out"/>
        <c:minorTickMark val="in"/>
        <c:tickLblPos val="nextTo"/>
        <c:spPr>
          <a:solidFill>
            <a:srgbClr val="FFFFFF"/>
          </a:solidFill>
          <a:ln>
            <a:solidFill>
              <a:schemeClr val="bg1"/>
            </a:solidFill>
          </a:ln>
          <a:effectLst/>
        </c:spPr>
        <c:txPr>
          <a:bodyPr rot="-60000000" vert="horz"/>
          <a:lstStyle/>
          <a:p>
            <a:pPr>
              <a:defRPr sz="100">
                <a:solidFill>
                  <a:schemeClr val="bg1"/>
                </a:solidFill>
              </a:defRPr>
            </a:pPr>
            <a:endParaRPr lang="en-US"/>
          </a:p>
        </c:txPr>
        <c:crossAx val="488159264"/>
        <c:crosses val="max"/>
        <c:crossBetween val="between"/>
      </c:valAx>
      <c:catAx>
        <c:axId val="488159264"/>
        <c:scaling>
          <c:orientation val="minMax"/>
        </c:scaling>
        <c:delete val="1"/>
        <c:axPos val="t"/>
        <c:numFmt formatCode="General" sourceLinked="0"/>
        <c:majorTickMark val="out"/>
        <c:minorTickMark val="none"/>
        <c:tickLblPos val="nextTo"/>
        <c:crossAx val="488151032"/>
        <c:crosses val="max"/>
        <c:auto val="1"/>
        <c:lblAlgn val="ctr"/>
        <c:lblOffset val="100"/>
        <c:noMultiLvlLbl val="0"/>
      </c:catAx>
    </c:plotArea>
    <c:plotVisOnly val="1"/>
    <c:dispBlanksAs val="gap"/>
    <c:showDLblsOverMax val="0"/>
  </c:chart>
  <c:spPr>
    <a:solidFill>
      <a:srgbClr val="FFFFFF"/>
    </a:solidFill>
    <a:ln>
      <a:noFill/>
      <a:prstDash val="dash"/>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en-US" b="1" baseline="0"/>
              <a:t>Net D/E (x)</a:t>
            </a:r>
            <a:endParaRPr lang="en-IN" b="1"/>
          </a:p>
        </c:rich>
      </c:tx>
      <c:layout>
        <c:manualLayout>
          <c:xMode val="edge"/>
          <c:yMode val="edge"/>
          <c:x val="0.34630890030917261"/>
          <c:y val="0"/>
        </c:manualLayout>
      </c:layout>
      <c:overlay val="0"/>
    </c:title>
    <c:autoTitleDeleted val="0"/>
    <c:plotArea>
      <c:layout>
        <c:manualLayout>
          <c:layoutTarget val="inner"/>
          <c:xMode val="edge"/>
          <c:yMode val="edge"/>
          <c:x val="6.2889176771979902E-2"/>
          <c:y val="0.17069679433298052"/>
          <c:w val="0.85276336929984653"/>
          <c:h val="0.64735166101382025"/>
        </c:manualLayout>
      </c:layout>
      <c:barChart>
        <c:barDir val="col"/>
        <c:grouping val="clustered"/>
        <c:varyColors val="0"/>
        <c:ser>
          <c:idx val="0"/>
          <c:order val="0"/>
          <c:tx>
            <c:strRef>
              <c:f>Sheet1!$B$1</c:f>
              <c:strCache>
                <c:ptCount val="1"/>
                <c:pt idx="0">
                  <c:v>Net Debt</c:v>
                </c:pt>
              </c:strCache>
            </c:strRef>
          </c:tx>
          <c:spPr>
            <a:solidFill>
              <a:srgbClr val="ECD472"/>
            </a:solidFill>
            <a:ln>
              <a:noFill/>
            </a:ln>
            <a:effectLst/>
          </c:spPr>
          <c:invertIfNegative val="0"/>
          <c:dPt>
            <c:idx val="0"/>
            <c:invertIfNegative val="0"/>
            <c:bubble3D val="0"/>
            <c:extLst>
              <c:ext xmlns:c16="http://schemas.microsoft.com/office/drawing/2014/chart" uri="{C3380CC4-5D6E-409C-BE32-E72D297353CC}">
                <c16:uniqueId val="{00000001-17E1-43A7-B934-3067524420D7}"/>
              </c:ext>
            </c:extLst>
          </c:dPt>
          <c:dPt>
            <c:idx val="1"/>
            <c:invertIfNegative val="0"/>
            <c:bubble3D val="0"/>
            <c:extLst>
              <c:ext xmlns:c16="http://schemas.microsoft.com/office/drawing/2014/chart" uri="{C3380CC4-5D6E-409C-BE32-E72D297353CC}">
                <c16:uniqueId val="{00000003-17E1-43A7-B934-3067524420D7}"/>
              </c:ext>
            </c:extLst>
          </c:dPt>
          <c:dPt>
            <c:idx val="2"/>
            <c:invertIfNegative val="0"/>
            <c:bubble3D val="0"/>
            <c:extLst>
              <c:ext xmlns:c16="http://schemas.microsoft.com/office/drawing/2014/chart" uri="{C3380CC4-5D6E-409C-BE32-E72D297353CC}">
                <c16:uniqueId val="{00000005-17E1-43A7-B934-3067524420D7}"/>
              </c:ext>
            </c:extLst>
          </c:dPt>
          <c:dPt>
            <c:idx val="3"/>
            <c:invertIfNegative val="0"/>
            <c:bubble3D val="0"/>
            <c:spPr>
              <a:solidFill>
                <a:srgbClr val="9E172A"/>
              </a:solidFill>
              <a:ln>
                <a:noFill/>
              </a:ln>
              <a:effectLst/>
            </c:spPr>
            <c:extLst>
              <c:ext xmlns:c16="http://schemas.microsoft.com/office/drawing/2014/chart" uri="{C3380CC4-5D6E-409C-BE32-E72D297353CC}">
                <c16:uniqueId val="{00000004-F97C-4734-BE97-FC552753BFBD}"/>
              </c:ext>
            </c:extLst>
          </c:dPt>
          <c:dLbls>
            <c:spPr>
              <a:noFill/>
              <a:ln>
                <a:noFill/>
              </a:ln>
              <a:effectLst/>
            </c:spPr>
            <c:txPr>
              <a:bodyPr wrap="square" lIns="38100" tIns="19050" rIns="38100" bIns="19050" anchor="ctr" anchorCtr="0">
                <a:spAutoFit/>
              </a:bodyPr>
              <a:lstStyle/>
              <a:p>
                <a:pPr algn="ctr">
                  <a:defRPr lang="en-IN" sz="1200" b="0" i="0" u="none" strike="noStrike" kern="1200" baseline="0">
                    <a:solidFill>
                      <a:schemeClr val="tx1"/>
                    </a:solidFill>
                    <a:latin typeface="Calibri Light" panose="020F0302020204030204" pitchFamily="34" charset="0"/>
                    <a:ea typeface="Calibri Light"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Sheet1!$A$5:$A$8</c:f>
              <c:strCache>
                <c:ptCount val="4"/>
                <c:pt idx="0">
                  <c:v>FY23</c:v>
                </c:pt>
                <c:pt idx="1">
                  <c:v>FY24</c:v>
                </c:pt>
                <c:pt idx="2">
                  <c:v>FY25</c:v>
                </c:pt>
                <c:pt idx="3">
                  <c:v>FY26</c:v>
                </c:pt>
              </c:strCache>
            </c:strRef>
          </c:cat>
          <c:val>
            <c:numRef>
              <c:f>Sheet1!$B$5:$B$8</c:f>
              <c:numCache>
                <c:formatCode>_(* #,##0.00_);_(* \(#,##0.00\);_(* "-"??_);_(@_)</c:formatCode>
                <c:ptCount val="4"/>
                <c:pt idx="0">
                  <c:v>0.95351351351351354</c:v>
                </c:pt>
                <c:pt idx="1">
                  <c:v>0.26361445783132531</c:v>
                </c:pt>
                <c:pt idx="2">
                  <c:v>0.34326530612244899</c:v>
                </c:pt>
                <c:pt idx="3">
                  <c:v>0.46</c:v>
                </c:pt>
              </c:numCache>
            </c:numRef>
          </c:val>
          <c:extLst>
            <c:ext xmlns:c16="http://schemas.microsoft.com/office/drawing/2014/chart" uri="{C3380CC4-5D6E-409C-BE32-E72D297353CC}">
              <c16:uniqueId val="{00000008-17E1-43A7-B934-3067524420D7}"/>
            </c:ext>
          </c:extLst>
        </c:ser>
        <c:dLbls>
          <c:showLegendKey val="0"/>
          <c:showVal val="1"/>
          <c:showCatName val="0"/>
          <c:showSerName val="0"/>
          <c:showPercent val="0"/>
          <c:showBubbleSize val="0"/>
        </c:dLbls>
        <c:gapWidth val="50"/>
        <c:axId val="488153384"/>
        <c:axId val="488156520"/>
      </c:barChart>
      <c:catAx>
        <c:axId val="488153384"/>
        <c:scaling>
          <c:orientation val="minMax"/>
        </c:scaling>
        <c:delete val="0"/>
        <c:axPos val="b"/>
        <c:numFmt formatCode="General" sourceLinked="0"/>
        <c:majorTickMark val="none"/>
        <c:minorTickMark val="none"/>
        <c:tickLblPos val="nextTo"/>
        <c:spPr>
          <a:noFill/>
          <a:ln w="9525" cap="flat" cmpd="sng" algn="ctr">
            <a:solidFill>
              <a:schemeClr val="bg1">
                <a:lumMod val="90000"/>
              </a:schemeClr>
            </a:solidFill>
            <a:round/>
          </a:ln>
          <a:effectLst/>
        </c:spPr>
        <c:txPr>
          <a:bodyPr rot="-60000000" vert="horz"/>
          <a:lstStyle/>
          <a:p>
            <a:pPr>
              <a:defRPr sz="1200" b="0">
                <a:solidFill>
                  <a:schemeClr val="tx1"/>
                </a:solidFill>
                <a:latin typeface="Calibri Light" panose="020F0302020204030204" pitchFamily="34" charset="0"/>
                <a:cs typeface="Calibri Light" panose="020F0302020204030204" pitchFamily="34" charset="0"/>
              </a:defRPr>
            </a:pPr>
            <a:endParaRPr lang="en-US"/>
          </a:p>
        </c:txPr>
        <c:crossAx val="488156520"/>
        <c:crosses val="autoZero"/>
        <c:auto val="1"/>
        <c:lblAlgn val="ctr"/>
        <c:lblOffset val="100"/>
        <c:noMultiLvlLbl val="0"/>
      </c:catAx>
      <c:valAx>
        <c:axId val="488156520"/>
        <c:scaling>
          <c:orientation val="minMax"/>
        </c:scaling>
        <c:delete val="0"/>
        <c:axPos val="l"/>
        <c:numFmt formatCode="_(* #,##0.00_);_(* \(#,##0.00\);_(* &quot;-&quot;??_);_(@_)" sourceLinked="1"/>
        <c:majorTickMark val="out"/>
        <c:minorTickMark val="none"/>
        <c:tickLblPos val="nextTo"/>
        <c:spPr>
          <a:noFill/>
          <a:ln>
            <a:noFill/>
          </a:ln>
          <a:effectLst/>
        </c:spPr>
        <c:txPr>
          <a:bodyPr rot="-60000000" vert="horz"/>
          <a:lstStyle/>
          <a:p>
            <a:pPr>
              <a:defRPr sz="400">
                <a:solidFill>
                  <a:schemeClr val="bg1"/>
                </a:solidFill>
              </a:defRPr>
            </a:pPr>
            <a:endParaRPr lang="en-US"/>
          </a:p>
        </c:txPr>
        <c:crossAx val="488153384"/>
        <c:crosses val="autoZero"/>
        <c:crossBetween val="between"/>
      </c:valAx>
      <c:spPr>
        <a:noFill/>
        <a:ln>
          <a:noFill/>
        </a:ln>
        <a:effectLst/>
      </c:spPr>
    </c:plotArea>
    <c:plotVisOnly val="1"/>
    <c:dispBlanksAs val="gap"/>
    <c:showDLblsOverMax val="0"/>
  </c:chart>
  <c:spPr>
    <a:noFill/>
    <a:ln w="12700">
      <a:solidFill>
        <a:schemeClr val="tx1"/>
      </a:solidFill>
      <a:prstDash val="solid"/>
    </a:ln>
    <a:effectLst/>
  </c:spPr>
  <c:txPr>
    <a:bodyPr/>
    <a:lstStyle/>
    <a:p>
      <a:pPr>
        <a:defRPr sz="1000" b="0" i="0">
          <a:latin typeface="Calibri Light" charset="0"/>
          <a:ea typeface="Calibri Light" charset="0"/>
          <a:cs typeface="Calibri Light"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15444078045525"/>
          <c:y val="0.19076193464876501"/>
          <c:w val="0.49337062308714119"/>
          <c:h val="0.80923806535123499"/>
        </c:manualLayout>
      </c:layout>
      <c:pieChart>
        <c:varyColors val="1"/>
        <c:ser>
          <c:idx val="0"/>
          <c:order val="0"/>
          <c:tx>
            <c:strRef>
              <c:f>Sheet1!$B$1</c:f>
              <c:strCache>
                <c:ptCount val="1"/>
                <c:pt idx="0">
                  <c:v>SHP</c:v>
                </c:pt>
              </c:strCache>
            </c:strRef>
          </c:tx>
          <c:spPr>
            <a:ln w="0">
              <a:noFill/>
            </a:ln>
          </c:spPr>
          <c:dPt>
            <c:idx val="0"/>
            <c:bubble3D val="0"/>
            <c:spPr>
              <a:solidFill>
                <a:srgbClr val="ECD472"/>
              </a:solidFill>
              <a:ln w="0">
                <a:noFill/>
              </a:ln>
              <a:effectLst/>
            </c:spPr>
            <c:extLst>
              <c:ext xmlns:c16="http://schemas.microsoft.com/office/drawing/2014/chart" uri="{C3380CC4-5D6E-409C-BE32-E72D297353CC}">
                <c16:uniqueId val="{00000001-679C-4E71-B194-764CE1BE75F4}"/>
              </c:ext>
            </c:extLst>
          </c:dPt>
          <c:dPt>
            <c:idx val="1"/>
            <c:bubble3D val="0"/>
            <c:spPr>
              <a:solidFill>
                <a:srgbClr val="D29498"/>
              </a:solidFill>
              <a:ln w="0">
                <a:noFill/>
              </a:ln>
              <a:effectLst/>
            </c:spPr>
            <c:extLst>
              <c:ext xmlns:c16="http://schemas.microsoft.com/office/drawing/2014/chart" uri="{C3380CC4-5D6E-409C-BE32-E72D297353CC}">
                <c16:uniqueId val="{00000003-679C-4E71-B194-764CE1BE75F4}"/>
              </c:ext>
            </c:extLst>
          </c:dPt>
          <c:dPt>
            <c:idx val="2"/>
            <c:bubble3D val="0"/>
            <c:spPr>
              <a:solidFill>
                <a:srgbClr val="AB1E3A"/>
              </a:solidFill>
              <a:ln w="0">
                <a:noFill/>
              </a:ln>
              <a:effectLst/>
            </c:spPr>
            <c:extLst>
              <c:ext xmlns:c16="http://schemas.microsoft.com/office/drawing/2014/chart" uri="{C3380CC4-5D6E-409C-BE32-E72D297353CC}">
                <c16:uniqueId val="{00000005-679C-4E71-B194-764CE1BE75F4}"/>
              </c:ext>
            </c:extLst>
          </c:dPt>
          <c:dPt>
            <c:idx val="3"/>
            <c:bubble3D val="0"/>
            <c:spPr>
              <a:solidFill>
                <a:srgbClr val="AB1E3A"/>
              </a:solidFill>
              <a:ln w="0">
                <a:noFill/>
              </a:ln>
              <a:effectLst/>
            </c:spPr>
            <c:extLst>
              <c:ext xmlns:c16="http://schemas.microsoft.com/office/drawing/2014/chart" uri="{C3380CC4-5D6E-409C-BE32-E72D297353CC}">
                <c16:uniqueId val="{00000007-2670-4B6F-81D1-A92D6B44F93C}"/>
              </c:ext>
            </c:extLst>
          </c:dPt>
          <c:dLbls>
            <c:dLbl>
              <c:idx val="0"/>
              <c:layout>
                <c:manualLayout>
                  <c:x val="-0.2224428372838593"/>
                  <c:y val="-0.14477099307784863"/>
                </c:manualLayout>
              </c:layout>
              <c:tx>
                <c:rich>
                  <a:bodyPr/>
                  <a:lstStyle/>
                  <a:p>
                    <a:fld id="{09ED2CC9-8D93-4343-8165-F84DC899B52A}" type="CATEGORYNAME">
                      <a:rPr lang="en-US">
                        <a:solidFill>
                          <a:schemeClr val="tx1"/>
                        </a:solidFill>
                      </a:rPr>
                      <a:pPr/>
                      <a:t>[CATEGORY NAME]</a:t>
                    </a:fld>
                    <a:endParaRPr lang="en-US">
                      <a:solidFill>
                        <a:schemeClr val="tx1"/>
                      </a:solidFill>
                    </a:endParaRPr>
                  </a:p>
                  <a:p>
                    <a:fld id="{733CE49C-7649-4C4F-8CFA-CDAE5125A58B}" type="VALUE">
                      <a:rPr lang="en-US">
                        <a:solidFill>
                          <a:schemeClr val="tx1"/>
                        </a:solidFill>
                      </a:rPr>
                      <a:pPr/>
                      <a:t>[VALUE]</a:t>
                    </a:fld>
                    <a:endParaRPr lang="en-IN"/>
                  </a:p>
                </c:rich>
              </c:tx>
              <c:dLblPos val="bestFit"/>
              <c:showLegendKey val="0"/>
              <c:showVal val="1"/>
              <c:showCatName val="1"/>
              <c:showSerName val="0"/>
              <c:showPercent val="0"/>
              <c:showBubbleSize val="0"/>
              <c:extLst>
                <c:ext xmlns:c15="http://schemas.microsoft.com/office/drawing/2012/chart" uri="{CE6537A1-D6FC-4f65-9D91-7224C49458BB}">
                  <c15:layout>
                    <c:manualLayout>
                      <c:w val="0.26461968047629636"/>
                      <c:h val="0.28757608974734022"/>
                    </c:manualLayout>
                  </c15:layout>
                  <c15:dlblFieldTable/>
                  <c15:showDataLabelsRange val="0"/>
                </c:ext>
                <c:ext xmlns:c16="http://schemas.microsoft.com/office/drawing/2014/chart" uri="{C3380CC4-5D6E-409C-BE32-E72D297353CC}">
                  <c16:uniqueId val="{00000001-679C-4E71-B194-764CE1BE75F4}"/>
                </c:ext>
              </c:extLst>
            </c:dLbl>
            <c:dLbl>
              <c:idx val="1"/>
              <c:layout>
                <c:manualLayout>
                  <c:x val="-3.1270161871420747E-3"/>
                  <c:y val="5.2295585031537119E-2"/>
                </c:manualLayout>
              </c:layout>
              <c:tx>
                <c:rich>
                  <a:bodyPr/>
                  <a:lstStyle/>
                  <a:p>
                    <a:fld id="{639D05E1-0A6A-4987-8F37-F1B2545F6C2D}" type="CATEGORYNAME">
                      <a:rPr lang="en-US"/>
                      <a:pPr/>
                      <a:t>[CATEGORY NAME]</a:t>
                    </a:fld>
                    <a:r>
                      <a:rPr lang="en-US" baseline="0"/>
                      <a:t>, </a:t>
                    </a:r>
                    <a:fld id="{3F6276AE-5116-41F8-A366-9DA3BF4BC725}" type="VALUE">
                      <a:rPr lang="en-US" baseline="0" smtClean="0"/>
                      <a:pPr/>
                      <a:t>[VALUE]</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79C-4E71-B194-764CE1BE75F4}"/>
                </c:ext>
              </c:extLst>
            </c:dLbl>
            <c:dLbl>
              <c:idx val="2"/>
              <c:layout>
                <c:manualLayout>
                  <c:x val="0.14215707358819787"/>
                  <c:y val="0.18727810752177698"/>
                </c:manualLayout>
              </c:layout>
              <c:tx>
                <c:rich>
                  <a:bodyPr/>
                  <a:lstStyle/>
                  <a:p>
                    <a:fld id="{1BF0C4AD-80D6-4C27-AC2E-AF748AFF3853}" type="CATEGORYNAME">
                      <a:rPr lang="en-US">
                        <a:solidFill>
                          <a:schemeClr val="bg1"/>
                        </a:solidFill>
                      </a:rPr>
                      <a:pPr/>
                      <a:t>[CATEGORY NAME]</a:t>
                    </a:fld>
                    <a:r>
                      <a:rPr lang="en-US">
                        <a:solidFill>
                          <a:schemeClr val="bg1"/>
                        </a:solidFill>
                      </a:rPr>
                      <a:t> </a:t>
                    </a:r>
                  </a:p>
                  <a:p>
                    <a:fld id="{4FEAF94E-BA06-446A-83B9-52394125849D}" type="VALUE">
                      <a:rPr lang="en-US">
                        <a:solidFill>
                          <a:schemeClr val="bg1"/>
                        </a:solidFill>
                      </a:rPr>
                      <a:pPr/>
                      <a:t>[VALUE]</a:t>
                    </a:fld>
                    <a:endParaRPr lang="en-IN"/>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79C-4E71-B194-764CE1BE75F4}"/>
                </c:ext>
              </c:extLst>
            </c:dLbl>
            <c:dLbl>
              <c:idx val="3"/>
              <c:tx>
                <c:rich>
                  <a:bodyPr rot="0" spcFirstLastPara="1" vertOverflow="ellipsis" vert="horz" wrap="square" lIns="38100" tIns="19050" rIns="38100" bIns="19050" anchor="ctr" anchorCtr="1">
                    <a:noAutofit/>
                  </a:bodyPr>
                  <a:lstStyle/>
                  <a:p>
                    <a:pPr>
                      <a:defRPr sz="1197" b="0" i="0" u="none" strike="noStrike" kern="1200" baseline="0">
                        <a:solidFill>
                          <a:schemeClr val="bg1"/>
                        </a:solidFill>
                        <a:latin typeface="+mn-lt"/>
                        <a:ea typeface="+mn-ea"/>
                        <a:cs typeface="+mn-cs"/>
                      </a:defRPr>
                    </a:pPr>
                    <a:fld id="{09062DAE-9CE8-46B2-9B28-7A210AB01260}" type="CATEGORYNAME">
                      <a:rPr lang="en-US" smtClean="0">
                        <a:solidFill>
                          <a:schemeClr val="bg1"/>
                        </a:solidFill>
                      </a:rPr>
                      <a:pPr>
                        <a:defRPr sz="1197" b="0" i="0" u="none" strike="noStrike" kern="1200" baseline="0">
                          <a:solidFill>
                            <a:schemeClr val="bg1"/>
                          </a:solidFill>
                          <a:latin typeface="+mn-lt"/>
                          <a:ea typeface="+mn-ea"/>
                          <a:cs typeface="+mn-cs"/>
                        </a:defRPr>
                      </a:pPr>
                      <a:t>[CATEGORY NAME]</a:t>
                    </a:fld>
                    <a:r>
                      <a:rPr lang="en-US" baseline="0">
                        <a:solidFill>
                          <a:schemeClr val="bg1"/>
                        </a:solidFill>
                      </a:rPr>
                      <a:t> </a:t>
                    </a:r>
                    <a:fld id="{5FB857A1-3CE2-4213-B4A7-A67061747B9C}" type="VALUE">
                      <a:rPr lang="en-US" baseline="0" smtClean="0">
                        <a:solidFill>
                          <a:schemeClr val="bg1"/>
                        </a:solidFill>
                      </a:rPr>
                      <a:pPr>
                        <a:defRPr sz="1197" b="0" i="0" u="none" strike="noStrike" kern="1200" baseline="0">
                          <a:solidFill>
                            <a:schemeClr val="bg1"/>
                          </a:solidFill>
                          <a:latin typeface="+mn-lt"/>
                          <a:ea typeface="+mn-ea"/>
                          <a:cs typeface="+mn-cs"/>
                        </a:defRPr>
                      </a:pPr>
                      <a:t>[VALUE]</a:t>
                    </a:fld>
                    <a:r>
                      <a:rPr lang="en-US" baseline="0">
                        <a:solidFill>
                          <a:schemeClr val="bg1"/>
                        </a:solidFill>
                      </a:rPr>
                      <a:t> </a:t>
                    </a: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2670-4B6F-81D1-A92D6B44F9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1"/>
            <c:showBubbleSize val="0"/>
            <c:showLeaderLines val="0"/>
            <c:extLst>
              <c:ext xmlns:c15="http://schemas.microsoft.com/office/drawing/2012/chart" uri="{CE6537A1-D6FC-4f65-9D91-7224C49458BB}"/>
            </c:extLst>
          </c:dLbls>
          <c:cat>
            <c:strRef>
              <c:f>Sheet1!$A$2:$A$5</c:f>
              <c:strCache>
                <c:ptCount val="3"/>
                <c:pt idx="0">
                  <c:v>Promoters</c:v>
                </c:pt>
                <c:pt idx="1">
                  <c:v>AIF</c:v>
                </c:pt>
                <c:pt idx="2">
                  <c:v>Public</c:v>
                </c:pt>
              </c:strCache>
            </c:strRef>
          </c:cat>
          <c:val>
            <c:numRef>
              <c:f>Sheet1!$B$2:$B$5</c:f>
              <c:numCache>
                <c:formatCode>0.00%</c:formatCode>
                <c:ptCount val="4"/>
                <c:pt idx="0">
                  <c:v>0.75</c:v>
                </c:pt>
                <c:pt idx="1">
                  <c:v>1E-4</c:v>
                </c:pt>
                <c:pt idx="2">
                  <c:v>0.24990000000000001</c:v>
                </c:pt>
              </c:numCache>
            </c:numRef>
          </c:val>
          <c:extLst>
            <c:ext xmlns:c16="http://schemas.microsoft.com/office/drawing/2014/chart" uri="{C3380CC4-5D6E-409C-BE32-E72D297353CC}">
              <c16:uniqueId val="{00000006-679C-4E71-B194-764CE1BE75F4}"/>
            </c:ext>
          </c:extLst>
        </c:ser>
        <c:ser>
          <c:idx val="1"/>
          <c:order val="1"/>
          <c:tx>
            <c:strRef>
              <c:f>Sheet1!$C$1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7-0BA6-4F27-9DE4-8EE43490D39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9-0BA6-4F27-9DE4-8EE43490D39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B-0BA6-4F27-9DE4-8EE43490D39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F-2670-4B6F-81D1-A92D6B44F93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Promoters</c:v>
                </c:pt>
                <c:pt idx="1">
                  <c:v>AIF</c:v>
                </c:pt>
                <c:pt idx="2">
                  <c:v>Public</c:v>
                </c:pt>
              </c:strCache>
            </c:strRef>
          </c:cat>
          <c:val>
            <c:numRef>
              <c:f>Sheet1!$C$2:$C$5</c:f>
              <c:numCache>
                <c:formatCode>General</c:formatCode>
                <c:ptCount val="4"/>
                <c:pt idx="2">
                  <c:v>0</c:v>
                </c:pt>
              </c:numCache>
            </c:numRef>
          </c:val>
          <c:extLst>
            <c:ext xmlns:c16="http://schemas.microsoft.com/office/drawing/2014/chart" uri="{C3380CC4-5D6E-409C-BE32-E72D297353CC}">
              <c16:uniqueId val="{00000006-AB0D-4CB1-8862-58C23BAD8A88}"/>
            </c:ext>
          </c:extLst>
        </c:ser>
        <c:dLbls>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US" sz="1400" b="1" i="0" u="none" strike="noStrike" kern="1200" spc="0" baseline="0">
                <a:solidFill>
                  <a:schemeClr val="tx1"/>
                </a:solidFill>
                <a:latin typeface="Calibri Light" panose="020F0302020204030204" pitchFamily="34" charset="0"/>
                <a:cs typeface="Calibri Light" panose="020F0302020204030204" pitchFamily="34" charset="0"/>
              </a:rPr>
              <a:t>Share Price Movement from 1</a:t>
            </a:r>
            <a:r>
              <a:rPr lang="en-US" sz="1400" b="1" i="0" u="none" strike="noStrike" kern="1200" spc="0" baseline="30000">
                <a:solidFill>
                  <a:schemeClr val="tx1"/>
                </a:solidFill>
                <a:latin typeface="Calibri Light" panose="020F0302020204030204" pitchFamily="34" charset="0"/>
                <a:cs typeface="Calibri Light" panose="020F0302020204030204" pitchFamily="34" charset="0"/>
              </a:rPr>
              <a:t>st</a:t>
            </a:r>
            <a:r>
              <a:rPr lang="en-US" sz="1400" b="1" i="0" u="none" strike="noStrike" kern="1200" spc="0" baseline="0">
                <a:solidFill>
                  <a:schemeClr val="tx1"/>
                </a:solidFill>
                <a:latin typeface="Calibri Light" panose="020F0302020204030204" pitchFamily="34" charset="0"/>
                <a:cs typeface="Calibri Light" panose="020F0302020204030204" pitchFamily="34" charset="0"/>
              </a:rPr>
              <a:t>July 2025 to 30</a:t>
            </a:r>
            <a:r>
              <a:rPr lang="en-US" sz="1400" b="1" i="0" u="none" strike="noStrike" kern="1200" spc="0" baseline="30000">
                <a:solidFill>
                  <a:schemeClr val="tx1"/>
                </a:solidFill>
                <a:latin typeface="Calibri Light" panose="020F0302020204030204" pitchFamily="34" charset="0"/>
                <a:cs typeface="Calibri Light" panose="020F0302020204030204" pitchFamily="34" charset="0"/>
              </a:rPr>
              <a:t>th</a:t>
            </a:r>
            <a:r>
              <a:rPr lang="en-US" sz="1400" b="1" i="0" u="none" strike="noStrike" kern="1200" spc="0" baseline="0">
                <a:solidFill>
                  <a:schemeClr val="tx1"/>
                </a:solidFill>
                <a:latin typeface="Calibri Light" panose="020F0302020204030204" pitchFamily="34" charset="0"/>
                <a:cs typeface="Calibri Light" panose="020F0302020204030204" pitchFamily="34" charset="0"/>
              </a:rPr>
              <a:t> July 2026</a:t>
            </a:r>
            <a:endParaRPr lang="en-IN" sz="1400" b="1" i="0" u="none" strike="noStrike" kern="1200" spc="0" baseline="0">
              <a:solidFill>
                <a:schemeClr val="tx1"/>
              </a:solidFill>
              <a:latin typeface="Calibri Light" panose="020F0302020204030204" pitchFamily="34" charset="0"/>
              <a:cs typeface="Calibri Light" panose="020F0302020204030204" pitchFamily="34"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IN"/>
        </a:p>
      </c:txPr>
    </c:title>
    <c:autoTitleDeleted val="0"/>
    <c:plotArea>
      <c:layout>
        <c:manualLayout>
          <c:layoutTarget val="inner"/>
          <c:xMode val="edge"/>
          <c:yMode val="edge"/>
          <c:x val="3.1290422481156398E-2"/>
          <c:y val="0.32772457157193718"/>
          <c:w val="0.95664490534889013"/>
          <c:h val="0.45046420209748528"/>
        </c:manualLayout>
      </c:layout>
      <c:lineChart>
        <c:grouping val="standard"/>
        <c:varyColors val="0"/>
        <c:ser>
          <c:idx val="0"/>
          <c:order val="0"/>
          <c:tx>
            <c:strRef>
              <c:f>Sheet1!$D$1</c:f>
              <c:strCache>
                <c:ptCount val="1"/>
                <c:pt idx="0">
                  <c:v>RBZ</c:v>
                </c:pt>
              </c:strCache>
            </c:strRef>
          </c:tx>
          <c:spPr>
            <a:ln w="28575" cap="rnd">
              <a:solidFill>
                <a:srgbClr val="9E172A"/>
              </a:solidFill>
              <a:round/>
            </a:ln>
            <a:effectLst/>
          </c:spPr>
          <c:marker>
            <c:symbol val="none"/>
          </c:marker>
          <c:cat>
            <c:numRef>
              <c:f>Sheet1!$C$2:$C$247</c:f>
              <c:numCache>
                <c:formatCode>d\-mmm\-yy</c:formatCode>
                <c:ptCount val="246"/>
                <c:pt idx="0">
                  <c:v>45839</c:v>
                </c:pt>
                <c:pt idx="1">
                  <c:v>45840</c:v>
                </c:pt>
                <c:pt idx="2">
                  <c:v>45841</c:v>
                </c:pt>
                <c:pt idx="3">
                  <c:v>45842</c:v>
                </c:pt>
                <c:pt idx="4">
                  <c:v>45845</c:v>
                </c:pt>
                <c:pt idx="5">
                  <c:v>45846</c:v>
                </c:pt>
                <c:pt idx="6">
                  <c:v>45847</c:v>
                </c:pt>
                <c:pt idx="7">
                  <c:v>45848</c:v>
                </c:pt>
                <c:pt idx="8">
                  <c:v>45849</c:v>
                </c:pt>
                <c:pt idx="9">
                  <c:v>45852</c:v>
                </c:pt>
                <c:pt idx="10">
                  <c:v>45853</c:v>
                </c:pt>
                <c:pt idx="11">
                  <c:v>45854</c:v>
                </c:pt>
                <c:pt idx="12">
                  <c:v>45855</c:v>
                </c:pt>
                <c:pt idx="13">
                  <c:v>45856</c:v>
                </c:pt>
                <c:pt idx="14">
                  <c:v>45859</c:v>
                </c:pt>
                <c:pt idx="15">
                  <c:v>45860</c:v>
                </c:pt>
                <c:pt idx="16">
                  <c:v>45861</c:v>
                </c:pt>
                <c:pt idx="17">
                  <c:v>45862</c:v>
                </c:pt>
                <c:pt idx="18">
                  <c:v>45863</c:v>
                </c:pt>
                <c:pt idx="19">
                  <c:v>45866</c:v>
                </c:pt>
                <c:pt idx="20">
                  <c:v>45867</c:v>
                </c:pt>
                <c:pt idx="21">
                  <c:v>45868</c:v>
                </c:pt>
                <c:pt idx="22">
                  <c:v>45869</c:v>
                </c:pt>
                <c:pt idx="23">
                  <c:v>45870</c:v>
                </c:pt>
                <c:pt idx="24">
                  <c:v>45873</c:v>
                </c:pt>
                <c:pt idx="25">
                  <c:v>45874</c:v>
                </c:pt>
                <c:pt idx="26">
                  <c:v>45875</c:v>
                </c:pt>
                <c:pt idx="27">
                  <c:v>45876</c:v>
                </c:pt>
                <c:pt idx="28">
                  <c:v>45877</c:v>
                </c:pt>
                <c:pt idx="29">
                  <c:v>45880</c:v>
                </c:pt>
                <c:pt idx="30">
                  <c:v>45881</c:v>
                </c:pt>
                <c:pt idx="31">
                  <c:v>45882</c:v>
                </c:pt>
                <c:pt idx="32">
                  <c:v>45883</c:v>
                </c:pt>
                <c:pt idx="33">
                  <c:v>45887</c:v>
                </c:pt>
                <c:pt idx="34">
                  <c:v>45888</c:v>
                </c:pt>
                <c:pt idx="35">
                  <c:v>45889</c:v>
                </c:pt>
                <c:pt idx="36">
                  <c:v>45890</c:v>
                </c:pt>
                <c:pt idx="37">
                  <c:v>45891</c:v>
                </c:pt>
                <c:pt idx="38">
                  <c:v>45894</c:v>
                </c:pt>
                <c:pt idx="39">
                  <c:v>45895</c:v>
                </c:pt>
                <c:pt idx="40">
                  <c:v>45897</c:v>
                </c:pt>
                <c:pt idx="41">
                  <c:v>45898</c:v>
                </c:pt>
                <c:pt idx="42">
                  <c:v>45901</c:v>
                </c:pt>
                <c:pt idx="43">
                  <c:v>45902</c:v>
                </c:pt>
                <c:pt idx="44">
                  <c:v>45903</c:v>
                </c:pt>
                <c:pt idx="45">
                  <c:v>45904</c:v>
                </c:pt>
                <c:pt idx="46">
                  <c:v>45905</c:v>
                </c:pt>
                <c:pt idx="47">
                  <c:v>45908</c:v>
                </c:pt>
                <c:pt idx="48">
                  <c:v>45909</c:v>
                </c:pt>
                <c:pt idx="49">
                  <c:v>45910</c:v>
                </c:pt>
                <c:pt idx="50">
                  <c:v>45911</c:v>
                </c:pt>
                <c:pt idx="51">
                  <c:v>45912</c:v>
                </c:pt>
                <c:pt idx="52">
                  <c:v>45915</c:v>
                </c:pt>
                <c:pt idx="53">
                  <c:v>45916</c:v>
                </c:pt>
                <c:pt idx="54">
                  <c:v>45917</c:v>
                </c:pt>
                <c:pt idx="55">
                  <c:v>45918</c:v>
                </c:pt>
                <c:pt idx="56">
                  <c:v>45919</c:v>
                </c:pt>
                <c:pt idx="57">
                  <c:v>45922</c:v>
                </c:pt>
                <c:pt idx="58">
                  <c:v>45923</c:v>
                </c:pt>
                <c:pt idx="59">
                  <c:v>45924</c:v>
                </c:pt>
                <c:pt idx="60">
                  <c:v>45925</c:v>
                </c:pt>
                <c:pt idx="61">
                  <c:v>45926</c:v>
                </c:pt>
                <c:pt idx="62">
                  <c:v>45929</c:v>
                </c:pt>
                <c:pt idx="63">
                  <c:v>45930</c:v>
                </c:pt>
                <c:pt idx="64">
                  <c:v>45931</c:v>
                </c:pt>
                <c:pt idx="65">
                  <c:v>45933</c:v>
                </c:pt>
                <c:pt idx="66">
                  <c:v>45936</c:v>
                </c:pt>
                <c:pt idx="67">
                  <c:v>45937</c:v>
                </c:pt>
                <c:pt idx="68">
                  <c:v>45938</c:v>
                </c:pt>
                <c:pt idx="69">
                  <c:v>45939</c:v>
                </c:pt>
                <c:pt idx="70">
                  <c:v>45940</c:v>
                </c:pt>
                <c:pt idx="71">
                  <c:v>45943</c:v>
                </c:pt>
                <c:pt idx="72">
                  <c:v>45944</c:v>
                </c:pt>
                <c:pt idx="73">
                  <c:v>45945</c:v>
                </c:pt>
                <c:pt idx="74">
                  <c:v>45946</c:v>
                </c:pt>
                <c:pt idx="75">
                  <c:v>45947</c:v>
                </c:pt>
                <c:pt idx="76">
                  <c:v>45950</c:v>
                </c:pt>
                <c:pt idx="77">
                  <c:v>45951</c:v>
                </c:pt>
                <c:pt idx="78">
                  <c:v>45953</c:v>
                </c:pt>
                <c:pt idx="79">
                  <c:v>45954</c:v>
                </c:pt>
                <c:pt idx="80">
                  <c:v>45957</c:v>
                </c:pt>
                <c:pt idx="81">
                  <c:v>45958</c:v>
                </c:pt>
                <c:pt idx="82">
                  <c:v>45959</c:v>
                </c:pt>
                <c:pt idx="83">
                  <c:v>45960</c:v>
                </c:pt>
                <c:pt idx="84">
                  <c:v>45961</c:v>
                </c:pt>
                <c:pt idx="85">
                  <c:v>45964</c:v>
                </c:pt>
                <c:pt idx="86">
                  <c:v>45965</c:v>
                </c:pt>
                <c:pt idx="87">
                  <c:v>45967</c:v>
                </c:pt>
                <c:pt idx="88">
                  <c:v>45968</c:v>
                </c:pt>
                <c:pt idx="89">
                  <c:v>45971</c:v>
                </c:pt>
                <c:pt idx="90">
                  <c:v>45972</c:v>
                </c:pt>
                <c:pt idx="91">
                  <c:v>45973</c:v>
                </c:pt>
                <c:pt idx="92">
                  <c:v>45974</c:v>
                </c:pt>
                <c:pt idx="93">
                  <c:v>45975</c:v>
                </c:pt>
                <c:pt idx="94">
                  <c:v>45978</c:v>
                </c:pt>
                <c:pt idx="95">
                  <c:v>45979</c:v>
                </c:pt>
                <c:pt idx="96">
                  <c:v>45980</c:v>
                </c:pt>
                <c:pt idx="97">
                  <c:v>45981</c:v>
                </c:pt>
                <c:pt idx="98">
                  <c:v>45982</c:v>
                </c:pt>
                <c:pt idx="99">
                  <c:v>45985</c:v>
                </c:pt>
                <c:pt idx="100">
                  <c:v>45986</c:v>
                </c:pt>
                <c:pt idx="101">
                  <c:v>45987</c:v>
                </c:pt>
                <c:pt idx="102">
                  <c:v>45988</c:v>
                </c:pt>
                <c:pt idx="103">
                  <c:v>45989</c:v>
                </c:pt>
                <c:pt idx="104">
                  <c:v>45992</c:v>
                </c:pt>
                <c:pt idx="105">
                  <c:v>45993</c:v>
                </c:pt>
                <c:pt idx="106">
                  <c:v>45994</c:v>
                </c:pt>
                <c:pt idx="107">
                  <c:v>45995</c:v>
                </c:pt>
                <c:pt idx="108">
                  <c:v>45996</c:v>
                </c:pt>
                <c:pt idx="109">
                  <c:v>45999</c:v>
                </c:pt>
                <c:pt idx="110">
                  <c:v>46000</c:v>
                </c:pt>
                <c:pt idx="111">
                  <c:v>46001</c:v>
                </c:pt>
                <c:pt idx="112">
                  <c:v>46002</c:v>
                </c:pt>
                <c:pt idx="113">
                  <c:v>46003</c:v>
                </c:pt>
                <c:pt idx="114">
                  <c:v>46006</c:v>
                </c:pt>
                <c:pt idx="115">
                  <c:v>46007</c:v>
                </c:pt>
                <c:pt idx="116">
                  <c:v>46008</c:v>
                </c:pt>
                <c:pt idx="117">
                  <c:v>46009</c:v>
                </c:pt>
                <c:pt idx="118">
                  <c:v>46010</c:v>
                </c:pt>
                <c:pt idx="119">
                  <c:v>46013</c:v>
                </c:pt>
                <c:pt idx="120">
                  <c:v>46014</c:v>
                </c:pt>
                <c:pt idx="121">
                  <c:v>46015</c:v>
                </c:pt>
                <c:pt idx="122">
                  <c:v>46017</c:v>
                </c:pt>
                <c:pt idx="123">
                  <c:v>46020</c:v>
                </c:pt>
                <c:pt idx="124">
                  <c:v>46021</c:v>
                </c:pt>
                <c:pt idx="125">
                  <c:v>46022</c:v>
                </c:pt>
                <c:pt idx="126">
                  <c:v>46023</c:v>
                </c:pt>
                <c:pt idx="127">
                  <c:v>46024</c:v>
                </c:pt>
                <c:pt idx="128">
                  <c:v>46027</c:v>
                </c:pt>
                <c:pt idx="129">
                  <c:v>46028</c:v>
                </c:pt>
                <c:pt idx="130">
                  <c:v>46029</c:v>
                </c:pt>
                <c:pt idx="131">
                  <c:v>46030</c:v>
                </c:pt>
                <c:pt idx="132">
                  <c:v>46031</c:v>
                </c:pt>
                <c:pt idx="133">
                  <c:v>46034</c:v>
                </c:pt>
                <c:pt idx="134">
                  <c:v>46035</c:v>
                </c:pt>
                <c:pt idx="135">
                  <c:v>46036</c:v>
                </c:pt>
                <c:pt idx="136">
                  <c:v>46038</c:v>
                </c:pt>
                <c:pt idx="137">
                  <c:v>46041</c:v>
                </c:pt>
                <c:pt idx="138">
                  <c:v>46042</c:v>
                </c:pt>
                <c:pt idx="139">
                  <c:v>46043</c:v>
                </c:pt>
                <c:pt idx="140">
                  <c:v>46044</c:v>
                </c:pt>
                <c:pt idx="141">
                  <c:v>46045</c:v>
                </c:pt>
                <c:pt idx="142">
                  <c:v>46049</c:v>
                </c:pt>
                <c:pt idx="143">
                  <c:v>46050</c:v>
                </c:pt>
                <c:pt idx="144">
                  <c:v>46051</c:v>
                </c:pt>
                <c:pt idx="145">
                  <c:v>46052</c:v>
                </c:pt>
                <c:pt idx="146">
                  <c:v>46054</c:v>
                </c:pt>
                <c:pt idx="147">
                  <c:v>46055</c:v>
                </c:pt>
                <c:pt idx="148">
                  <c:v>46056</c:v>
                </c:pt>
                <c:pt idx="149">
                  <c:v>46057</c:v>
                </c:pt>
                <c:pt idx="150">
                  <c:v>46058</c:v>
                </c:pt>
                <c:pt idx="151">
                  <c:v>46059</c:v>
                </c:pt>
                <c:pt idx="152">
                  <c:v>46062</c:v>
                </c:pt>
                <c:pt idx="153">
                  <c:v>46063</c:v>
                </c:pt>
                <c:pt idx="154">
                  <c:v>46064</c:v>
                </c:pt>
                <c:pt idx="155">
                  <c:v>46065</c:v>
                </c:pt>
                <c:pt idx="156">
                  <c:v>46066</c:v>
                </c:pt>
                <c:pt idx="157">
                  <c:v>46069</c:v>
                </c:pt>
                <c:pt idx="158">
                  <c:v>46070</c:v>
                </c:pt>
                <c:pt idx="159">
                  <c:v>46071</c:v>
                </c:pt>
                <c:pt idx="160">
                  <c:v>46072</c:v>
                </c:pt>
                <c:pt idx="161">
                  <c:v>46073</c:v>
                </c:pt>
                <c:pt idx="162">
                  <c:v>46076</c:v>
                </c:pt>
                <c:pt idx="163">
                  <c:v>46077</c:v>
                </c:pt>
                <c:pt idx="164">
                  <c:v>46078</c:v>
                </c:pt>
                <c:pt idx="165">
                  <c:v>46079</c:v>
                </c:pt>
                <c:pt idx="166">
                  <c:v>46080</c:v>
                </c:pt>
                <c:pt idx="167">
                  <c:v>46083</c:v>
                </c:pt>
                <c:pt idx="168">
                  <c:v>46085</c:v>
                </c:pt>
                <c:pt idx="169">
                  <c:v>46086</c:v>
                </c:pt>
                <c:pt idx="170">
                  <c:v>46087</c:v>
                </c:pt>
                <c:pt idx="171">
                  <c:v>46090</c:v>
                </c:pt>
                <c:pt idx="172">
                  <c:v>46091</c:v>
                </c:pt>
                <c:pt idx="173">
                  <c:v>46092</c:v>
                </c:pt>
                <c:pt idx="174">
                  <c:v>46093</c:v>
                </c:pt>
                <c:pt idx="175">
                  <c:v>46094</c:v>
                </c:pt>
                <c:pt idx="176">
                  <c:v>46097</c:v>
                </c:pt>
                <c:pt idx="177">
                  <c:v>46098</c:v>
                </c:pt>
                <c:pt idx="178">
                  <c:v>46099</c:v>
                </c:pt>
                <c:pt idx="179">
                  <c:v>46100</c:v>
                </c:pt>
                <c:pt idx="180">
                  <c:v>46101</c:v>
                </c:pt>
                <c:pt idx="181">
                  <c:v>46104</c:v>
                </c:pt>
                <c:pt idx="182">
                  <c:v>46105</c:v>
                </c:pt>
                <c:pt idx="183">
                  <c:v>46106</c:v>
                </c:pt>
                <c:pt idx="184">
                  <c:v>46108</c:v>
                </c:pt>
                <c:pt idx="185">
                  <c:v>46111</c:v>
                </c:pt>
                <c:pt idx="186">
                  <c:v>46113</c:v>
                </c:pt>
                <c:pt idx="187">
                  <c:v>46114</c:v>
                </c:pt>
                <c:pt idx="188">
                  <c:v>46118</c:v>
                </c:pt>
                <c:pt idx="189">
                  <c:v>46119</c:v>
                </c:pt>
                <c:pt idx="190">
                  <c:v>46120</c:v>
                </c:pt>
                <c:pt idx="191">
                  <c:v>46121</c:v>
                </c:pt>
                <c:pt idx="192">
                  <c:v>46122</c:v>
                </c:pt>
                <c:pt idx="193">
                  <c:v>46125</c:v>
                </c:pt>
                <c:pt idx="194">
                  <c:v>46127</c:v>
                </c:pt>
                <c:pt idx="195">
                  <c:v>46128</c:v>
                </c:pt>
                <c:pt idx="196">
                  <c:v>46129</c:v>
                </c:pt>
                <c:pt idx="197">
                  <c:v>46132</c:v>
                </c:pt>
                <c:pt idx="198">
                  <c:v>46133</c:v>
                </c:pt>
                <c:pt idx="199">
                  <c:v>46134</c:v>
                </c:pt>
                <c:pt idx="200">
                  <c:v>46135</c:v>
                </c:pt>
                <c:pt idx="201">
                  <c:v>46136</c:v>
                </c:pt>
                <c:pt idx="202">
                  <c:v>46139</c:v>
                </c:pt>
                <c:pt idx="203">
                  <c:v>46140</c:v>
                </c:pt>
                <c:pt idx="204">
                  <c:v>46141</c:v>
                </c:pt>
                <c:pt idx="205">
                  <c:v>46142</c:v>
                </c:pt>
                <c:pt idx="206">
                  <c:v>46146</c:v>
                </c:pt>
                <c:pt idx="207">
                  <c:v>46147</c:v>
                </c:pt>
                <c:pt idx="208">
                  <c:v>46148</c:v>
                </c:pt>
                <c:pt idx="209">
                  <c:v>46149</c:v>
                </c:pt>
                <c:pt idx="210">
                  <c:v>46150</c:v>
                </c:pt>
                <c:pt idx="211">
                  <c:v>46153</c:v>
                </c:pt>
                <c:pt idx="212">
                  <c:v>46154</c:v>
                </c:pt>
                <c:pt idx="213">
                  <c:v>46155</c:v>
                </c:pt>
                <c:pt idx="214">
                  <c:v>46156</c:v>
                </c:pt>
                <c:pt idx="215">
                  <c:v>46157</c:v>
                </c:pt>
                <c:pt idx="216">
                  <c:v>46160</c:v>
                </c:pt>
                <c:pt idx="217">
                  <c:v>46161</c:v>
                </c:pt>
                <c:pt idx="218">
                  <c:v>46162</c:v>
                </c:pt>
                <c:pt idx="219">
                  <c:v>46163</c:v>
                </c:pt>
                <c:pt idx="220">
                  <c:v>46164</c:v>
                </c:pt>
                <c:pt idx="221">
                  <c:v>46167</c:v>
                </c:pt>
                <c:pt idx="222">
                  <c:v>46168</c:v>
                </c:pt>
                <c:pt idx="223">
                  <c:v>46169</c:v>
                </c:pt>
                <c:pt idx="224">
                  <c:v>46171</c:v>
                </c:pt>
                <c:pt idx="225">
                  <c:v>46174</c:v>
                </c:pt>
                <c:pt idx="226">
                  <c:v>46175</c:v>
                </c:pt>
                <c:pt idx="227">
                  <c:v>46176</c:v>
                </c:pt>
                <c:pt idx="228">
                  <c:v>46177</c:v>
                </c:pt>
                <c:pt idx="229">
                  <c:v>46178</c:v>
                </c:pt>
                <c:pt idx="230">
                  <c:v>46181</c:v>
                </c:pt>
                <c:pt idx="231">
                  <c:v>46182</c:v>
                </c:pt>
                <c:pt idx="232">
                  <c:v>46183</c:v>
                </c:pt>
                <c:pt idx="233">
                  <c:v>46184</c:v>
                </c:pt>
                <c:pt idx="234">
                  <c:v>46185</c:v>
                </c:pt>
                <c:pt idx="235">
                  <c:v>46188</c:v>
                </c:pt>
                <c:pt idx="236">
                  <c:v>46189</c:v>
                </c:pt>
                <c:pt idx="237">
                  <c:v>46190</c:v>
                </c:pt>
                <c:pt idx="238">
                  <c:v>46191</c:v>
                </c:pt>
                <c:pt idx="239">
                  <c:v>46192</c:v>
                </c:pt>
                <c:pt idx="240">
                  <c:v>46195</c:v>
                </c:pt>
                <c:pt idx="241">
                  <c:v>46196</c:v>
                </c:pt>
                <c:pt idx="242">
                  <c:v>46197</c:v>
                </c:pt>
                <c:pt idx="243">
                  <c:v>46198</c:v>
                </c:pt>
                <c:pt idx="244">
                  <c:v>46202</c:v>
                </c:pt>
                <c:pt idx="245">
                  <c:v>46203</c:v>
                </c:pt>
              </c:numCache>
            </c:numRef>
          </c:cat>
          <c:val>
            <c:numRef>
              <c:f>Sheet1!$D$2:$D$247</c:f>
              <c:numCache>
                <c:formatCode>0.00</c:formatCode>
                <c:ptCount val="246"/>
                <c:pt idx="0" formatCode="General">
                  <c:v>100</c:v>
                </c:pt>
                <c:pt idx="1">
                  <c:v>99.244604316546756</c:v>
                </c:pt>
                <c:pt idx="2">
                  <c:v>98.669064748201436</c:v>
                </c:pt>
                <c:pt idx="3">
                  <c:v>101.94244604316548</c:v>
                </c:pt>
                <c:pt idx="4">
                  <c:v>102.33812949640289</c:v>
                </c:pt>
                <c:pt idx="5">
                  <c:v>100.46762589928058</c:v>
                </c:pt>
                <c:pt idx="6">
                  <c:v>102.44604316546764</c:v>
                </c:pt>
                <c:pt idx="7">
                  <c:v>100.64748201438849</c:v>
                </c:pt>
                <c:pt idx="8">
                  <c:v>100.07194244604317</c:v>
                </c:pt>
                <c:pt idx="9">
                  <c:v>101.9064748201439</c:v>
                </c:pt>
                <c:pt idx="10">
                  <c:v>100.53956834532374</c:v>
                </c:pt>
                <c:pt idx="11">
                  <c:v>100.97122302158272</c:v>
                </c:pt>
                <c:pt idx="12">
                  <c:v>103.92086330935251</c:v>
                </c:pt>
                <c:pt idx="13">
                  <c:v>104.20863309352517</c:v>
                </c:pt>
                <c:pt idx="14">
                  <c:v>102.15827338129498</c:v>
                </c:pt>
                <c:pt idx="15">
                  <c:v>101.87050359712231</c:v>
                </c:pt>
                <c:pt idx="16">
                  <c:v>100.2158273381295</c:v>
                </c:pt>
                <c:pt idx="17">
                  <c:v>99.7841726618705</c:v>
                </c:pt>
                <c:pt idx="18">
                  <c:v>97.805755395683448</c:v>
                </c:pt>
                <c:pt idx="19">
                  <c:v>98.237410071942449</c:v>
                </c:pt>
                <c:pt idx="20">
                  <c:v>98.669064748201436</c:v>
                </c:pt>
                <c:pt idx="21">
                  <c:v>97.733812949640281</c:v>
                </c:pt>
                <c:pt idx="22">
                  <c:v>96.474820143884884</c:v>
                </c:pt>
                <c:pt idx="23">
                  <c:v>95.215827338129486</c:v>
                </c:pt>
                <c:pt idx="24">
                  <c:v>97.374100719424462</c:v>
                </c:pt>
                <c:pt idx="25">
                  <c:v>96.798561151079141</c:v>
                </c:pt>
                <c:pt idx="26">
                  <c:v>92.841726618705039</c:v>
                </c:pt>
                <c:pt idx="27">
                  <c:v>92.697841726618705</c:v>
                </c:pt>
                <c:pt idx="28">
                  <c:v>92.769784172661858</c:v>
                </c:pt>
                <c:pt idx="29">
                  <c:v>104.31654676258992</c:v>
                </c:pt>
                <c:pt idx="30">
                  <c:v>106.6906474820144</c:v>
                </c:pt>
                <c:pt idx="31">
                  <c:v>95</c:v>
                </c:pt>
                <c:pt idx="32">
                  <c:v>95.251798561151077</c:v>
                </c:pt>
                <c:pt idx="33">
                  <c:v>100.39568345323741</c:v>
                </c:pt>
                <c:pt idx="34">
                  <c:v>99.964028776978409</c:v>
                </c:pt>
                <c:pt idx="35">
                  <c:v>99.856115107913681</c:v>
                </c:pt>
                <c:pt idx="36">
                  <c:v>98.741007194244602</c:v>
                </c:pt>
                <c:pt idx="37">
                  <c:v>97.625899280575538</c:v>
                </c:pt>
                <c:pt idx="38">
                  <c:v>98.705035971223012</c:v>
                </c:pt>
                <c:pt idx="39">
                  <c:v>96.618705035971232</c:v>
                </c:pt>
                <c:pt idx="40">
                  <c:v>100.10791366906476</c:v>
                </c:pt>
                <c:pt idx="41">
                  <c:v>98.129496402877706</c:v>
                </c:pt>
                <c:pt idx="42">
                  <c:v>97.553956834532372</c:v>
                </c:pt>
                <c:pt idx="43">
                  <c:v>97.338129496402885</c:v>
                </c:pt>
                <c:pt idx="44">
                  <c:v>98.525179856115102</c:v>
                </c:pt>
                <c:pt idx="45">
                  <c:v>100.57553956834533</c:v>
                </c:pt>
                <c:pt idx="46">
                  <c:v>98.920863309352512</c:v>
                </c:pt>
                <c:pt idx="47">
                  <c:v>100.10791366906476</c:v>
                </c:pt>
                <c:pt idx="48">
                  <c:v>98.417266187050373</c:v>
                </c:pt>
                <c:pt idx="49">
                  <c:v>99.532374100719423</c:v>
                </c:pt>
                <c:pt idx="50">
                  <c:v>100.17985611510791</c:v>
                </c:pt>
                <c:pt idx="51">
                  <c:v>100.71942446043165</c:v>
                </c:pt>
                <c:pt idx="52">
                  <c:v>100.14388489208632</c:v>
                </c:pt>
                <c:pt idx="53">
                  <c:v>99.964028776978409</c:v>
                </c:pt>
                <c:pt idx="54">
                  <c:v>105.03597122302158</c:v>
                </c:pt>
                <c:pt idx="55">
                  <c:v>104.89208633093526</c:v>
                </c:pt>
                <c:pt idx="56">
                  <c:v>104.02877697841726</c:v>
                </c:pt>
                <c:pt idx="57">
                  <c:v>101.4748201438849</c:v>
                </c:pt>
                <c:pt idx="58">
                  <c:v>101.76258992805755</c:v>
                </c:pt>
                <c:pt idx="59">
                  <c:v>99.82014388489209</c:v>
                </c:pt>
                <c:pt idx="60">
                  <c:v>99.496402877697847</c:v>
                </c:pt>
                <c:pt idx="61">
                  <c:v>95.791366906474835</c:v>
                </c:pt>
                <c:pt idx="62">
                  <c:v>95.899280575539578</c:v>
                </c:pt>
                <c:pt idx="63">
                  <c:v>96.366906474820141</c:v>
                </c:pt>
                <c:pt idx="64">
                  <c:v>96.151079136690655</c:v>
                </c:pt>
                <c:pt idx="65">
                  <c:v>97.482014388489219</c:v>
                </c:pt>
                <c:pt idx="66">
                  <c:v>96.079136690647488</c:v>
                </c:pt>
                <c:pt idx="67">
                  <c:v>95.179856115107924</c:v>
                </c:pt>
                <c:pt idx="68">
                  <c:v>100.89928057553956</c:v>
                </c:pt>
                <c:pt idx="69">
                  <c:v>104.89208633093526</c:v>
                </c:pt>
                <c:pt idx="70">
                  <c:v>104.74820143884891</c:v>
                </c:pt>
                <c:pt idx="71">
                  <c:v>106.97841726618704</c:v>
                </c:pt>
                <c:pt idx="72">
                  <c:v>103.88489208633094</c:v>
                </c:pt>
                <c:pt idx="73">
                  <c:v>103.56115107913668</c:v>
                </c:pt>
                <c:pt idx="74">
                  <c:v>104.38848920863309</c:v>
                </c:pt>
                <c:pt idx="75">
                  <c:v>104.35251798561151</c:v>
                </c:pt>
                <c:pt idx="76">
                  <c:v>105.03597122302158</c:v>
                </c:pt>
                <c:pt idx="77">
                  <c:v>105.50359712230217</c:v>
                </c:pt>
                <c:pt idx="78">
                  <c:v>103.92086330935251</c:v>
                </c:pt>
                <c:pt idx="79">
                  <c:v>103.12949640287769</c:v>
                </c:pt>
                <c:pt idx="80">
                  <c:v>101.9064748201439</c:v>
                </c:pt>
                <c:pt idx="81">
                  <c:v>102.55395683453239</c:v>
                </c:pt>
                <c:pt idx="82">
                  <c:v>99.856115107913681</c:v>
                </c:pt>
                <c:pt idx="83">
                  <c:v>101.00719424460432</c:v>
                </c:pt>
                <c:pt idx="84">
                  <c:v>106.40287769784173</c:v>
                </c:pt>
                <c:pt idx="85">
                  <c:v>106.04316546762591</c:v>
                </c:pt>
                <c:pt idx="86">
                  <c:v>114.28057553956835</c:v>
                </c:pt>
                <c:pt idx="87">
                  <c:v>111.00719424460432</c:v>
                </c:pt>
                <c:pt idx="88">
                  <c:v>112.87769784172663</c:v>
                </c:pt>
                <c:pt idx="89">
                  <c:v>113.20143884892087</c:v>
                </c:pt>
                <c:pt idx="90">
                  <c:v>117.5179856115108</c:v>
                </c:pt>
                <c:pt idx="91">
                  <c:v>119.74820143884892</c:v>
                </c:pt>
                <c:pt idx="92">
                  <c:v>111.47482014388488</c:v>
                </c:pt>
                <c:pt idx="93">
                  <c:v>113.09352517985612</c:v>
                </c:pt>
                <c:pt idx="94">
                  <c:v>109.3884892086331</c:v>
                </c:pt>
                <c:pt idx="95">
                  <c:v>107.23021582733814</c:v>
                </c:pt>
                <c:pt idx="96">
                  <c:v>108.59712230215825</c:v>
                </c:pt>
                <c:pt idx="97">
                  <c:v>105.43165467625899</c:v>
                </c:pt>
                <c:pt idx="98">
                  <c:v>101.72661870503596</c:v>
                </c:pt>
                <c:pt idx="99">
                  <c:v>99.100719424460422</c:v>
                </c:pt>
                <c:pt idx="100">
                  <c:v>100.2158273381295</c:v>
                </c:pt>
                <c:pt idx="101">
                  <c:v>101.58273381294963</c:v>
                </c:pt>
                <c:pt idx="102">
                  <c:v>99.928057553956833</c:v>
                </c:pt>
                <c:pt idx="103">
                  <c:v>99.7841726618705</c:v>
                </c:pt>
                <c:pt idx="104">
                  <c:v>99.136690647482013</c:v>
                </c:pt>
                <c:pt idx="105">
                  <c:v>100</c:v>
                </c:pt>
                <c:pt idx="106">
                  <c:v>97.374100719424462</c:v>
                </c:pt>
                <c:pt idx="107">
                  <c:v>98.812949640287755</c:v>
                </c:pt>
                <c:pt idx="108">
                  <c:v>96.72661870503596</c:v>
                </c:pt>
                <c:pt idx="109">
                  <c:v>96.762589928057551</c:v>
                </c:pt>
                <c:pt idx="110">
                  <c:v>100.35971223021582</c:v>
                </c:pt>
                <c:pt idx="111">
                  <c:v>100.17985611510791</c:v>
                </c:pt>
                <c:pt idx="112">
                  <c:v>102.05035971223022</c:v>
                </c:pt>
                <c:pt idx="113">
                  <c:v>101.11510791366906</c:v>
                </c:pt>
                <c:pt idx="114">
                  <c:v>100.86330935251797</c:v>
                </c:pt>
                <c:pt idx="115">
                  <c:v>100.6115107913669</c:v>
                </c:pt>
                <c:pt idx="116">
                  <c:v>100.39568345323741</c:v>
                </c:pt>
                <c:pt idx="117">
                  <c:v>98.741007194244602</c:v>
                </c:pt>
                <c:pt idx="118">
                  <c:v>98.741007194244602</c:v>
                </c:pt>
                <c:pt idx="119">
                  <c:v>102.08633093525181</c:v>
                </c:pt>
                <c:pt idx="120">
                  <c:v>104.96402877697841</c:v>
                </c:pt>
                <c:pt idx="121">
                  <c:v>104.35251798561151</c:v>
                </c:pt>
                <c:pt idx="122">
                  <c:v>101.4748201438849</c:v>
                </c:pt>
                <c:pt idx="123">
                  <c:v>99.964028776978409</c:v>
                </c:pt>
                <c:pt idx="124">
                  <c:v>99.892086330935243</c:v>
                </c:pt>
                <c:pt idx="125">
                  <c:v>100.28776978417267</c:v>
                </c:pt>
                <c:pt idx="126">
                  <c:v>100.53956834532374</c:v>
                </c:pt>
                <c:pt idx="127">
                  <c:v>102.23021582733813</c:v>
                </c:pt>
                <c:pt idx="128">
                  <c:v>106.4748201438849</c:v>
                </c:pt>
                <c:pt idx="129">
                  <c:v>106.72661870503597</c:v>
                </c:pt>
                <c:pt idx="130">
                  <c:v>113.45323741007194</c:v>
                </c:pt>
                <c:pt idx="131">
                  <c:v>111.2589928057554</c:v>
                </c:pt>
                <c:pt idx="132">
                  <c:v>105.61151079136692</c:v>
                </c:pt>
                <c:pt idx="133">
                  <c:v>103.20143884892086</c:v>
                </c:pt>
                <c:pt idx="134">
                  <c:v>102.4820143884892</c:v>
                </c:pt>
                <c:pt idx="135">
                  <c:v>102.80575539568346</c:v>
                </c:pt>
                <c:pt idx="136">
                  <c:v>101.65467625899281</c:v>
                </c:pt>
                <c:pt idx="137">
                  <c:v>100.43165467625899</c:v>
                </c:pt>
                <c:pt idx="138">
                  <c:v>96.798561151079141</c:v>
                </c:pt>
                <c:pt idx="139">
                  <c:v>100.35971223021582</c:v>
                </c:pt>
                <c:pt idx="140">
                  <c:v>100.89928057553956</c:v>
                </c:pt>
                <c:pt idx="141">
                  <c:v>96.474820143884884</c:v>
                </c:pt>
                <c:pt idx="142">
                  <c:v>97.553956834532372</c:v>
                </c:pt>
                <c:pt idx="143">
                  <c:v>97.697841726618719</c:v>
                </c:pt>
                <c:pt idx="144">
                  <c:v>95.863309352517987</c:v>
                </c:pt>
                <c:pt idx="145">
                  <c:v>97.841726618705039</c:v>
                </c:pt>
                <c:pt idx="146">
                  <c:v>94.352517985611513</c:v>
                </c:pt>
                <c:pt idx="147">
                  <c:v>96.294964028776974</c:v>
                </c:pt>
                <c:pt idx="148">
                  <c:v>102.19424460431657</c:v>
                </c:pt>
                <c:pt idx="149">
                  <c:v>101.18705035971223</c:v>
                </c:pt>
                <c:pt idx="150">
                  <c:v>100.93525179856115</c:v>
                </c:pt>
                <c:pt idx="151">
                  <c:v>101.76258992805755</c:v>
                </c:pt>
                <c:pt idx="152">
                  <c:v>105.43165467625899</c:v>
                </c:pt>
                <c:pt idx="153">
                  <c:v>108.48920863309353</c:v>
                </c:pt>
                <c:pt idx="154">
                  <c:v>108.16546762589927</c:v>
                </c:pt>
                <c:pt idx="155">
                  <c:v>109.67625899280576</c:v>
                </c:pt>
                <c:pt idx="156">
                  <c:v>110.03597122302158</c:v>
                </c:pt>
                <c:pt idx="157">
                  <c:v>98.237410071942449</c:v>
                </c:pt>
                <c:pt idx="158">
                  <c:v>96.474820143884884</c:v>
                </c:pt>
                <c:pt idx="159">
                  <c:v>96.366906474820141</c:v>
                </c:pt>
                <c:pt idx="160">
                  <c:v>94.208633093525179</c:v>
                </c:pt>
                <c:pt idx="161">
                  <c:v>94.136690647482013</c:v>
                </c:pt>
                <c:pt idx="162">
                  <c:v>91.654676258992808</c:v>
                </c:pt>
                <c:pt idx="163">
                  <c:v>89.820143884892076</c:v>
                </c:pt>
                <c:pt idx="164">
                  <c:v>89.532374100719423</c:v>
                </c:pt>
                <c:pt idx="165">
                  <c:v>90.791366906474821</c:v>
                </c:pt>
                <c:pt idx="166">
                  <c:v>90.143884892086319</c:v>
                </c:pt>
                <c:pt idx="167">
                  <c:v>87.697841726618705</c:v>
                </c:pt>
                <c:pt idx="168">
                  <c:v>85.107913669064743</c:v>
                </c:pt>
                <c:pt idx="169">
                  <c:v>88.417266187050359</c:v>
                </c:pt>
                <c:pt idx="170">
                  <c:v>86.726618705035975</c:v>
                </c:pt>
                <c:pt idx="171">
                  <c:v>86.762589928057551</c:v>
                </c:pt>
                <c:pt idx="172">
                  <c:v>87.374100719424462</c:v>
                </c:pt>
                <c:pt idx="173">
                  <c:v>84.7841726618705</c:v>
                </c:pt>
                <c:pt idx="174">
                  <c:v>85.287769784172667</c:v>
                </c:pt>
                <c:pt idx="175">
                  <c:v>83.201438848920873</c:v>
                </c:pt>
                <c:pt idx="176">
                  <c:v>84.172661870503589</c:v>
                </c:pt>
                <c:pt idx="177">
                  <c:v>83.597122302158283</c:v>
                </c:pt>
                <c:pt idx="178">
                  <c:v>84.7841726618705</c:v>
                </c:pt>
                <c:pt idx="179">
                  <c:v>82.697841726618705</c:v>
                </c:pt>
                <c:pt idx="180">
                  <c:v>81.330935251798564</c:v>
                </c:pt>
                <c:pt idx="181">
                  <c:v>78.992805755395679</c:v>
                </c:pt>
                <c:pt idx="182">
                  <c:v>82.122302158273385</c:v>
                </c:pt>
                <c:pt idx="183">
                  <c:v>82.446043165467614</c:v>
                </c:pt>
                <c:pt idx="184">
                  <c:v>80</c:v>
                </c:pt>
                <c:pt idx="185">
                  <c:v>72.877697841726615</c:v>
                </c:pt>
                <c:pt idx="186">
                  <c:v>83.453237410071949</c:v>
                </c:pt>
                <c:pt idx="187">
                  <c:v>88.237410071942449</c:v>
                </c:pt>
                <c:pt idx="188">
                  <c:v>92.410071942446038</c:v>
                </c:pt>
                <c:pt idx="189">
                  <c:v>97.08633093525178</c:v>
                </c:pt>
                <c:pt idx="190">
                  <c:v>99.280575539568346</c:v>
                </c:pt>
                <c:pt idx="191">
                  <c:v>101.69064748201437</c:v>
                </c:pt>
                <c:pt idx="192">
                  <c:v>99.532374100719423</c:v>
                </c:pt>
                <c:pt idx="193">
                  <c:v>98.84892086330936</c:v>
                </c:pt>
                <c:pt idx="194">
                  <c:v>105.43165467625899</c:v>
                </c:pt>
                <c:pt idx="195">
                  <c:v>106.33093525179858</c:v>
                </c:pt>
                <c:pt idx="196">
                  <c:v>107.66187050359713</c:v>
                </c:pt>
                <c:pt idx="197">
                  <c:v>104.85611510791367</c:v>
                </c:pt>
                <c:pt idx="198">
                  <c:v>102.5179856115108</c:v>
                </c:pt>
                <c:pt idx="199">
                  <c:v>103.74100719424459</c:v>
                </c:pt>
                <c:pt idx="200">
                  <c:v>101.58273381294963</c:v>
                </c:pt>
                <c:pt idx="201">
                  <c:v>100.64748201438849</c:v>
                </c:pt>
                <c:pt idx="202">
                  <c:v>101.4028776978417</c:v>
                </c:pt>
                <c:pt idx="203">
                  <c:v>101.22302158273379</c:v>
                </c:pt>
                <c:pt idx="204">
                  <c:v>98.453237410071935</c:v>
                </c:pt>
                <c:pt idx="205">
                  <c:v>98.309352517985616</c:v>
                </c:pt>
                <c:pt idx="206">
                  <c:v>100.57553956834533</c:v>
                </c:pt>
                <c:pt idx="207">
                  <c:v>100.50359712230215</c:v>
                </c:pt>
                <c:pt idx="208">
                  <c:v>100.8273381294964</c:v>
                </c:pt>
                <c:pt idx="209">
                  <c:v>103.92086330935251</c:v>
                </c:pt>
                <c:pt idx="210">
                  <c:v>108.23741007194243</c:v>
                </c:pt>
                <c:pt idx="211">
                  <c:v>103.12949640287769</c:v>
                </c:pt>
                <c:pt idx="212">
                  <c:v>96.402877697841731</c:v>
                </c:pt>
                <c:pt idx="213">
                  <c:v>93.848920863309345</c:v>
                </c:pt>
                <c:pt idx="214">
                  <c:v>94.532374100719423</c:v>
                </c:pt>
                <c:pt idx="215">
                  <c:v>90.107913669064743</c:v>
                </c:pt>
                <c:pt idx="216">
                  <c:v>89.640287769784166</c:v>
                </c:pt>
                <c:pt idx="217">
                  <c:v>88.992805755395693</c:v>
                </c:pt>
                <c:pt idx="218">
                  <c:v>89.280575539568346</c:v>
                </c:pt>
                <c:pt idx="219">
                  <c:v>90.287769784172667</c:v>
                </c:pt>
                <c:pt idx="220">
                  <c:v>88.776978417266193</c:v>
                </c:pt>
                <c:pt idx="221">
                  <c:v>88.884892086330936</c:v>
                </c:pt>
                <c:pt idx="222">
                  <c:v>89.280575539568346</c:v>
                </c:pt>
                <c:pt idx="223">
                  <c:v>88.309352517985602</c:v>
                </c:pt>
                <c:pt idx="224">
                  <c:v>89.892086330935257</c:v>
                </c:pt>
                <c:pt idx="225">
                  <c:v>90.035971223021576</c:v>
                </c:pt>
                <c:pt idx="226">
                  <c:v>90.359712230215834</c:v>
                </c:pt>
                <c:pt idx="227">
                  <c:v>90.035971223021576</c:v>
                </c:pt>
                <c:pt idx="228">
                  <c:v>90.611510791366911</c:v>
                </c:pt>
                <c:pt idx="229">
                  <c:v>95.611510791366911</c:v>
                </c:pt>
                <c:pt idx="230">
                  <c:v>92.805755395683448</c:v>
                </c:pt>
                <c:pt idx="231">
                  <c:v>97.230215827338128</c:v>
                </c:pt>
                <c:pt idx="232">
                  <c:v>96.546762589928051</c:v>
                </c:pt>
                <c:pt idx="233">
                  <c:v>93.165467625899282</c:v>
                </c:pt>
                <c:pt idx="234">
                  <c:v>96.402877697841731</c:v>
                </c:pt>
                <c:pt idx="235">
                  <c:v>99.964028776978409</c:v>
                </c:pt>
                <c:pt idx="236">
                  <c:v>98.489208633093526</c:v>
                </c:pt>
                <c:pt idx="237">
                  <c:v>96.151079136690655</c:v>
                </c:pt>
                <c:pt idx="238">
                  <c:v>95.251798561151077</c:v>
                </c:pt>
                <c:pt idx="239">
                  <c:v>95.75539568345323</c:v>
                </c:pt>
                <c:pt idx="240">
                  <c:v>96.402877697841731</c:v>
                </c:pt>
                <c:pt idx="241">
                  <c:v>94.568345323740999</c:v>
                </c:pt>
                <c:pt idx="242">
                  <c:v>93.381294964028783</c:v>
                </c:pt>
                <c:pt idx="243">
                  <c:v>91.906474820143885</c:v>
                </c:pt>
                <c:pt idx="244">
                  <c:v>96.187050359712217</c:v>
                </c:pt>
                <c:pt idx="245">
                  <c:v>99.172661870503603</c:v>
                </c:pt>
              </c:numCache>
            </c:numRef>
          </c:val>
          <c:smooth val="0"/>
          <c:extLst>
            <c:ext xmlns:c16="http://schemas.microsoft.com/office/drawing/2014/chart" uri="{C3380CC4-5D6E-409C-BE32-E72D297353CC}">
              <c16:uniqueId val="{00000000-4BE4-4DD4-BA9A-209A4FF1EFB1}"/>
            </c:ext>
          </c:extLst>
        </c:ser>
        <c:ser>
          <c:idx val="1"/>
          <c:order val="1"/>
          <c:tx>
            <c:strRef>
              <c:f>Sheet1!$E$1</c:f>
              <c:strCache>
                <c:ptCount val="1"/>
                <c:pt idx="0">
                  <c:v>SENSEX</c:v>
                </c:pt>
              </c:strCache>
            </c:strRef>
          </c:tx>
          <c:spPr>
            <a:ln w="28575" cap="rnd">
              <a:solidFill>
                <a:srgbClr val="ECD472"/>
              </a:solidFill>
              <a:round/>
            </a:ln>
            <a:effectLst/>
          </c:spPr>
          <c:marker>
            <c:symbol val="none"/>
          </c:marker>
          <c:cat>
            <c:numRef>
              <c:f>Sheet1!$C$2:$C$247</c:f>
              <c:numCache>
                <c:formatCode>d\-mmm\-yy</c:formatCode>
                <c:ptCount val="246"/>
                <c:pt idx="0">
                  <c:v>45839</c:v>
                </c:pt>
                <c:pt idx="1">
                  <c:v>45840</c:v>
                </c:pt>
                <c:pt idx="2">
                  <c:v>45841</c:v>
                </c:pt>
                <c:pt idx="3">
                  <c:v>45842</c:v>
                </c:pt>
                <c:pt idx="4">
                  <c:v>45845</c:v>
                </c:pt>
                <c:pt idx="5">
                  <c:v>45846</c:v>
                </c:pt>
                <c:pt idx="6">
                  <c:v>45847</c:v>
                </c:pt>
                <c:pt idx="7">
                  <c:v>45848</c:v>
                </c:pt>
                <c:pt idx="8">
                  <c:v>45849</c:v>
                </c:pt>
                <c:pt idx="9">
                  <c:v>45852</c:v>
                </c:pt>
                <c:pt idx="10">
                  <c:v>45853</c:v>
                </c:pt>
                <c:pt idx="11">
                  <c:v>45854</c:v>
                </c:pt>
                <c:pt idx="12">
                  <c:v>45855</c:v>
                </c:pt>
                <c:pt idx="13">
                  <c:v>45856</c:v>
                </c:pt>
                <c:pt idx="14">
                  <c:v>45859</c:v>
                </c:pt>
                <c:pt idx="15">
                  <c:v>45860</c:v>
                </c:pt>
                <c:pt idx="16">
                  <c:v>45861</c:v>
                </c:pt>
                <c:pt idx="17">
                  <c:v>45862</c:v>
                </c:pt>
                <c:pt idx="18">
                  <c:v>45863</c:v>
                </c:pt>
                <c:pt idx="19">
                  <c:v>45866</c:v>
                </c:pt>
                <c:pt idx="20">
                  <c:v>45867</c:v>
                </c:pt>
                <c:pt idx="21">
                  <c:v>45868</c:v>
                </c:pt>
                <c:pt idx="22">
                  <c:v>45869</c:v>
                </c:pt>
                <c:pt idx="23">
                  <c:v>45870</c:v>
                </c:pt>
                <c:pt idx="24">
                  <c:v>45873</c:v>
                </c:pt>
                <c:pt idx="25">
                  <c:v>45874</c:v>
                </c:pt>
                <c:pt idx="26">
                  <c:v>45875</c:v>
                </c:pt>
                <c:pt idx="27">
                  <c:v>45876</c:v>
                </c:pt>
                <c:pt idx="28">
                  <c:v>45877</c:v>
                </c:pt>
                <c:pt idx="29">
                  <c:v>45880</c:v>
                </c:pt>
                <c:pt idx="30">
                  <c:v>45881</c:v>
                </c:pt>
                <c:pt idx="31">
                  <c:v>45882</c:v>
                </c:pt>
                <c:pt idx="32">
                  <c:v>45883</c:v>
                </c:pt>
                <c:pt idx="33">
                  <c:v>45887</c:v>
                </c:pt>
                <c:pt idx="34">
                  <c:v>45888</c:v>
                </c:pt>
                <c:pt idx="35">
                  <c:v>45889</c:v>
                </c:pt>
                <c:pt idx="36">
                  <c:v>45890</c:v>
                </c:pt>
                <c:pt idx="37">
                  <c:v>45891</c:v>
                </c:pt>
                <c:pt idx="38">
                  <c:v>45894</c:v>
                </c:pt>
                <c:pt idx="39">
                  <c:v>45895</c:v>
                </c:pt>
                <c:pt idx="40">
                  <c:v>45897</c:v>
                </c:pt>
                <c:pt idx="41">
                  <c:v>45898</c:v>
                </c:pt>
                <c:pt idx="42">
                  <c:v>45901</c:v>
                </c:pt>
                <c:pt idx="43">
                  <c:v>45902</c:v>
                </c:pt>
                <c:pt idx="44">
                  <c:v>45903</c:v>
                </c:pt>
                <c:pt idx="45">
                  <c:v>45904</c:v>
                </c:pt>
                <c:pt idx="46">
                  <c:v>45905</c:v>
                </c:pt>
                <c:pt idx="47">
                  <c:v>45908</c:v>
                </c:pt>
                <c:pt idx="48">
                  <c:v>45909</c:v>
                </c:pt>
                <c:pt idx="49">
                  <c:v>45910</c:v>
                </c:pt>
                <c:pt idx="50">
                  <c:v>45911</c:v>
                </c:pt>
                <c:pt idx="51">
                  <c:v>45912</c:v>
                </c:pt>
                <c:pt idx="52">
                  <c:v>45915</c:v>
                </c:pt>
                <c:pt idx="53">
                  <c:v>45916</c:v>
                </c:pt>
                <c:pt idx="54">
                  <c:v>45917</c:v>
                </c:pt>
                <c:pt idx="55">
                  <c:v>45918</c:v>
                </c:pt>
                <c:pt idx="56">
                  <c:v>45919</c:v>
                </c:pt>
                <c:pt idx="57">
                  <c:v>45922</c:v>
                </c:pt>
                <c:pt idx="58">
                  <c:v>45923</c:v>
                </c:pt>
                <c:pt idx="59">
                  <c:v>45924</c:v>
                </c:pt>
                <c:pt idx="60">
                  <c:v>45925</c:v>
                </c:pt>
                <c:pt idx="61">
                  <c:v>45926</c:v>
                </c:pt>
                <c:pt idx="62">
                  <c:v>45929</c:v>
                </c:pt>
                <c:pt idx="63">
                  <c:v>45930</c:v>
                </c:pt>
                <c:pt idx="64">
                  <c:v>45931</c:v>
                </c:pt>
                <c:pt idx="65">
                  <c:v>45933</c:v>
                </c:pt>
                <c:pt idx="66">
                  <c:v>45936</c:v>
                </c:pt>
                <c:pt idx="67">
                  <c:v>45937</c:v>
                </c:pt>
                <c:pt idx="68">
                  <c:v>45938</c:v>
                </c:pt>
                <c:pt idx="69">
                  <c:v>45939</c:v>
                </c:pt>
                <c:pt idx="70">
                  <c:v>45940</c:v>
                </c:pt>
                <c:pt idx="71">
                  <c:v>45943</c:v>
                </c:pt>
                <c:pt idx="72">
                  <c:v>45944</c:v>
                </c:pt>
                <c:pt idx="73">
                  <c:v>45945</c:v>
                </c:pt>
                <c:pt idx="74">
                  <c:v>45946</c:v>
                </c:pt>
                <c:pt idx="75">
                  <c:v>45947</c:v>
                </c:pt>
                <c:pt idx="76">
                  <c:v>45950</c:v>
                </c:pt>
                <c:pt idx="77">
                  <c:v>45951</c:v>
                </c:pt>
                <c:pt idx="78">
                  <c:v>45953</c:v>
                </c:pt>
                <c:pt idx="79">
                  <c:v>45954</c:v>
                </c:pt>
                <c:pt idx="80">
                  <c:v>45957</c:v>
                </c:pt>
                <c:pt idx="81">
                  <c:v>45958</c:v>
                </c:pt>
                <c:pt idx="82">
                  <c:v>45959</c:v>
                </c:pt>
                <c:pt idx="83">
                  <c:v>45960</c:v>
                </c:pt>
                <c:pt idx="84">
                  <c:v>45961</c:v>
                </c:pt>
                <c:pt idx="85">
                  <c:v>45964</c:v>
                </c:pt>
                <c:pt idx="86">
                  <c:v>45965</c:v>
                </c:pt>
                <c:pt idx="87">
                  <c:v>45967</c:v>
                </c:pt>
                <c:pt idx="88">
                  <c:v>45968</c:v>
                </c:pt>
                <c:pt idx="89">
                  <c:v>45971</c:v>
                </c:pt>
                <c:pt idx="90">
                  <c:v>45972</c:v>
                </c:pt>
                <c:pt idx="91">
                  <c:v>45973</c:v>
                </c:pt>
                <c:pt idx="92">
                  <c:v>45974</c:v>
                </c:pt>
                <c:pt idx="93">
                  <c:v>45975</c:v>
                </c:pt>
                <c:pt idx="94">
                  <c:v>45978</c:v>
                </c:pt>
                <c:pt idx="95">
                  <c:v>45979</c:v>
                </c:pt>
                <c:pt idx="96">
                  <c:v>45980</c:v>
                </c:pt>
                <c:pt idx="97">
                  <c:v>45981</c:v>
                </c:pt>
                <c:pt idx="98">
                  <c:v>45982</c:v>
                </c:pt>
                <c:pt idx="99">
                  <c:v>45985</c:v>
                </c:pt>
                <c:pt idx="100">
                  <c:v>45986</c:v>
                </c:pt>
                <c:pt idx="101">
                  <c:v>45987</c:v>
                </c:pt>
                <c:pt idx="102">
                  <c:v>45988</c:v>
                </c:pt>
                <c:pt idx="103">
                  <c:v>45989</c:v>
                </c:pt>
                <c:pt idx="104">
                  <c:v>45992</c:v>
                </c:pt>
                <c:pt idx="105">
                  <c:v>45993</c:v>
                </c:pt>
                <c:pt idx="106">
                  <c:v>45994</c:v>
                </c:pt>
                <c:pt idx="107">
                  <c:v>45995</c:v>
                </c:pt>
                <c:pt idx="108">
                  <c:v>45996</c:v>
                </c:pt>
                <c:pt idx="109">
                  <c:v>45999</c:v>
                </c:pt>
                <c:pt idx="110">
                  <c:v>46000</c:v>
                </c:pt>
                <c:pt idx="111">
                  <c:v>46001</c:v>
                </c:pt>
                <c:pt idx="112">
                  <c:v>46002</c:v>
                </c:pt>
                <c:pt idx="113">
                  <c:v>46003</c:v>
                </c:pt>
                <c:pt idx="114">
                  <c:v>46006</c:v>
                </c:pt>
                <c:pt idx="115">
                  <c:v>46007</c:v>
                </c:pt>
                <c:pt idx="116">
                  <c:v>46008</c:v>
                </c:pt>
                <c:pt idx="117">
                  <c:v>46009</c:v>
                </c:pt>
                <c:pt idx="118">
                  <c:v>46010</c:v>
                </c:pt>
                <c:pt idx="119">
                  <c:v>46013</c:v>
                </c:pt>
                <c:pt idx="120">
                  <c:v>46014</c:v>
                </c:pt>
                <c:pt idx="121">
                  <c:v>46015</c:v>
                </c:pt>
                <c:pt idx="122">
                  <c:v>46017</c:v>
                </c:pt>
                <c:pt idx="123">
                  <c:v>46020</c:v>
                </c:pt>
                <c:pt idx="124">
                  <c:v>46021</c:v>
                </c:pt>
                <c:pt idx="125">
                  <c:v>46022</c:v>
                </c:pt>
                <c:pt idx="126">
                  <c:v>46023</c:v>
                </c:pt>
                <c:pt idx="127">
                  <c:v>46024</c:v>
                </c:pt>
                <c:pt idx="128">
                  <c:v>46027</c:v>
                </c:pt>
                <c:pt idx="129">
                  <c:v>46028</c:v>
                </c:pt>
                <c:pt idx="130">
                  <c:v>46029</c:v>
                </c:pt>
                <c:pt idx="131">
                  <c:v>46030</c:v>
                </c:pt>
                <c:pt idx="132">
                  <c:v>46031</c:v>
                </c:pt>
                <c:pt idx="133">
                  <c:v>46034</c:v>
                </c:pt>
                <c:pt idx="134">
                  <c:v>46035</c:v>
                </c:pt>
                <c:pt idx="135">
                  <c:v>46036</c:v>
                </c:pt>
                <c:pt idx="136">
                  <c:v>46038</c:v>
                </c:pt>
                <c:pt idx="137">
                  <c:v>46041</c:v>
                </c:pt>
                <c:pt idx="138">
                  <c:v>46042</c:v>
                </c:pt>
                <c:pt idx="139">
                  <c:v>46043</c:v>
                </c:pt>
                <c:pt idx="140">
                  <c:v>46044</c:v>
                </c:pt>
                <c:pt idx="141">
                  <c:v>46045</c:v>
                </c:pt>
                <c:pt idx="142">
                  <c:v>46049</c:v>
                </c:pt>
                <c:pt idx="143">
                  <c:v>46050</c:v>
                </c:pt>
                <c:pt idx="144">
                  <c:v>46051</c:v>
                </c:pt>
                <c:pt idx="145">
                  <c:v>46052</c:v>
                </c:pt>
                <c:pt idx="146">
                  <c:v>46054</c:v>
                </c:pt>
                <c:pt idx="147">
                  <c:v>46055</c:v>
                </c:pt>
                <c:pt idx="148">
                  <c:v>46056</c:v>
                </c:pt>
                <c:pt idx="149">
                  <c:v>46057</c:v>
                </c:pt>
                <c:pt idx="150">
                  <c:v>46058</c:v>
                </c:pt>
                <c:pt idx="151">
                  <c:v>46059</c:v>
                </c:pt>
                <c:pt idx="152">
                  <c:v>46062</c:v>
                </c:pt>
                <c:pt idx="153">
                  <c:v>46063</c:v>
                </c:pt>
                <c:pt idx="154">
                  <c:v>46064</c:v>
                </c:pt>
                <c:pt idx="155">
                  <c:v>46065</c:v>
                </c:pt>
                <c:pt idx="156">
                  <c:v>46066</c:v>
                </c:pt>
                <c:pt idx="157">
                  <c:v>46069</c:v>
                </c:pt>
                <c:pt idx="158">
                  <c:v>46070</c:v>
                </c:pt>
                <c:pt idx="159">
                  <c:v>46071</c:v>
                </c:pt>
                <c:pt idx="160">
                  <c:v>46072</c:v>
                </c:pt>
                <c:pt idx="161">
                  <c:v>46073</c:v>
                </c:pt>
                <c:pt idx="162">
                  <c:v>46076</c:v>
                </c:pt>
                <c:pt idx="163">
                  <c:v>46077</c:v>
                </c:pt>
                <c:pt idx="164">
                  <c:v>46078</c:v>
                </c:pt>
                <c:pt idx="165">
                  <c:v>46079</c:v>
                </c:pt>
                <c:pt idx="166">
                  <c:v>46080</c:v>
                </c:pt>
                <c:pt idx="167">
                  <c:v>46083</c:v>
                </c:pt>
                <c:pt idx="168">
                  <c:v>46085</c:v>
                </c:pt>
                <c:pt idx="169">
                  <c:v>46086</c:v>
                </c:pt>
                <c:pt idx="170">
                  <c:v>46087</c:v>
                </c:pt>
                <c:pt idx="171">
                  <c:v>46090</c:v>
                </c:pt>
                <c:pt idx="172">
                  <c:v>46091</c:v>
                </c:pt>
                <c:pt idx="173">
                  <c:v>46092</c:v>
                </c:pt>
                <c:pt idx="174">
                  <c:v>46093</c:v>
                </c:pt>
                <c:pt idx="175">
                  <c:v>46094</c:v>
                </c:pt>
                <c:pt idx="176">
                  <c:v>46097</c:v>
                </c:pt>
                <c:pt idx="177">
                  <c:v>46098</c:v>
                </c:pt>
                <c:pt idx="178">
                  <c:v>46099</c:v>
                </c:pt>
                <c:pt idx="179">
                  <c:v>46100</c:v>
                </c:pt>
                <c:pt idx="180">
                  <c:v>46101</c:v>
                </c:pt>
                <c:pt idx="181">
                  <c:v>46104</c:v>
                </c:pt>
                <c:pt idx="182">
                  <c:v>46105</c:v>
                </c:pt>
                <c:pt idx="183">
                  <c:v>46106</c:v>
                </c:pt>
                <c:pt idx="184">
                  <c:v>46108</c:v>
                </c:pt>
                <c:pt idx="185">
                  <c:v>46111</c:v>
                </c:pt>
                <c:pt idx="186">
                  <c:v>46113</c:v>
                </c:pt>
                <c:pt idx="187">
                  <c:v>46114</c:v>
                </c:pt>
                <c:pt idx="188">
                  <c:v>46118</c:v>
                </c:pt>
                <c:pt idx="189">
                  <c:v>46119</c:v>
                </c:pt>
                <c:pt idx="190">
                  <c:v>46120</c:v>
                </c:pt>
                <c:pt idx="191">
                  <c:v>46121</c:v>
                </c:pt>
                <c:pt idx="192">
                  <c:v>46122</c:v>
                </c:pt>
                <c:pt idx="193">
                  <c:v>46125</c:v>
                </c:pt>
                <c:pt idx="194">
                  <c:v>46127</c:v>
                </c:pt>
                <c:pt idx="195">
                  <c:v>46128</c:v>
                </c:pt>
                <c:pt idx="196">
                  <c:v>46129</c:v>
                </c:pt>
                <c:pt idx="197">
                  <c:v>46132</c:v>
                </c:pt>
                <c:pt idx="198">
                  <c:v>46133</c:v>
                </c:pt>
                <c:pt idx="199">
                  <c:v>46134</c:v>
                </c:pt>
                <c:pt idx="200">
                  <c:v>46135</c:v>
                </c:pt>
                <c:pt idx="201">
                  <c:v>46136</c:v>
                </c:pt>
                <c:pt idx="202">
                  <c:v>46139</c:v>
                </c:pt>
                <c:pt idx="203">
                  <c:v>46140</c:v>
                </c:pt>
                <c:pt idx="204">
                  <c:v>46141</c:v>
                </c:pt>
                <c:pt idx="205">
                  <c:v>46142</c:v>
                </c:pt>
                <c:pt idx="206">
                  <c:v>46146</c:v>
                </c:pt>
                <c:pt idx="207">
                  <c:v>46147</c:v>
                </c:pt>
                <c:pt idx="208">
                  <c:v>46148</c:v>
                </c:pt>
                <c:pt idx="209">
                  <c:v>46149</c:v>
                </c:pt>
                <c:pt idx="210">
                  <c:v>46150</c:v>
                </c:pt>
                <c:pt idx="211">
                  <c:v>46153</c:v>
                </c:pt>
                <c:pt idx="212">
                  <c:v>46154</c:v>
                </c:pt>
                <c:pt idx="213">
                  <c:v>46155</c:v>
                </c:pt>
                <c:pt idx="214">
                  <c:v>46156</c:v>
                </c:pt>
                <c:pt idx="215">
                  <c:v>46157</c:v>
                </c:pt>
                <c:pt idx="216">
                  <c:v>46160</c:v>
                </c:pt>
                <c:pt idx="217">
                  <c:v>46161</c:v>
                </c:pt>
                <c:pt idx="218">
                  <c:v>46162</c:v>
                </c:pt>
                <c:pt idx="219">
                  <c:v>46163</c:v>
                </c:pt>
                <c:pt idx="220">
                  <c:v>46164</c:v>
                </c:pt>
                <c:pt idx="221">
                  <c:v>46167</c:v>
                </c:pt>
                <c:pt idx="222">
                  <c:v>46168</c:v>
                </c:pt>
                <c:pt idx="223">
                  <c:v>46169</c:v>
                </c:pt>
                <c:pt idx="224">
                  <c:v>46171</c:v>
                </c:pt>
                <c:pt idx="225">
                  <c:v>46174</c:v>
                </c:pt>
                <c:pt idx="226">
                  <c:v>46175</c:v>
                </c:pt>
                <c:pt idx="227">
                  <c:v>46176</c:v>
                </c:pt>
                <c:pt idx="228">
                  <c:v>46177</c:v>
                </c:pt>
                <c:pt idx="229">
                  <c:v>46178</c:v>
                </c:pt>
                <c:pt idx="230">
                  <c:v>46181</c:v>
                </c:pt>
                <c:pt idx="231">
                  <c:v>46182</c:v>
                </c:pt>
                <c:pt idx="232">
                  <c:v>46183</c:v>
                </c:pt>
                <c:pt idx="233">
                  <c:v>46184</c:v>
                </c:pt>
                <c:pt idx="234">
                  <c:v>46185</c:v>
                </c:pt>
                <c:pt idx="235">
                  <c:v>46188</c:v>
                </c:pt>
                <c:pt idx="236">
                  <c:v>46189</c:v>
                </c:pt>
                <c:pt idx="237">
                  <c:v>46190</c:v>
                </c:pt>
                <c:pt idx="238">
                  <c:v>46191</c:v>
                </c:pt>
                <c:pt idx="239">
                  <c:v>46192</c:v>
                </c:pt>
                <c:pt idx="240">
                  <c:v>46195</c:v>
                </c:pt>
                <c:pt idx="241">
                  <c:v>46196</c:v>
                </c:pt>
                <c:pt idx="242">
                  <c:v>46197</c:v>
                </c:pt>
                <c:pt idx="243">
                  <c:v>46198</c:v>
                </c:pt>
                <c:pt idx="244">
                  <c:v>46202</c:v>
                </c:pt>
                <c:pt idx="245">
                  <c:v>46203</c:v>
                </c:pt>
              </c:numCache>
            </c:numRef>
          </c:cat>
          <c:val>
            <c:numRef>
              <c:f>Sheet1!$E$2:$E$247</c:f>
              <c:numCache>
                <c:formatCode>0.00</c:formatCode>
                <c:ptCount val="246"/>
                <c:pt idx="0" formatCode="General">
                  <c:v>100</c:v>
                </c:pt>
                <c:pt idx="1">
                  <c:v>99.656380750201123</c:v>
                </c:pt>
                <c:pt idx="2">
                  <c:v>99.453004989767308</c:v>
                </c:pt>
                <c:pt idx="3">
                  <c:v>99.684099688293387</c:v>
                </c:pt>
                <c:pt idx="4">
                  <c:v>99.695581541529009</c:v>
                </c:pt>
                <c:pt idx="5">
                  <c:v>100.01818457921399</c:v>
                </c:pt>
                <c:pt idx="6">
                  <c:v>99.80738922371323</c:v>
                </c:pt>
                <c:pt idx="7">
                  <c:v>99.394233672320823</c:v>
                </c:pt>
                <c:pt idx="8">
                  <c:v>98.570061228983647</c:v>
                </c:pt>
                <c:pt idx="9">
                  <c:v>98.274938173028076</c:v>
                </c:pt>
                <c:pt idx="10">
                  <c:v>98.654221659984458</c:v>
                </c:pt>
                <c:pt idx="11">
                  <c:v>98.730173939920874</c:v>
                </c:pt>
                <c:pt idx="12">
                  <c:v>98.281844011914856</c:v>
                </c:pt>
                <c:pt idx="13">
                  <c:v>97.682648984214424</c:v>
                </c:pt>
                <c:pt idx="14">
                  <c:v>98.211471363051302</c:v>
                </c:pt>
                <c:pt idx="15">
                  <c:v>98.195305965103529</c:v>
                </c:pt>
                <c:pt idx="16">
                  <c:v>98.840285031928758</c:v>
                </c:pt>
                <c:pt idx="17">
                  <c:v>98.192151741113733</c:v>
                </c:pt>
                <c:pt idx="18">
                  <c:v>97.330618470442715</c:v>
                </c:pt>
                <c:pt idx="19">
                  <c:v>96.64711963792378</c:v>
                </c:pt>
                <c:pt idx="20">
                  <c:v>97.181103474198522</c:v>
                </c:pt>
                <c:pt idx="21">
                  <c:v>97.35304452509753</c:v>
                </c:pt>
                <c:pt idx="22">
                  <c:v>96.999054569150331</c:v>
                </c:pt>
                <c:pt idx="23">
                  <c:v>96.299306703956617</c:v>
                </c:pt>
                <c:pt idx="24">
                  <c:v>96.79969327561264</c:v>
                </c:pt>
                <c:pt idx="25">
                  <c:v>96.431138929348862</c:v>
                </c:pt>
                <c:pt idx="26">
                  <c:v>96.232494504899762</c:v>
                </c:pt>
                <c:pt idx="27">
                  <c:v>96.327204859321014</c:v>
                </c:pt>
                <c:pt idx="28">
                  <c:v>95.412635223912261</c:v>
                </c:pt>
                <c:pt idx="29">
                  <c:v>96.304288944122334</c:v>
                </c:pt>
                <c:pt idx="30">
                  <c:v>95.864023793362961</c:v>
                </c:pt>
                <c:pt idx="31">
                  <c:v>96.227619795097326</c:v>
                </c:pt>
                <c:pt idx="32">
                  <c:v>96.296618444874397</c:v>
                </c:pt>
                <c:pt idx="33">
                  <c:v>97.104398481719073</c:v>
                </c:pt>
                <c:pt idx="34">
                  <c:v>97.54723241337922</c:v>
                </c:pt>
                <c:pt idx="35">
                  <c:v>97.802258591646165</c:v>
                </c:pt>
                <c:pt idx="36">
                  <c:v>97.972957069458303</c:v>
                </c:pt>
                <c:pt idx="37">
                  <c:v>97.143945759773118</c:v>
                </c:pt>
                <c:pt idx="38">
                  <c:v>97.537100663593776</c:v>
                </c:pt>
                <c:pt idx="39">
                  <c:v>96.522288833963444</c:v>
                </c:pt>
                <c:pt idx="40">
                  <c:v>95.67880871650685</c:v>
                </c:pt>
                <c:pt idx="41">
                  <c:v>95.355118427370826</c:v>
                </c:pt>
                <c:pt idx="42">
                  <c:v>96.018031169229033</c:v>
                </c:pt>
                <c:pt idx="43">
                  <c:v>95.771177298572042</c:v>
                </c:pt>
                <c:pt idx="44">
                  <c:v>96.26083472953546</c:v>
                </c:pt>
                <c:pt idx="45">
                  <c:v>96.440410436227992</c:v>
                </c:pt>
                <c:pt idx="46">
                  <c:v>96.431748268074159</c:v>
                </c:pt>
                <c:pt idx="47">
                  <c:v>96.523196868142335</c:v>
                </c:pt>
                <c:pt idx="48">
                  <c:v>96.898382253475603</c:v>
                </c:pt>
                <c:pt idx="49">
                  <c:v>97.285288448407343</c:v>
                </c:pt>
                <c:pt idx="50">
                  <c:v>97.432939585021217</c:v>
                </c:pt>
                <c:pt idx="51">
                  <c:v>97.858246067465274</c:v>
                </c:pt>
                <c:pt idx="52">
                  <c:v>97.716114822833589</c:v>
                </c:pt>
                <c:pt idx="53">
                  <c:v>98.426950263264217</c:v>
                </c:pt>
                <c:pt idx="54">
                  <c:v>98.800940866783165</c:v>
                </c:pt>
                <c:pt idx="55">
                  <c:v>99.183569742819643</c:v>
                </c:pt>
                <c:pt idx="56">
                  <c:v>98.720316989952721</c:v>
                </c:pt>
                <c:pt idx="57">
                  <c:v>98.16323802120715</c:v>
                </c:pt>
                <c:pt idx="58">
                  <c:v>98.094095997612357</c:v>
                </c:pt>
                <c:pt idx="59">
                  <c:v>97.632348669831487</c:v>
                </c:pt>
                <c:pt idx="60">
                  <c:v>96.968109720159404</c:v>
                </c:pt>
                <c:pt idx="61">
                  <c:v>96.092071798262538</c:v>
                </c:pt>
                <c:pt idx="62">
                  <c:v>96.018568821045463</c:v>
                </c:pt>
                <c:pt idx="63">
                  <c:v>95.90229265487568</c:v>
                </c:pt>
                <c:pt idx="64">
                  <c:v>96.757386051567508</c:v>
                </c:pt>
                <c:pt idx="65">
                  <c:v>97.024849908521531</c:v>
                </c:pt>
                <c:pt idx="66">
                  <c:v>97.721347967180307</c:v>
                </c:pt>
                <c:pt idx="67">
                  <c:v>97.884591006471069</c:v>
                </c:pt>
                <c:pt idx="68">
                  <c:v>97.701681858516579</c:v>
                </c:pt>
                <c:pt idx="69">
                  <c:v>98.177730724614875</c:v>
                </c:pt>
                <c:pt idx="70">
                  <c:v>98.570479402618673</c:v>
                </c:pt>
                <c:pt idx="71">
                  <c:v>98.362862166744009</c:v>
                </c:pt>
                <c:pt idx="72">
                  <c:v>98.007928333163477</c:v>
                </c:pt>
                <c:pt idx="73">
                  <c:v>98.695465528214825</c:v>
                </c:pt>
                <c:pt idx="74">
                  <c:v>99.725642251977348</c:v>
                </c:pt>
                <c:pt idx="75">
                  <c:v>100.30454988447057</c:v>
                </c:pt>
                <c:pt idx="76">
                  <c:v>100.79582027088333</c:v>
                </c:pt>
                <c:pt idx="77">
                  <c:v>100.87105568173116</c:v>
                </c:pt>
                <c:pt idx="78">
                  <c:v>101.02644900450181</c:v>
                </c:pt>
                <c:pt idx="79">
                  <c:v>100.61482277383176</c:v>
                </c:pt>
                <c:pt idx="80">
                  <c:v>101.29221627127951</c:v>
                </c:pt>
                <c:pt idx="81">
                  <c:v>101.11218654749754</c:v>
                </c:pt>
                <c:pt idx="82">
                  <c:v>101.55302519352777</c:v>
                </c:pt>
                <c:pt idx="83">
                  <c:v>100.84491385563381</c:v>
                </c:pt>
                <c:pt idx="84">
                  <c:v>100.28844422561353</c:v>
                </c:pt>
                <c:pt idx="85">
                  <c:v>100.33597264618726</c:v>
                </c:pt>
                <c:pt idx="86">
                  <c:v>99.715474658737463</c:v>
                </c:pt>
                <c:pt idx="87">
                  <c:v>99.538479680763857</c:v>
                </c:pt>
                <c:pt idx="88">
                  <c:v>99.425297999493182</c:v>
                </c:pt>
                <c:pt idx="89">
                  <c:v>99.806517032988779</c:v>
                </c:pt>
                <c:pt idx="90">
                  <c:v>100.20792787914641</c:v>
                </c:pt>
                <c:pt idx="91">
                  <c:v>100.91905006721245</c:v>
                </c:pt>
                <c:pt idx="92">
                  <c:v>100.93357861407462</c:v>
                </c:pt>
                <c:pt idx="93">
                  <c:v>101.0340717124772</c:v>
                </c:pt>
                <c:pt idx="94">
                  <c:v>101.49785016934241</c:v>
                </c:pt>
                <c:pt idx="95">
                  <c:v>101.16578445968803</c:v>
                </c:pt>
                <c:pt idx="96">
                  <c:v>101.77924518225143</c:v>
                </c:pt>
                <c:pt idx="97">
                  <c:v>102.31236877561986</c:v>
                </c:pt>
                <c:pt idx="98">
                  <c:v>101.83354801571234</c:v>
                </c:pt>
                <c:pt idx="99">
                  <c:v>101.43782433099089</c:v>
                </c:pt>
                <c:pt idx="100">
                  <c:v>101.0630212758382</c:v>
                </c:pt>
                <c:pt idx="101">
                  <c:v>102.28468568098204</c:v>
                </c:pt>
                <c:pt idx="102">
                  <c:v>102.41715114073587</c:v>
                </c:pt>
                <c:pt idx="103">
                  <c:v>102.40077068206152</c:v>
                </c:pt>
                <c:pt idx="104">
                  <c:v>102.32338466394791</c:v>
                </c:pt>
                <c:pt idx="105">
                  <c:v>101.72165669880113</c:v>
                </c:pt>
                <c:pt idx="106">
                  <c:v>101.68406886292256</c:v>
                </c:pt>
                <c:pt idx="107">
                  <c:v>101.87345372831069</c:v>
                </c:pt>
                <c:pt idx="108">
                  <c:v>102.40758093840314</c:v>
                </c:pt>
                <c:pt idx="109">
                  <c:v>101.67914636184756</c:v>
                </c:pt>
                <c:pt idx="110">
                  <c:v>101.15773163025948</c:v>
                </c:pt>
                <c:pt idx="111">
                  <c:v>100.82915468350291</c:v>
                </c:pt>
                <c:pt idx="112">
                  <c:v>101.33915924876422</c:v>
                </c:pt>
                <c:pt idx="113">
                  <c:v>101.87624951775621</c:v>
                </c:pt>
                <c:pt idx="114">
                  <c:v>101.81137286523854</c:v>
                </c:pt>
                <c:pt idx="115">
                  <c:v>101.17395676729797</c:v>
                </c:pt>
                <c:pt idx="116">
                  <c:v>101.03033204539838</c:v>
                </c:pt>
                <c:pt idx="117">
                  <c:v>100.93733022897158</c:v>
                </c:pt>
                <c:pt idx="118">
                  <c:v>101.47205482997121</c:v>
                </c:pt>
                <c:pt idx="119">
                  <c:v>102.23446900132609</c:v>
                </c:pt>
                <c:pt idx="120">
                  <c:v>102.18352350476343</c:v>
                </c:pt>
                <c:pt idx="121">
                  <c:v>102.04476154484811</c:v>
                </c:pt>
                <c:pt idx="122">
                  <c:v>101.60597792353852</c:v>
                </c:pt>
                <c:pt idx="123">
                  <c:v>101.19269094614654</c:v>
                </c:pt>
                <c:pt idx="124">
                  <c:v>101.16824571022551</c:v>
                </c:pt>
                <c:pt idx="125">
                  <c:v>101.82002308557423</c:v>
                </c:pt>
                <c:pt idx="126">
                  <c:v>101.78179006751593</c:v>
                </c:pt>
                <c:pt idx="127">
                  <c:v>102.46688990766606</c:v>
                </c:pt>
                <c:pt idx="128">
                  <c:v>102.08170419854694</c:v>
                </c:pt>
                <c:pt idx="129">
                  <c:v>101.632131697454</c:v>
                </c:pt>
                <c:pt idx="130">
                  <c:v>101.51002499603035</c:v>
                </c:pt>
                <c:pt idx="131">
                  <c:v>100.57788012013293</c:v>
                </c:pt>
                <c:pt idx="132">
                  <c:v>99.855371661376395</c:v>
                </c:pt>
                <c:pt idx="133">
                  <c:v>100.21611213457449</c:v>
                </c:pt>
                <c:pt idx="134">
                  <c:v>99.916843185723224</c:v>
                </c:pt>
                <c:pt idx="135">
                  <c:v>99.624145536850733</c:v>
                </c:pt>
                <c:pt idx="136">
                  <c:v>99.848334396490031</c:v>
                </c:pt>
                <c:pt idx="137">
                  <c:v>99.461021975741389</c:v>
                </c:pt>
                <c:pt idx="138">
                  <c:v>98.187731048400735</c:v>
                </c:pt>
                <c:pt idx="139">
                  <c:v>97.864136341809882</c:v>
                </c:pt>
                <c:pt idx="140">
                  <c:v>98.33934886063814</c:v>
                </c:pt>
                <c:pt idx="141">
                  <c:v>97.419761141609257</c:v>
                </c:pt>
                <c:pt idx="142">
                  <c:v>97.801828470193016</c:v>
                </c:pt>
                <c:pt idx="143">
                  <c:v>98.383926170130479</c:v>
                </c:pt>
                <c:pt idx="144">
                  <c:v>98.64879735054744</c:v>
                </c:pt>
                <c:pt idx="145">
                  <c:v>98.294437012237807</c:v>
                </c:pt>
                <c:pt idx="146">
                  <c:v>96.446300710572601</c:v>
                </c:pt>
                <c:pt idx="147">
                  <c:v>97.573601248021305</c:v>
                </c:pt>
                <c:pt idx="148">
                  <c:v>100.04998967111123</c:v>
                </c:pt>
                <c:pt idx="149">
                  <c:v>100.14385173044434</c:v>
                </c:pt>
                <c:pt idx="150">
                  <c:v>99.541968443661673</c:v>
                </c:pt>
                <c:pt idx="151">
                  <c:v>99.860341953723946</c:v>
                </c:pt>
                <c:pt idx="152">
                  <c:v>100.44022930730495</c:v>
                </c:pt>
                <c:pt idx="153">
                  <c:v>100.68894703759226</c:v>
                </c:pt>
                <c:pt idx="154">
                  <c:v>100.6408212261114</c:v>
                </c:pt>
                <c:pt idx="155">
                  <c:v>99.973272730813633</c:v>
                </c:pt>
                <c:pt idx="156">
                  <c:v>98.720950224314308</c:v>
                </c:pt>
                <c:pt idx="157">
                  <c:v>99.49802436853092</c:v>
                </c:pt>
                <c:pt idx="158">
                  <c:v>99.705689395678178</c:v>
                </c:pt>
                <c:pt idx="159">
                  <c:v>100.04415913585734</c:v>
                </c:pt>
                <c:pt idx="160">
                  <c:v>98.567277387356285</c:v>
                </c:pt>
                <c:pt idx="161">
                  <c:v>98.945509466316068</c:v>
                </c:pt>
                <c:pt idx="162">
                  <c:v>99.518944998099713</c:v>
                </c:pt>
                <c:pt idx="163">
                  <c:v>98.242033881861659</c:v>
                </c:pt>
                <c:pt idx="164">
                  <c:v>98.301952189849899</c:v>
                </c:pt>
                <c:pt idx="165">
                  <c:v>98.26914348122861</c:v>
                </c:pt>
                <c:pt idx="166">
                  <c:v>97.120456349303552</c:v>
                </c:pt>
                <c:pt idx="167">
                  <c:v>95.867918782077666</c:v>
                </c:pt>
                <c:pt idx="168">
                  <c:v>94.526585030411397</c:v>
                </c:pt>
                <c:pt idx="169">
                  <c:v>95.601542176574654</c:v>
                </c:pt>
                <c:pt idx="170">
                  <c:v>94.290866526263869</c:v>
                </c:pt>
                <c:pt idx="171">
                  <c:v>92.674637374758504</c:v>
                </c:pt>
                <c:pt idx="172">
                  <c:v>93.439082675197724</c:v>
                </c:pt>
                <c:pt idx="173">
                  <c:v>91.835362889288305</c:v>
                </c:pt>
                <c:pt idx="174">
                  <c:v>90.844542278489541</c:v>
                </c:pt>
                <c:pt idx="175">
                  <c:v>89.087615620529661</c:v>
                </c:pt>
                <c:pt idx="176">
                  <c:v>90.209432109450631</c:v>
                </c:pt>
                <c:pt idx="177">
                  <c:v>90.888056232167131</c:v>
                </c:pt>
                <c:pt idx="178">
                  <c:v>91.644699607358874</c:v>
                </c:pt>
                <c:pt idx="179">
                  <c:v>88.661460842997442</c:v>
                </c:pt>
                <c:pt idx="180">
                  <c:v>89.050625175558267</c:v>
                </c:pt>
                <c:pt idx="181">
                  <c:v>86.856324738829656</c:v>
                </c:pt>
                <c:pt idx="182">
                  <c:v>88.495637074987727</c:v>
                </c:pt>
                <c:pt idx="183">
                  <c:v>89.935349161245242</c:v>
                </c:pt>
                <c:pt idx="184">
                  <c:v>87.915893095224476</c:v>
                </c:pt>
                <c:pt idx="185">
                  <c:v>85.961624324993096</c:v>
                </c:pt>
                <c:pt idx="186">
                  <c:v>87.37955553877552</c:v>
                </c:pt>
                <c:pt idx="187">
                  <c:v>87.600864974242313</c:v>
                </c:pt>
                <c:pt idx="188">
                  <c:v>88.541516696657695</c:v>
                </c:pt>
                <c:pt idx="189">
                  <c:v>89.150532830871825</c:v>
                </c:pt>
                <c:pt idx="190">
                  <c:v>92.670742386043798</c:v>
                </c:pt>
                <c:pt idx="191">
                  <c:v>91.55810182145683</c:v>
                </c:pt>
                <c:pt idx="192">
                  <c:v>92.655628396092638</c:v>
                </c:pt>
                <c:pt idx="193">
                  <c:v>91.816079110805163</c:v>
                </c:pt>
                <c:pt idx="194">
                  <c:v>93.325889046108912</c:v>
                </c:pt>
                <c:pt idx="195">
                  <c:v>93.179456586945648</c:v>
                </c:pt>
                <c:pt idx="196">
                  <c:v>93.782654133724037</c:v>
                </c:pt>
                <c:pt idx="197">
                  <c:v>93.814626495075302</c:v>
                </c:pt>
                <c:pt idx="198">
                  <c:v>94.714333044713882</c:v>
                </c:pt>
                <c:pt idx="199">
                  <c:v>93.810074376362735</c:v>
                </c:pt>
                <c:pt idx="200">
                  <c:v>92.791534827471722</c:v>
                </c:pt>
                <c:pt idx="201">
                  <c:v>91.597003917331151</c:v>
                </c:pt>
                <c:pt idx="202">
                  <c:v>92.360971305044657</c:v>
                </c:pt>
                <c:pt idx="203">
                  <c:v>91.863081827380569</c:v>
                </c:pt>
                <c:pt idx="204">
                  <c:v>92.591241604118849</c:v>
                </c:pt>
                <c:pt idx="205">
                  <c:v>91.894851075823368</c:v>
                </c:pt>
                <c:pt idx="206">
                  <c:v>92.32007392354042</c:v>
                </c:pt>
                <c:pt idx="207">
                  <c:v>92.019454871238963</c:v>
                </c:pt>
                <c:pt idx="208">
                  <c:v>93.143421967425724</c:v>
                </c:pt>
                <c:pt idx="209">
                  <c:v>93.00721684059306</c:v>
                </c:pt>
                <c:pt idx="210">
                  <c:v>92.39031514640439</c:v>
                </c:pt>
                <c:pt idx="211">
                  <c:v>90.821674154563439</c:v>
                </c:pt>
                <c:pt idx="212">
                  <c:v>89.082024041638647</c:v>
                </c:pt>
                <c:pt idx="213">
                  <c:v>89.14145248908298</c:v>
                </c:pt>
                <c:pt idx="214">
                  <c:v>90.085019479125322</c:v>
                </c:pt>
                <c:pt idx="215">
                  <c:v>89.892982198109422</c:v>
                </c:pt>
                <c:pt idx="216">
                  <c:v>89.985040136902882</c:v>
                </c:pt>
                <c:pt idx="217">
                  <c:v>89.848608001525506</c:v>
                </c:pt>
                <c:pt idx="218">
                  <c:v>89.989042655980867</c:v>
                </c:pt>
                <c:pt idx="219">
                  <c:v>89.827711267593031</c:v>
                </c:pt>
                <c:pt idx="220">
                  <c:v>90.104888700697501</c:v>
                </c:pt>
                <c:pt idx="221">
                  <c:v>91.387618404371295</c:v>
                </c:pt>
                <c:pt idx="222">
                  <c:v>90.815007272039523</c:v>
                </c:pt>
                <c:pt idx="223">
                  <c:v>90.645467732587292</c:v>
                </c:pt>
                <c:pt idx="224">
                  <c:v>89.340694304439268</c:v>
                </c:pt>
                <c:pt idx="225">
                  <c:v>88.733267230038166</c:v>
                </c:pt>
                <c:pt idx="226">
                  <c:v>89.190271274016169</c:v>
                </c:pt>
                <c:pt idx="227">
                  <c:v>88.827451880461126</c:v>
                </c:pt>
                <c:pt idx="228">
                  <c:v>88.843987660771333</c:v>
                </c:pt>
                <c:pt idx="229">
                  <c:v>88.704592466494432</c:v>
                </c:pt>
                <c:pt idx="230">
                  <c:v>87.845448759452069</c:v>
                </c:pt>
                <c:pt idx="231">
                  <c:v>88.316790185201938</c:v>
                </c:pt>
                <c:pt idx="232">
                  <c:v>88.393758029680527</c:v>
                </c:pt>
                <c:pt idx="233">
                  <c:v>88.213788044989286</c:v>
                </c:pt>
                <c:pt idx="234">
                  <c:v>90.239421132990088</c:v>
                </c:pt>
                <c:pt idx="235">
                  <c:v>91.119234565420228</c:v>
                </c:pt>
                <c:pt idx="236">
                  <c:v>91.769375089683308</c:v>
                </c:pt>
                <c:pt idx="237">
                  <c:v>92.184131648706895</c:v>
                </c:pt>
                <c:pt idx="238">
                  <c:v>92.488036350997746</c:v>
                </c:pt>
                <c:pt idx="239">
                  <c:v>91.762708207159392</c:v>
                </c:pt>
                <c:pt idx="240">
                  <c:v>92.110592828035436</c:v>
                </c:pt>
                <c:pt idx="241">
                  <c:v>91.043186702938655</c:v>
                </c:pt>
                <c:pt idx="242">
                  <c:v>91.987709518432453</c:v>
                </c:pt>
                <c:pt idx="243">
                  <c:v>92.118239431647069</c:v>
                </c:pt>
                <c:pt idx="244">
                  <c:v>91.673661118538007</c:v>
                </c:pt>
                <c:pt idx="245">
                  <c:v>91.37532409950191</c:v>
                </c:pt>
              </c:numCache>
            </c:numRef>
          </c:val>
          <c:smooth val="0"/>
          <c:extLst>
            <c:ext xmlns:c16="http://schemas.microsoft.com/office/drawing/2014/chart" uri="{C3380CC4-5D6E-409C-BE32-E72D297353CC}">
              <c16:uniqueId val="{00000001-4BE4-4DD4-BA9A-209A4FF1EFB1}"/>
            </c:ext>
          </c:extLst>
        </c:ser>
        <c:dLbls>
          <c:showLegendKey val="0"/>
          <c:showVal val="0"/>
          <c:showCatName val="0"/>
          <c:showSerName val="0"/>
          <c:showPercent val="0"/>
          <c:showBubbleSize val="0"/>
        </c:dLbls>
        <c:smooth val="0"/>
        <c:axId val="869464432"/>
        <c:axId val="869462512"/>
      </c:lineChart>
      <c:dateAx>
        <c:axId val="869464432"/>
        <c:scaling>
          <c:orientation val="minMax"/>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9462512"/>
        <c:crosses val="autoZero"/>
        <c:auto val="1"/>
        <c:lblOffset val="100"/>
        <c:baseTimeUnit val="days"/>
      </c:dateAx>
      <c:valAx>
        <c:axId val="869462512"/>
        <c:scaling>
          <c:orientation val="minMax"/>
          <c:min val="60"/>
        </c:scaling>
        <c:delete val="1"/>
        <c:axPos val="l"/>
        <c:numFmt formatCode="General" sourceLinked="1"/>
        <c:majorTickMark val="none"/>
        <c:minorTickMark val="none"/>
        <c:tickLblPos val="nextTo"/>
        <c:crossAx val="869464432"/>
        <c:crosses val="autoZero"/>
        <c:crossBetween val="between"/>
      </c:valAx>
      <c:spPr>
        <a:noFill/>
        <a:ln>
          <a:noFill/>
        </a:ln>
        <a:effectLst/>
      </c:spPr>
    </c:plotArea>
    <c:legend>
      <c:legendPos val="t"/>
      <c:layout>
        <c:manualLayout>
          <c:xMode val="edge"/>
          <c:yMode val="edge"/>
          <c:x val="0.43778886771885805"/>
          <c:y val="0.17792545013116223"/>
          <c:w val="0.11784144792647407"/>
          <c:h val="7.930567844110690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ysClr val="windowText" lastClr="000000"/>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ysClr val="windowText" lastClr="000000"/>
                </a:solidFill>
                <a:latin typeface="Calibri Light" panose="020F0302020204030204" pitchFamily="34" charset="0"/>
                <a:cs typeface="Calibri Light" panose="020F0302020204030204" pitchFamily="34" charset="0"/>
              </a:rPr>
              <a:t>Revenue (INR Mn)</a:t>
            </a:r>
          </a:p>
        </c:rich>
      </c:tx>
      <c:layout>
        <c:manualLayout>
          <c:xMode val="edge"/>
          <c:yMode val="edge"/>
          <c:x val="0.32396189953904675"/>
          <c:y val="3.16114281563953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ysClr val="windowText" lastClr="000000"/>
              </a:solidFill>
              <a:latin typeface="Calibri Light" panose="020F0302020204030204" pitchFamily="34" charset="0"/>
              <a:ea typeface="+mn-ea"/>
              <a:cs typeface="Calibri Light" panose="020F03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1-1185-4E4B-B37B-237BE35F9852}"/>
              </c:ext>
            </c:extLst>
          </c:dPt>
          <c:dPt>
            <c:idx val="2"/>
            <c:invertIfNegative val="0"/>
            <c:bubble3D val="0"/>
            <c:spPr>
              <a:solidFill>
                <a:srgbClr val="ECD472"/>
              </a:solidFill>
              <a:ln>
                <a:noFill/>
              </a:ln>
              <a:effectLst/>
            </c:spPr>
            <c:extLst>
              <c:ext xmlns:c16="http://schemas.microsoft.com/office/drawing/2014/chart" uri="{C3380CC4-5D6E-409C-BE32-E72D297353CC}">
                <c16:uniqueId val="{00000003-1185-4E4B-B37B-237BE35F9852}"/>
              </c:ext>
            </c:extLst>
          </c:dPt>
          <c:dPt>
            <c:idx val="3"/>
            <c:invertIfNegative val="0"/>
            <c:bubble3D val="0"/>
            <c:spPr>
              <a:solidFill>
                <a:srgbClr val="9E172A"/>
              </a:solidFill>
              <a:ln>
                <a:noFill/>
              </a:ln>
              <a:effectLst/>
            </c:spPr>
            <c:extLst>
              <c:ext xmlns:c16="http://schemas.microsoft.com/office/drawing/2014/chart" uri="{C3380CC4-5D6E-409C-BE32-E72D297353CC}">
                <c16:uniqueId val="{00000004-78D5-4DD6-8F8F-C834F293F8A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_ * #,##0_ ;_ * \-#,##0_ ;_ * "-"??_ ;_ @_ </c:formatCode>
                <c:ptCount val="4"/>
                <c:pt idx="0">
                  <c:v>1881</c:v>
                </c:pt>
                <c:pt idx="1">
                  <c:v>3239</c:v>
                </c:pt>
                <c:pt idx="2">
                  <c:v>4084</c:v>
                </c:pt>
                <c:pt idx="3">
                  <c:v>775</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474024816"/>
        <c:axId val="474025208"/>
      </c:barChart>
      <c:valAx>
        <c:axId val="474025208"/>
        <c:scaling>
          <c:orientation val="minMax"/>
        </c:scaling>
        <c:delete val="1"/>
        <c:axPos val="r"/>
        <c:numFmt formatCode="_ * #,##0_ ;_ * \-#,##0_ ;_ * &quot;-&quot;??_ ;_ @_ " sourceLinked="1"/>
        <c:majorTickMark val="out"/>
        <c:minorTickMark val="none"/>
        <c:tickLblPos val="nextTo"/>
        <c:crossAx val="474024816"/>
        <c:crosses val="max"/>
        <c:crossBetween val="between"/>
      </c:valAx>
      <c:catAx>
        <c:axId val="47402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474025208"/>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2225" cap="rnd" cmpd="sng" algn="ctr">
              <a:solidFill>
                <a:srgbClr val="990033"/>
              </a:solidFill>
              <a:round/>
            </a:ln>
            <a:effectLst/>
          </c:spPr>
          <c:marker>
            <c:symbol val="none"/>
          </c:marker>
          <c:dLbls>
            <c:dLbl>
              <c:idx val="2"/>
              <c:layout>
                <c:manualLayout>
                  <c:x val="-8.4703683924739301E-2"/>
                  <c:y val="-3.6925661681401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D2-4140-9CA7-BE91DD4AAB7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990033"/>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Sheet1!$B$2:$B$8</c:f>
              <c:numCache>
                <c:formatCode>#,##0</c:formatCode>
                <c:ptCount val="7"/>
                <c:pt idx="0" formatCode="General">
                  <c:v>9000</c:v>
                </c:pt>
                <c:pt idx="1">
                  <c:v>25000</c:v>
                </c:pt>
                <c:pt idx="2">
                  <c:v>33000</c:v>
                </c:pt>
                <c:pt idx="3">
                  <c:v>76500</c:v>
                </c:pt>
                <c:pt idx="4" formatCode="General">
                  <c:v>92000</c:v>
                </c:pt>
                <c:pt idx="5" formatCode="General">
                  <c:v>170000</c:v>
                </c:pt>
                <c:pt idx="6" formatCode="General">
                  <c:v>185000</c:v>
                </c:pt>
              </c:numCache>
            </c:numRef>
          </c:val>
          <c:smooth val="0"/>
          <c:extLst>
            <c:ext xmlns:c16="http://schemas.microsoft.com/office/drawing/2014/chart" uri="{C3380CC4-5D6E-409C-BE32-E72D297353CC}">
              <c16:uniqueId val="{00000005-C5D2-4140-9CA7-BE91DD4AAB7D}"/>
            </c:ext>
          </c:extLst>
        </c:ser>
        <c:ser>
          <c:idx val="1"/>
          <c:order val="1"/>
          <c:tx>
            <c:strRef>
              <c:f>Sheet1!$C$1</c:f>
              <c:strCache>
                <c:ptCount val="1"/>
                <c:pt idx="0">
                  <c:v>Column1</c:v>
                </c:pt>
              </c:strCache>
            </c:strRef>
          </c:tx>
          <c:spPr>
            <a:ln w="22225" cap="rnd" cmpd="sng" algn="ctr">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Sheet1!$C$2:$C$8</c:f>
              <c:numCache>
                <c:formatCode>General</c:formatCode>
                <c:ptCount val="7"/>
              </c:numCache>
            </c:numRef>
          </c:val>
          <c:smooth val="0"/>
          <c:extLst>
            <c:ext xmlns:c16="http://schemas.microsoft.com/office/drawing/2014/chart" uri="{C3380CC4-5D6E-409C-BE32-E72D297353CC}">
              <c16:uniqueId val="{00000006-C5D2-4140-9CA7-BE91DD4AAB7D}"/>
            </c:ext>
          </c:extLst>
        </c:ser>
        <c:ser>
          <c:idx val="2"/>
          <c:order val="2"/>
          <c:tx>
            <c:strRef>
              <c:f>Sheet1!$D$1</c:f>
              <c:strCache>
                <c:ptCount val="1"/>
                <c:pt idx="0">
                  <c:v>Series 3</c:v>
                </c:pt>
              </c:strCache>
            </c:strRef>
          </c:tx>
          <c:spPr>
            <a:ln w="22225" cap="rnd" cmpd="sng" algn="ctr">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Sheet1!$D$2:$D$8</c:f>
              <c:numCache>
                <c:formatCode>General</c:formatCode>
                <c:ptCount val="7"/>
              </c:numCache>
            </c:numRef>
          </c:val>
          <c:smooth val="0"/>
          <c:extLst>
            <c:ext xmlns:c16="http://schemas.microsoft.com/office/drawing/2014/chart" uri="{C3380CC4-5D6E-409C-BE32-E72D297353CC}">
              <c16:uniqueId val="{00000007-C5D2-4140-9CA7-BE91DD4AAB7D}"/>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205477920"/>
        <c:axId val="1205475520"/>
      </c:lineChart>
      <c:catAx>
        <c:axId val="120547792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rgbClr val="990033"/>
                </a:solidFill>
                <a:latin typeface="+mn-lt"/>
                <a:ea typeface="+mn-ea"/>
                <a:cs typeface="+mn-cs"/>
              </a:defRPr>
            </a:pPr>
            <a:endParaRPr lang="en-US"/>
          </a:p>
        </c:txPr>
        <c:crossAx val="1205475520"/>
        <c:crosses val="autoZero"/>
        <c:auto val="1"/>
        <c:lblAlgn val="ctr"/>
        <c:lblOffset val="100"/>
        <c:noMultiLvlLbl val="0"/>
      </c:catAx>
      <c:valAx>
        <c:axId val="12054755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rgbClr val="990033"/>
                </a:solidFill>
                <a:latin typeface="+mn-lt"/>
                <a:ea typeface="+mn-ea"/>
                <a:cs typeface="+mn-cs"/>
              </a:defRPr>
            </a:pPr>
            <a:endParaRPr lang="en-US"/>
          </a:p>
        </c:txPr>
        <c:crossAx val="1205477920"/>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chemeClr val="tx1"/>
                </a:solidFill>
                <a:latin typeface="Calibri Light" panose="020F0302020204030204" pitchFamily="34" charset="0"/>
                <a:cs typeface="Calibri Light" panose="020F0302020204030204" pitchFamily="34" charset="0"/>
              </a:rPr>
              <a:t>Revenue (INR Mn)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manualLayout>
          <c:layoutTarget val="inner"/>
          <c:xMode val="edge"/>
          <c:yMode val="edge"/>
          <c:x val="4.4355078116690365E-2"/>
          <c:y val="0.13283679596838591"/>
          <c:w val="0.91128984376661926"/>
          <c:h val="0.6956198716326456"/>
        </c:manualLayout>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1-FF48-4356-8ABB-EF0D62742154}"/>
              </c:ext>
            </c:extLst>
          </c:dPt>
          <c:dPt>
            <c:idx val="2"/>
            <c:invertIfNegative val="0"/>
            <c:bubble3D val="0"/>
            <c:spPr>
              <a:solidFill>
                <a:srgbClr val="ECD472"/>
              </a:solidFill>
              <a:ln>
                <a:noFill/>
              </a:ln>
              <a:effectLst/>
            </c:spPr>
            <c:extLst>
              <c:ext xmlns:c16="http://schemas.microsoft.com/office/drawing/2014/chart" uri="{C3380CC4-5D6E-409C-BE32-E72D297353CC}">
                <c16:uniqueId val="{00000003-FF48-4356-8ABB-EF0D62742154}"/>
              </c:ext>
            </c:extLst>
          </c:dPt>
          <c:dPt>
            <c:idx val="3"/>
            <c:invertIfNegative val="0"/>
            <c:bubble3D val="0"/>
            <c:spPr>
              <a:solidFill>
                <a:srgbClr val="9E172A"/>
              </a:solidFill>
              <a:ln>
                <a:noFill/>
              </a:ln>
              <a:effectLst/>
            </c:spPr>
            <c:extLst>
              <c:ext xmlns:c16="http://schemas.microsoft.com/office/drawing/2014/chart" uri="{C3380CC4-5D6E-409C-BE32-E72D297353CC}">
                <c16:uniqueId val="{00000004-57B3-4EC6-BBA5-6F8CDA0F6BEA}"/>
              </c:ext>
            </c:extLst>
          </c:dPt>
          <c:dLbls>
            <c:dLbl>
              <c:idx val="0"/>
              <c:layout>
                <c:manualLayout>
                  <c:x val="-1.4403636975043431E-2"/>
                  <c:y val="6.673567133957123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48-4356-8ABB-EF0D627421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_ * #,##0_ ;_ * \-#,##0_ ;_ * "-"??_ ;_ @_ </c:formatCode>
                <c:ptCount val="4"/>
                <c:pt idx="0">
                  <c:v>1316</c:v>
                </c:pt>
                <c:pt idx="1">
                  <c:v>1977</c:v>
                </c:pt>
                <c:pt idx="2">
                  <c:v>2213</c:v>
                </c:pt>
                <c:pt idx="3">
                  <c:v>421</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514951944"/>
        <c:axId val="514958216"/>
      </c:barChart>
      <c:valAx>
        <c:axId val="514958216"/>
        <c:scaling>
          <c:orientation val="minMax"/>
        </c:scaling>
        <c:delete val="1"/>
        <c:axPos val="r"/>
        <c:numFmt formatCode="_ * #,##0_ ;_ * \-#,##0_ ;_ * &quot;-&quot;??_ ;_ @_ " sourceLinked="1"/>
        <c:majorTickMark val="out"/>
        <c:minorTickMark val="none"/>
        <c:tickLblPos val="nextTo"/>
        <c:crossAx val="514951944"/>
        <c:crosses val="max"/>
        <c:crossBetween val="between"/>
      </c:valAx>
      <c:catAx>
        <c:axId val="514951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14958216"/>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chemeClr val="tx1"/>
                </a:solidFill>
                <a:latin typeface="Calibri Light" panose="020F0302020204030204" pitchFamily="34" charset="0"/>
                <a:cs typeface="Calibri Light" panose="020F0302020204030204" pitchFamily="34" charset="0"/>
              </a:rPr>
              <a:t>Volume (</a:t>
            </a:r>
            <a:r>
              <a:rPr lang="fr-FR" sz="1200" b="1" i="0" u="none" strike="noStrike" kern="1200" baseline="0" err="1">
                <a:solidFill>
                  <a:schemeClr val="tx1"/>
                </a:solidFill>
                <a:latin typeface="Calibri Light" panose="020F0302020204030204" pitchFamily="34" charset="0"/>
                <a:cs typeface="Calibri Light" panose="020F0302020204030204" pitchFamily="34" charset="0"/>
              </a:rPr>
              <a:t>Kgs</a:t>
            </a:r>
            <a:r>
              <a:rPr lang="fr-FR" sz="1200" b="1" i="0" u="none" strike="noStrike" kern="1200" baseline="0">
                <a:solidFill>
                  <a:schemeClr val="tx1"/>
                </a:solidFill>
                <a:latin typeface="Calibri Light" panose="020F0302020204030204" pitchFamily="34" charset="0"/>
                <a:cs typeface="Calibri Light" panose="020F0302020204030204" pitchFamily="34" charset="0"/>
              </a:rPr>
              <a: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Volume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1-D9AE-4296-B9FF-336EE8853F3C}"/>
              </c:ext>
            </c:extLst>
          </c:dPt>
          <c:dPt>
            <c:idx val="2"/>
            <c:invertIfNegative val="0"/>
            <c:bubble3D val="0"/>
            <c:spPr>
              <a:solidFill>
                <a:srgbClr val="ECD472"/>
              </a:solidFill>
              <a:ln>
                <a:noFill/>
              </a:ln>
              <a:effectLst/>
            </c:spPr>
            <c:extLst>
              <c:ext xmlns:c16="http://schemas.microsoft.com/office/drawing/2014/chart" uri="{C3380CC4-5D6E-409C-BE32-E72D297353CC}">
                <c16:uniqueId val="{00000003-D9AE-4296-B9FF-336EE8853F3C}"/>
              </c:ext>
            </c:extLst>
          </c:dPt>
          <c:dPt>
            <c:idx val="3"/>
            <c:invertIfNegative val="0"/>
            <c:bubble3D val="0"/>
            <c:spPr>
              <a:solidFill>
                <a:srgbClr val="9E172A"/>
              </a:solidFill>
              <a:ln>
                <a:noFill/>
              </a:ln>
              <a:effectLst/>
            </c:spPr>
            <c:extLst>
              <c:ext xmlns:c16="http://schemas.microsoft.com/office/drawing/2014/chart" uri="{C3380CC4-5D6E-409C-BE32-E72D297353CC}">
                <c16:uniqueId val="{00000004-7218-419B-9938-74E7F51996AE}"/>
              </c:ext>
            </c:extLst>
          </c:dPt>
          <c:dLbls>
            <c:dLbl>
              <c:idx val="0"/>
              <c:layout>
                <c:manualLayout>
                  <c:x val="-1.4124374816537394E-16"/>
                  <c:y val="-1.030865437466214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9AE-4296-B9FF-336EE8853F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FY24</c:v>
                </c:pt>
                <c:pt idx="1">
                  <c:v>FY25</c:v>
                </c:pt>
                <c:pt idx="2">
                  <c:v>FY26</c:v>
                </c:pt>
                <c:pt idx="3">
                  <c:v>Q1FY27</c:v>
                </c:pt>
              </c:strCache>
            </c:strRef>
          </c:cat>
          <c:val>
            <c:numRef>
              <c:f>Sheet1!$B$2:$B$5</c:f>
              <c:numCache>
                <c:formatCode>General</c:formatCode>
                <c:ptCount val="4"/>
                <c:pt idx="0" formatCode="0">
                  <c:v>212</c:v>
                </c:pt>
                <c:pt idx="1">
                  <c:v>258</c:v>
                </c:pt>
                <c:pt idx="2">
                  <c:v>179</c:v>
                </c:pt>
                <c:pt idx="3">
                  <c:v>31</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514952728"/>
        <c:axId val="514961352"/>
      </c:barChart>
      <c:valAx>
        <c:axId val="514961352"/>
        <c:scaling>
          <c:orientation val="minMax"/>
        </c:scaling>
        <c:delete val="1"/>
        <c:axPos val="r"/>
        <c:numFmt formatCode="0" sourceLinked="1"/>
        <c:majorTickMark val="out"/>
        <c:minorTickMark val="none"/>
        <c:tickLblPos val="nextTo"/>
        <c:crossAx val="514952728"/>
        <c:crosses val="max"/>
        <c:crossBetween val="between"/>
      </c:valAx>
      <c:catAx>
        <c:axId val="514952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514961352"/>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fr-FR" sz="1200" b="1"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spc="0" baseline="0">
                <a:solidFill>
                  <a:schemeClr val="tx1"/>
                </a:solidFill>
                <a:latin typeface="Calibri Light" panose="020F0302020204030204" pitchFamily="34" charset="0"/>
                <a:ea typeface="+mn-ea"/>
                <a:cs typeface="Calibri Light" panose="020F0302020204030204" pitchFamily="34" charset="0"/>
              </a:rPr>
              <a:t>Volume (</a:t>
            </a:r>
            <a:r>
              <a:rPr lang="fr-FR" sz="1200" b="1" i="0" u="none" strike="noStrike" kern="1200" spc="0" baseline="0" err="1">
                <a:solidFill>
                  <a:schemeClr val="tx1"/>
                </a:solidFill>
                <a:latin typeface="Calibri Light" panose="020F0302020204030204" pitchFamily="34" charset="0"/>
                <a:ea typeface="+mn-ea"/>
                <a:cs typeface="Calibri Light" panose="020F0302020204030204" pitchFamily="34" charset="0"/>
              </a:rPr>
              <a:t>kgs</a:t>
            </a:r>
            <a:r>
              <a:rPr lang="fr-FR" sz="1200" b="1" i="0" u="none" strike="noStrike" kern="1200" spc="0" baseline="0">
                <a:solidFill>
                  <a:schemeClr val="tx1"/>
                </a:solidFill>
                <a:latin typeface="Calibri Light" panose="020F0302020204030204" pitchFamily="34" charset="0"/>
                <a:ea typeface="+mn-ea"/>
                <a:cs typeface="Calibri Light" panose="020F0302020204030204" pitchFamily="34" charset="0"/>
              </a:rPr>
              <a:t>)</a:t>
            </a:r>
          </a:p>
        </c:rich>
      </c:tx>
      <c:layout>
        <c:manualLayout>
          <c:xMode val="edge"/>
          <c:yMode val="edge"/>
          <c:x val="0.35643519309112937"/>
          <c:y val="3.3957504608518485E-2"/>
        </c:manualLayout>
      </c:layout>
      <c:overlay val="0"/>
      <c:spPr>
        <a:noFill/>
        <a:ln>
          <a:noFill/>
        </a:ln>
        <a:effectLst/>
      </c:spPr>
      <c:txPr>
        <a:bodyPr rot="0" spcFirstLastPara="1" vertOverflow="ellipsis" vert="horz" wrap="square" anchor="ctr" anchorCtr="1"/>
        <a:lstStyle/>
        <a:p>
          <a:pPr algn="ctr" rtl="0">
            <a:defRPr lang="fr-FR" sz="1200" b="1"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3-8A9C-44CD-967C-AB86A16197AF}"/>
              </c:ext>
            </c:extLst>
          </c:dPt>
          <c:dPt>
            <c:idx val="2"/>
            <c:invertIfNegative val="0"/>
            <c:bubble3D val="0"/>
            <c:spPr>
              <a:solidFill>
                <a:srgbClr val="ECD472"/>
              </a:solidFill>
              <a:ln>
                <a:noFill/>
              </a:ln>
              <a:effectLst/>
            </c:spPr>
            <c:extLst>
              <c:ext xmlns:c16="http://schemas.microsoft.com/office/drawing/2014/chart" uri="{C3380CC4-5D6E-409C-BE32-E72D297353CC}">
                <c16:uniqueId val="{00000003-9B70-4935-803B-08F2CF6507C6}"/>
              </c:ext>
            </c:extLst>
          </c:dPt>
          <c:dPt>
            <c:idx val="3"/>
            <c:invertIfNegative val="0"/>
            <c:bubble3D val="0"/>
            <c:spPr>
              <a:solidFill>
                <a:srgbClr val="9E172A"/>
              </a:solidFill>
              <a:ln>
                <a:noFill/>
              </a:ln>
              <a:effectLst/>
            </c:spPr>
            <c:extLst>
              <c:ext xmlns:c16="http://schemas.microsoft.com/office/drawing/2014/chart" uri="{C3380CC4-5D6E-409C-BE32-E72D297353CC}">
                <c16:uniqueId val="{00000004-2FB7-43F1-B688-388C4EED7A0A}"/>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General</c:formatCode>
                <c:ptCount val="4"/>
                <c:pt idx="0" formatCode="_ * #,##0_ ;_ * \-#,##0_ ;_ * &quot;-&quot;??_ ;_ @_ ">
                  <c:v>633</c:v>
                </c:pt>
                <c:pt idx="1">
                  <c:v>662</c:v>
                </c:pt>
                <c:pt idx="2">
                  <c:v>532</c:v>
                </c:pt>
                <c:pt idx="3">
                  <c:v>95</c:v>
                </c:pt>
              </c:numCache>
            </c:numRef>
          </c:val>
          <c:extLst>
            <c:ext xmlns:c16="http://schemas.microsoft.com/office/drawing/2014/chart" uri="{C3380CC4-5D6E-409C-BE32-E72D297353CC}">
              <c16:uniqueId val="{00000000-6123-4ABA-8DA4-721FD7634DB2}"/>
            </c:ext>
          </c:extLst>
        </c:ser>
        <c:dLbls>
          <c:dLblPos val="outEnd"/>
          <c:showLegendKey val="0"/>
          <c:showVal val="1"/>
          <c:showCatName val="0"/>
          <c:showSerName val="0"/>
          <c:showPercent val="0"/>
          <c:showBubbleSize val="0"/>
        </c:dLbls>
        <c:gapWidth val="90"/>
        <c:overlap val="100"/>
        <c:axId val="514960176"/>
        <c:axId val="514955472"/>
      </c:barChart>
      <c:valAx>
        <c:axId val="514955472"/>
        <c:scaling>
          <c:orientation val="minMax"/>
        </c:scaling>
        <c:delete val="0"/>
        <c:axPos val="r"/>
        <c:numFmt formatCode="_ * #,##0_ ;_ * \-#,##0_ ;_ * &quot;-&quot;??_ ;_ @_ "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514960176"/>
        <c:crosses val="max"/>
        <c:crossBetween val="between"/>
      </c:valAx>
      <c:catAx>
        <c:axId val="51496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514955472"/>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r>
              <a:rPr lang="fr-FR" sz="1200" b="1" i="0" u="none" strike="noStrike" kern="1200" baseline="0">
                <a:solidFill>
                  <a:schemeClr val="tx1"/>
                </a:solidFill>
                <a:latin typeface="Calibri Light" panose="020F0302020204030204" pitchFamily="34" charset="0"/>
                <a:cs typeface="Calibri Light" panose="020F0302020204030204" pitchFamily="34" charset="0"/>
              </a:rPr>
              <a:t>Revenue (INR Mn)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Light" panose="020F0302020204030204" pitchFamily="34" charset="0"/>
              <a:ea typeface="+mn-ea"/>
              <a:cs typeface="Calibri Light" panose="020F0302020204030204" pitchFamily="34" charset="0"/>
            </a:defRPr>
          </a:pPr>
          <a:endParaRPr lang="en-US"/>
        </a:p>
      </c:txPr>
    </c:title>
    <c:autoTitleDeleted val="0"/>
    <c:plotArea>
      <c:layout>
        <c:manualLayout>
          <c:layoutTarget val="inner"/>
          <c:xMode val="edge"/>
          <c:yMode val="edge"/>
          <c:x val="5.7782200837584091E-2"/>
          <c:y val="0.19048748499625687"/>
          <c:w val="0.91525277210487666"/>
          <c:h val="0.6956198716326456"/>
        </c:manualLayout>
      </c:layout>
      <c:barChart>
        <c:barDir val="col"/>
        <c:grouping val="clustered"/>
        <c:varyColors val="0"/>
        <c:ser>
          <c:idx val="0"/>
          <c:order val="0"/>
          <c:tx>
            <c:strRef>
              <c:f>Sheet1!$B$1</c:f>
              <c:strCache>
                <c:ptCount val="1"/>
                <c:pt idx="0">
                  <c:v>Revenue</c:v>
                </c:pt>
              </c:strCache>
            </c:strRef>
          </c:tx>
          <c:spPr>
            <a:solidFill>
              <a:srgbClr val="ECD472"/>
            </a:solidFill>
            <a:ln>
              <a:noFill/>
            </a:ln>
            <a:effectLst/>
          </c:spPr>
          <c:invertIfNegative val="0"/>
          <c:dPt>
            <c:idx val="0"/>
            <c:invertIfNegative val="0"/>
            <c:bubble3D val="0"/>
            <c:spPr>
              <a:solidFill>
                <a:srgbClr val="ECD472"/>
              </a:solidFill>
              <a:ln>
                <a:noFill/>
              </a:ln>
              <a:effectLst/>
            </c:spPr>
            <c:extLst>
              <c:ext xmlns:c16="http://schemas.microsoft.com/office/drawing/2014/chart" uri="{C3380CC4-5D6E-409C-BE32-E72D297353CC}">
                <c16:uniqueId val="{00000000-4B4D-43C1-B8BB-565F0F432DDC}"/>
              </c:ext>
            </c:extLst>
          </c:dPt>
          <c:dPt>
            <c:idx val="2"/>
            <c:invertIfNegative val="0"/>
            <c:bubble3D val="0"/>
            <c:spPr>
              <a:solidFill>
                <a:srgbClr val="ECD472"/>
              </a:solidFill>
              <a:ln>
                <a:noFill/>
              </a:ln>
              <a:effectLst/>
            </c:spPr>
            <c:extLst>
              <c:ext xmlns:c16="http://schemas.microsoft.com/office/drawing/2014/chart" uri="{C3380CC4-5D6E-409C-BE32-E72D297353CC}">
                <c16:uniqueId val="{00000003-0EC8-4B95-9AAB-00F491775A4D}"/>
              </c:ext>
            </c:extLst>
          </c:dPt>
          <c:dPt>
            <c:idx val="3"/>
            <c:invertIfNegative val="0"/>
            <c:bubble3D val="0"/>
            <c:spPr>
              <a:solidFill>
                <a:srgbClr val="9E172A"/>
              </a:solidFill>
              <a:ln>
                <a:noFill/>
              </a:ln>
              <a:effectLst/>
            </c:spPr>
            <c:extLst>
              <c:ext xmlns:c16="http://schemas.microsoft.com/office/drawing/2014/chart" uri="{C3380CC4-5D6E-409C-BE32-E72D297353CC}">
                <c16:uniqueId val="{00000004-9F49-46E5-9991-E0F3AF9756D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FY24</c:v>
                </c:pt>
                <c:pt idx="1">
                  <c:v>FY25</c:v>
                </c:pt>
                <c:pt idx="2">
                  <c:v>FY26</c:v>
                </c:pt>
                <c:pt idx="3">
                  <c:v>Q1FY27</c:v>
                </c:pt>
              </c:strCache>
            </c:strRef>
          </c:cat>
          <c:val>
            <c:numRef>
              <c:f>Sheet1!$B$2:$B$5</c:f>
              <c:numCache>
                <c:formatCode>_ * #,##0_ ;_ * \-#,##0_ ;_ * "-"??_ ;_ @_ </c:formatCode>
                <c:ptCount val="4"/>
                <c:pt idx="0">
                  <c:v>78</c:v>
                </c:pt>
                <c:pt idx="1">
                  <c:v>84</c:v>
                </c:pt>
                <c:pt idx="2">
                  <c:v>68</c:v>
                </c:pt>
                <c:pt idx="3">
                  <c:v>12</c:v>
                </c:pt>
              </c:numCache>
            </c:numRef>
          </c:val>
          <c:extLst>
            <c:ext xmlns:c16="http://schemas.microsoft.com/office/drawing/2014/chart" uri="{C3380CC4-5D6E-409C-BE32-E72D297353CC}">
              <c16:uniqueId val="{00000002-4B4D-43C1-B8BB-565F0F432DDC}"/>
            </c:ext>
          </c:extLst>
        </c:ser>
        <c:dLbls>
          <c:dLblPos val="outEnd"/>
          <c:showLegendKey val="0"/>
          <c:showVal val="1"/>
          <c:showCatName val="0"/>
          <c:showSerName val="0"/>
          <c:showPercent val="0"/>
          <c:showBubbleSize val="0"/>
        </c:dLbls>
        <c:gapWidth val="90"/>
        <c:overlap val="100"/>
        <c:axId val="407080336"/>
        <c:axId val="407077200"/>
      </c:barChart>
      <c:valAx>
        <c:axId val="407077200"/>
        <c:scaling>
          <c:orientation val="minMax"/>
        </c:scaling>
        <c:delete val="1"/>
        <c:axPos val="l"/>
        <c:numFmt formatCode="_ * #,##0_ ;_ * \-#,##0_ ;_ * &quot;-&quot;??_ ;_ @_ " sourceLinked="1"/>
        <c:majorTickMark val="out"/>
        <c:minorTickMark val="none"/>
        <c:tickLblPos val="nextTo"/>
        <c:crossAx val="407080336"/>
        <c:crossesAt val="4"/>
        <c:crossBetween val="between"/>
      </c:valAx>
      <c:catAx>
        <c:axId val="40708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407077200"/>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b="1">
                <a:solidFill>
                  <a:schemeClr val="tx1"/>
                </a:solidFill>
                <a:latin typeface="Calibri Light" panose="020F0302020204030204" pitchFamily="34" charset="0"/>
                <a:cs typeface="Calibri Light" panose="020F0302020204030204" pitchFamily="34" charset="0"/>
              </a:defRPr>
            </a:pPr>
            <a:r>
              <a:rPr lang="en-US" sz="1200" b="1">
                <a:solidFill>
                  <a:schemeClr val="tx1"/>
                </a:solidFill>
                <a:latin typeface="Calibri Light" panose="020F0302020204030204" pitchFamily="34" charset="0"/>
                <a:cs typeface="Calibri Light" panose="020F0302020204030204" pitchFamily="34" charset="0"/>
              </a:rPr>
              <a:t>Retail Revenue (INR Mn)</a:t>
            </a:r>
          </a:p>
        </c:rich>
      </c:tx>
      <c:layout>
        <c:manualLayout>
          <c:xMode val="edge"/>
          <c:yMode val="edge"/>
          <c:x val="0.25763248275709366"/>
          <c:y val="4.8040637818615893E-3"/>
        </c:manualLayout>
      </c:layout>
      <c:overlay val="0"/>
      <c:spPr>
        <a:noFill/>
        <a:ln>
          <a:noFill/>
        </a:ln>
        <a:effectLst/>
      </c:spPr>
    </c:title>
    <c:autoTitleDeleted val="0"/>
    <c:plotArea>
      <c:layout>
        <c:manualLayout>
          <c:layoutTarget val="inner"/>
          <c:xMode val="edge"/>
          <c:yMode val="edge"/>
          <c:x val="7.1547104019790919E-2"/>
          <c:y val="0.19405251724672259"/>
          <c:w val="0.8584490771985368"/>
          <c:h val="0.66548692116687369"/>
        </c:manualLayout>
      </c:layout>
      <c:barChart>
        <c:barDir val="col"/>
        <c:grouping val="clustered"/>
        <c:varyColors val="0"/>
        <c:ser>
          <c:idx val="0"/>
          <c:order val="0"/>
          <c:tx>
            <c:strRef>
              <c:f>Sheet1!$B$1</c:f>
              <c:strCache>
                <c:ptCount val="1"/>
                <c:pt idx="0">
                  <c:v>Retail Revenue (INR Mn)</c:v>
                </c:pt>
              </c:strCache>
            </c:strRef>
          </c:tx>
          <c:spPr>
            <a:solidFill>
              <a:srgbClr val="ECD472"/>
            </a:solidFill>
            <a:ln>
              <a:noFill/>
            </a:ln>
            <a:effectLst>
              <a:softEdge rad="0"/>
            </a:effectLst>
          </c:spPr>
          <c:invertIfNegative val="0"/>
          <c:dPt>
            <c:idx val="0"/>
            <c:invertIfNegative val="0"/>
            <c:bubble3D val="0"/>
            <c:extLst>
              <c:ext xmlns:c16="http://schemas.microsoft.com/office/drawing/2014/chart" uri="{C3380CC4-5D6E-409C-BE32-E72D297353CC}">
                <c16:uniqueId val="{00000000-B7E3-4510-83B6-F747E1E37FE1}"/>
              </c:ext>
            </c:extLst>
          </c:dPt>
          <c:dPt>
            <c:idx val="1"/>
            <c:invertIfNegative val="0"/>
            <c:bubble3D val="0"/>
            <c:extLst>
              <c:ext xmlns:c16="http://schemas.microsoft.com/office/drawing/2014/chart" uri="{C3380CC4-5D6E-409C-BE32-E72D297353CC}">
                <c16:uniqueId val="{00000001-B7E3-4510-83B6-F747E1E37FE1}"/>
              </c:ext>
            </c:extLst>
          </c:dPt>
          <c:dPt>
            <c:idx val="2"/>
            <c:invertIfNegative val="0"/>
            <c:bubble3D val="0"/>
            <c:spPr>
              <a:solidFill>
                <a:srgbClr val="9E172A"/>
              </a:solidFill>
              <a:ln>
                <a:noFill/>
              </a:ln>
              <a:effectLst>
                <a:softEdge rad="0"/>
              </a:effectLst>
            </c:spPr>
            <c:extLst>
              <c:ext xmlns:c16="http://schemas.microsoft.com/office/drawing/2014/chart" uri="{C3380CC4-5D6E-409C-BE32-E72D297353CC}">
                <c16:uniqueId val="{00000003-B7E3-4510-83B6-F747E1E37FE1}"/>
              </c:ext>
            </c:extLst>
          </c:dPt>
          <c:dLbls>
            <c:spPr>
              <a:noFill/>
              <a:ln>
                <a:noFill/>
              </a:ln>
              <a:effectLst/>
            </c:spPr>
            <c:txPr>
              <a:bodyPr wrap="square" lIns="38100" tIns="19050" rIns="38100" bIns="19050" anchor="ctr">
                <a:spAutoFit/>
              </a:bodyPr>
              <a:lstStyle/>
              <a:p>
                <a:pPr>
                  <a:defRPr sz="1200" b="0">
                    <a:solidFill>
                      <a:schemeClr val="tx1"/>
                    </a:solidFill>
                    <a:latin typeface="Calibri Light" panose="020F0302020204030204" pitchFamily="34" charset="0"/>
                    <a:cs typeface="Calibri Light" panose="020F03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Q1-FY26</c:v>
                </c:pt>
                <c:pt idx="1">
                  <c:v>Q4-FY26</c:v>
                </c:pt>
                <c:pt idx="2">
                  <c:v>Q1-FY27</c:v>
                </c:pt>
              </c:strCache>
            </c:strRef>
          </c:cat>
          <c:val>
            <c:numRef>
              <c:f>Sheet1!$B$2:$B$4</c:f>
              <c:numCache>
                <c:formatCode>#,##0</c:formatCode>
                <c:ptCount val="3"/>
                <c:pt idx="0">
                  <c:v>456</c:v>
                </c:pt>
                <c:pt idx="1">
                  <c:v>1214</c:v>
                </c:pt>
                <c:pt idx="2" formatCode="_ * #,##0_ ;_ * \-#,##0_ ;_ * &quot;-&quot;??_ ;_ @_ ">
                  <c:v>775</c:v>
                </c:pt>
              </c:numCache>
            </c:numRef>
          </c:val>
          <c:extLst>
            <c:ext xmlns:c16="http://schemas.microsoft.com/office/drawing/2014/chart" uri="{C3380CC4-5D6E-409C-BE32-E72D297353CC}">
              <c16:uniqueId val="{00000004-B7E3-4510-83B6-F747E1E37FE1}"/>
            </c:ext>
          </c:extLst>
        </c:ser>
        <c:dLbls>
          <c:dLblPos val="outEnd"/>
          <c:showLegendKey val="0"/>
          <c:showVal val="1"/>
          <c:showCatName val="0"/>
          <c:showSerName val="0"/>
          <c:showPercent val="0"/>
          <c:showBubbleSize val="0"/>
        </c:dLbls>
        <c:gapWidth val="50"/>
        <c:axId val="488142016"/>
        <c:axId val="488141232"/>
      </c:barChart>
      <c:valAx>
        <c:axId val="488141232"/>
        <c:scaling>
          <c:orientation val="minMax"/>
        </c:scaling>
        <c:delete val="1"/>
        <c:axPos val="r"/>
        <c:numFmt formatCode="#,##0" sourceLinked="0"/>
        <c:majorTickMark val="out"/>
        <c:minorTickMark val="none"/>
        <c:tickLblPos val="nextTo"/>
        <c:crossAx val="488142016"/>
        <c:crosses val="max"/>
        <c:crossBetween val="between"/>
      </c:valAx>
      <c:catAx>
        <c:axId val="488142016"/>
        <c:scaling>
          <c:orientation val="minMax"/>
        </c:scaling>
        <c:delete val="0"/>
        <c:axPos val="b"/>
        <c:numFmt formatCode="General" sourceLinked="0"/>
        <c:majorTickMark val="none"/>
        <c:minorTickMark val="none"/>
        <c:tickLblPos val="nextTo"/>
        <c:spPr>
          <a:ln>
            <a:solidFill>
              <a:schemeClr val="bg1">
                <a:lumMod val="90000"/>
              </a:schemeClr>
            </a:solidFill>
          </a:ln>
        </c:spPr>
        <c:txPr>
          <a:bodyPr/>
          <a:lstStyle/>
          <a:p>
            <a:pPr>
              <a:defRPr sz="1200" b="0">
                <a:latin typeface="Calibri Light" panose="020F0302020204030204" pitchFamily="34" charset="0"/>
                <a:cs typeface="Calibri Light" panose="020F0302020204030204" pitchFamily="34" charset="0"/>
              </a:defRPr>
            </a:pPr>
            <a:endParaRPr lang="en-US"/>
          </a:p>
        </c:txPr>
        <c:crossAx val="488141232"/>
        <c:crosses val="autoZero"/>
        <c:auto val="1"/>
        <c:lblAlgn val="ctr"/>
        <c:lblOffset val="100"/>
        <c:noMultiLvlLbl val="0"/>
      </c:catAx>
      <c:spPr>
        <a:noFill/>
        <a:ln>
          <a:noFill/>
        </a:ln>
        <a:effectLst/>
      </c:spPr>
    </c:plotArea>
    <c:plotVisOnly val="1"/>
    <c:dispBlanksAs val="gap"/>
    <c:showDLblsOverMax val="0"/>
  </c:chart>
  <c:spPr>
    <a:noFill/>
    <a:ln>
      <a:noFill/>
      <a:prstDash val="dash"/>
    </a:ln>
    <a:effectLst/>
  </c:spPr>
  <c:txPr>
    <a:bodyPr/>
    <a:lstStyle/>
    <a:p>
      <a:pPr>
        <a:defRPr sz="1000" b="0" i="0">
          <a:latin typeface="+mn-lt"/>
          <a:ea typeface="Calibri Light" charset="0"/>
          <a:cs typeface="Calibri Light"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847A47-5DE5-174F-910A-2884F1E0AAFF}" type="doc">
      <dgm:prSet loTypeId="urn:microsoft.com/office/officeart/2008/layout/VerticalAccentList" loCatId="" qsTypeId="urn:microsoft.com/office/officeart/2005/8/quickstyle/simple1" qsCatId="simple" csTypeId="urn:microsoft.com/office/officeart/2005/8/colors/colorful3" csCatId="colorful" phldr="1"/>
      <dgm:spPr/>
      <dgm:t>
        <a:bodyPr/>
        <a:lstStyle/>
        <a:p>
          <a:endParaRPr lang="en-GB"/>
        </a:p>
      </dgm:t>
    </dgm:pt>
    <dgm:pt modelId="{FC6ACBB1-148C-D944-B68C-73BE39F8120D}">
      <dgm:prSet phldrT="[Text]" custT="1"/>
      <dgm:spPr/>
      <dgm:t>
        <a:bodyPr/>
        <a:lstStyle/>
        <a:p>
          <a:r>
            <a:rPr lang="en-GB" sz="100">
              <a:latin typeface="+mj-lt"/>
            </a:rPr>
            <a:t>.</a:t>
          </a:r>
        </a:p>
      </dgm:t>
    </dgm:pt>
    <dgm:pt modelId="{0FDE634F-67DC-844B-815F-9E345FFAF183}" type="parTrans" cxnId="{AAA60EAE-1CF1-C145-B5D5-2282631AABCE}">
      <dgm:prSet/>
      <dgm:spPr/>
      <dgm:t>
        <a:bodyPr/>
        <a:lstStyle/>
        <a:p>
          <a:endParaRPr lang="en-GB">
            <a:solidFill>
              <a:schemeClr val="tx1"/>
            </a:solidFill>
            <a:latin typeface="+mj-lt"/>
          </a:endParaRPr>
        </a:p>
      </dgm:t>
    </dgm:pt>
    <dgm:pt modelId="{9B71F773-52E3-8B45-B3B9-4F7A0223AC38}" type="sibTrans" cxnId="{AAA60EAE-1CF1-C145-B5D5-2282631AABCE}">
      <dgm:prSet/>
      <dgm:spPr/>
      <dgm:t>
        <a:bodyPr/>
        <a:lstStyle/>
        <a:p>
          <a:endParaRPr lang="en-GB">
            <a:solidFill>
              <a:schemeClr val="tx1"/>
            </a:solidFill>
            <a:latin typeface="+mj-lt"/>
          </a:endParaRPr>
        </a:p>
      </dgm:t>
    </dgm:pt>
    <dgm:pt modelId="{3D7DEEC0-1B6E-364C-8357-A209D70EB9B1}">
      <dgm:prSet phldrT="[Text]" custT="1"/>
      <dgm:spPr/>
      <dgm:t>
        <a:bodyPr/>
        <a:lstStyle/>
        <a:p>
          <a:r>
            <a:rPr lang="en-GB" sz="100">
              <a:latin typeface="+mj-lt"/>
            </a:rPr>
            <a:t>.</a:t>
          </a:r>
        </a:p>
      </dgm:t>
    </dgm:pt>
    <dgm:pt modelId="{87408BF6-0FA8-0A49-9745-0CF1A17A2658}" type="parTrans" cxnId="{F4AA50B4-A0BA-CD4D-9AC3-281EF5566DF0}">
      <dgm:prSet/>
      <dgm:spPr/>
      <dgm:t>
        <a:bodyPr/>
        <a:lstStyle/>
        <a:p>
          <a:endParaRPr lang="en-GB">
            <a:solidFill>
              <a:schemeClr val="tx1"/>
            </a:solidFill>
            <a:latin typeface="+mj-lt"/>
          </a:endParaRPr>
        </a:p>
      </dgm:t>
    </dgm:pt>
    <dgm:pt modelId="{D77FC674-191E-9C4D-95F6-60142829587B}" type="sibTrans" cxnId="{F4AA50B4-A0BA-CD4D-9AC3-281EF5566DF0}">
      <dgm:prSet/>
      <dgm:spPr/>
      <dgm:t>
        <a:bodyPr/>
        <a:lstStyle/>
        <a:p>
          <a:endParaRPr lang="en-GB">
            <a:solidFill>
              <a:schemeClr val="tx1"/>
            </a:solidFill>
            <a:latin typeface="+mj-lt"/>
          </a:endParaRPr>
        </a:p>
      </dgm:t>
    </dgm:pt>
    <dgm:pt modelId="{1727C6CF-2E9B-F643-9FAE-4BD136BA8830}">
      <dgm:prSet phldrT="[Text]" custT="1"/>
      <dgm:spPr/>
      <dgm:t>
        <a:bodyPr/>
        <a:lstStyle/>
        <a:p>
          <a:r>
            <a:rPr lang="en-GB" sz="100" b="1">
              <a:latin typeface="+mj-lt"/>
              <a:cs typeface="Calibri Light" panose="020F0302020204030204" pitchFamily="34" charset="0"/>
            </a:rPr>
            <a:t>.</a:t>
          </a:r>
          <a:endParaRPr lang="en-GB" sz="100">
            <a:latin typeface="+mj-lt"/>
          </a:endParaRPr>
        </a:p>
      </dgm:t>
    </dgm:pt>
    <dgm:pt modelId="{2073D0AE-33C2-224D-8851-84250D7325BB}" type="parTrans" cxnId="{8A30799D-F95F-9E4D-ABB0-38B0823F3CA1}">
      <dgm:prSet/>
      <dgm:spPr/>
      <dgm:t>
        <a:bodyPr/>
        <a:lstStyle/>
        <a:p>
          <a:endParaRPr lang="en-GB">
            <a:solidFill>
              <a:schemeClr val="tx1"/>
            </a:solidFill>
            <a:latin typeface="+mj-lt"/>
          </a:endParaRPr>
        </a:p>
      </dgm:t>
    </dgm:pt>
    <dgm:pt modelId="{74664028-D4BA-7F4E-9E11-8B4E6CC914B5}" type="sibTrans" cxnId="{8A30799D-F95F-9E4D-ABB0-38B0823F3CA1}">
      <dgm:prSet/>
      <dgm:spPr/>
      <dgm:t>
        <a:bodyPr/>
        <a:lstStyle/>
        <a:p>
          <a:endParaRPr lang="en-GB">
            <a:solidFill>
              <a:schemeClr val="tx1"/>
            </a:solidFill>
            <a:latin typeface="+mj-lt"/>
          </a:endParaRPr>
        </a:p>
      </dgm:t>
    </dgm:pt>
    <dgm:pt modelId="{2030DD3F-70F5-B143-8D7E-A0398B3D6DC8}">
      <dgm:prSet phldrT="[Text]" custT="1"/>
      <dgm:spPr/>
      <dgm:t>
        <a:bodyPr/>
        <a:lstStyle/>
        <a:p>
          <a:r>
            <a:rPr lang="en-GB" sz="200">
              <a:latin typeface="+mj-lt"/>
            </a:rPr>
            <a:t>.</a:t>
          </a:r>
        </a:p>
      </dgm:t>
    </dgm:pt>
    <dgm:pt modelId="{FF869657-0F04-7549-906C-74C0AA6BD8F2}" type="parTrans" cxnId="{74320209-64A6-5247-A04B-E2F49B08340E}">
      <dgm:prSet/>
      <dgm:spPr/>
      <dgm:t>
        <a:bodyPr/>
        <a:lstStyle/>
        <a:p>
          <a:endParaRPr lang="en-GB">
            <a:latin typeface="+mj-lt"/>
          </a:endParaRPr>
        </a:p>
      </dgm:t>
    </dgm:pt>
    <dgm:pt modelId="{A018461F-8E4C-9148-8A67-3DBB03DD3FB6}" type="sibTrans" cxnId="{74320209-64A6-5247-A04B-E2F49B08340E}">
      <dgm:prSet/>
      <dgm:spPr/>
      <dgm:t>
        <a:bodyPr/>
        <a:lstStyle/>
        <a:p>
          <a:endParaRPr lang="en-GB">
            <a:latin typeface="+mj-lt"/>
          </a:endParaRPr>
        </a:p>
      </dgm:t>
    </dgm:pt>
    <dgm:pt modelId="{4C9942B4-9E98-6545-9CBA-8C069B3A7C33}">
      <dgm:prSet phldrT="[Text]"/>
      <dgm:spPr/>
      <dgm:t>
        <a:bodyPr/>
        <a:lstStyle/>
        <a:p>
          <a:pPr algn="ctr"/>
          <a:r>
            <a:rPr lang="en-US" b="0">
              <a:solidFill>
                <a:schemeClr val="tx1"/>
              </a:solidFill>
              <a:latin typeface="+mj-lt"/>
              <a:cs typeface="Calibri Light" panose="020F0302020204030204" pitchFamily="34" charset="0"/>
            </a:rPr>
            <a:t>Manufacturing Scalability and Utilization Improvements </a:t>
          </a:r>
          <a:endParaRPr lang="en-GB" b="0">
            <a:solidFill>
              <a:schemeClr val="tx1"/>
            </a:solidFill>
            <a:latin typeface="+mj-lt"/>
          </a:endParaRPr>
        </a:p>
      </dgm:t>
    </dgm:pt>
    <dgm:pt modelId="{8A50F8FD-0646-604E-AD8F-4241D1F84E06}" type="parTrans" cxnId="{F882C926-11D6-CA45-871B-AC9AAC47B74D}">
      <dgm:prSet/>
      <dgm:spPr/>
      <dgm:t>
        <a:bodyPr/>
        <a:lstStyle/>
        <a:p>
          <a:endParaRPr lang="en-GB">
            <a:latin typeface="+mj-lt"/>
          </a:endParaRPr>
        </a:p>
      </dgm:t>
    </dgm:pt>
    <dgm:pt modelId="{9C9B2F45-ECAE-1A48-810C-A3153FCFB0A4}" type="sibTrans" cxnId="{F882C926-11D6-CA45-871B-AC9AAC47B74D}">
      <dgm:prSet/>
      <dgm:spPr/>
      <dgm:t>
        <a:bodyPr/>
        <a:lstStyle/>
        <a:p>
          <a:endParaRPr lang="en-GB">
            <a:latin typeface="+mj-lt"/>
          </a:endParaRPr>
        </a:p>
      </dgm:t>
    </dgm:pt>
    <dgm:pt modelId="{5D9FCEB9-A49F-0A4E-97B7-69B811BDC11F}">
      <dgm:prSet phldrT="[Text]"/>
      <dgm:spPr/>
      <dgm:t>
        <a:bodyPr/>
        <a:lstStyle/>
        <a:p>
          <a:pPr algn="ctr"/>
          <a:r>
            <a:rPr lang="en-US" b="0">
              <a:latin typeface="+mj-lt"/>
              <a:cs typeface="Calibri Light" panose="020F0302020204030204" pitchFamily="34" charset="0"/>
            </a:rPr>
            <a:t>Asset-Light Growth via Retailer-Supplied Gold Model</a:t>
          </a:r>
          <a:endParaRPr lang="en-GB" b="0">
            <a:latin typeface="+mj-lt"/>
          </a:endParaRPr>
        </a:p>
      </dgm:t>
    </dgm:pt>
    <dgm:pt modelId="{E7C4FE9C-B7E6-9345-82CB-448EDBF9ABBE}" type="parTrans" cxnId="{E06BECC8-1F07-7B4F-BFEF-4830192A34F0}">
      <dgm:prSet/>
      <dgm:spPr/>
      <dgm:t>
        <a:bodyPr/>
        <a:lstStyle/>
        <a:p>
          <a:endParaRPr lang="en-GB">
            <a:latin typeface="+mj-lt"/>
          </a:endParaRPr>
        </a:p>
      </dgm:t>
    </dgm:pt>
    <dgm:pt modelId="{A69AB2EB-F7F4-7144-B68F-FE8AD5A939E7}" type="sibTrans" cxnId="{E06BECC8-1F07-7B4F-BFEF-4830192A34F0}">
      <dgm:prSet/>
      <dgm:spPr/>
      <dgm:t>
        <a:bodyPr/>
        <a:lstStyle/>
        <a:p>
          <a:endParaRPr lang="en-GB">
            <a:latin typeface="+mj-lt"/>
          </a:endParaRPr>
        </a:p>
      </dgm:t>
    </dgm:pt>
    <dgm:pt modelId="{44BCAFA4-8DC8-8945-8087-C64477166558}">
      <dgm:prSet phldrT="[Text]"/>
      <dgm:spPr/>
      <dgm:t>
        <a:bodyPr/>
        <a:lstStyle/>
        <a:p>
          <a:pPr algn="ctr"/>
          <a:r>
            <a:rPr lang="en-US" b="0">
              <a:latin typeface="+mj-lt"/>
              <a:cs typeface="Calibri Light" panose="020F0302020204030204" pitchFamily="34" charset="0"/>
            </a:rPr>
            <a:t>Retail Scale-Up through Harit Zaveri Jewellers</a:t>
          </a:r>
          <a:endParaRPr lang="en-GB" b="0">
            <a:latin typeface="+mj-lt"/>
          </a:endParaRPr>
        </a:p>
      </dgm:t>
    </dgm:pt>
    <dgm:pt modelId="{FB018EB4-C813-844C-9602-CC04DE438F5C}" type="parTrans" cxnId="{CDEE7662-3640-6B47-871B-6B79D946087A}">
      <dgm:prSet/>
      <dgm:spPr/>
      <dgm:t>
        <a:bodyPr/>
        <a:lstStyle/>
        <a:p>
          <a:endParaRPr lang="en-GB">
            <a:latin typeface="+mj-lt"/>
          </a:endParaRPr>
        </a:p>
      </dgm:t>
    </dgm:pt>
    <dgm:pt modelId="{168EA021-5C40-1644-945A-47820F41460A}" type="sibTrans" cxnId="{CDEE7662-3640-6B47-871B-6B79D946087A}">
      <dgm:prSet/>
      <dgm:spPr/>
      <dgm:t>
        <a:bodyPr/>
        <a:lstStyle/>
        <a:p>
          <a:endParaRPr lang="en-GB">
            <a:latin typeface="+mj-lt"/>
          </a:endParaRPr>
        </a:p>
      </dgm:t>
    </dgm:pt>
    <dgm:pt modelId="{9C5877D3-CA96-D445-8A2A-95FE81042340}">
      <dgm:prSet phldrT="[Text]"/>
      <dgm:spPr/>
      <dgm:t>
        <a:bodyPr/>
        <a:lstStyle/>
        <a:p>
          <a:pPr algn="ctr"/>
          <a:r>
            <a:rPr lang="en-US" b="0">
              <a:latin typeface="+mj-lt"/>
              <a:cs typeface="Calibri Light" panose="020F0302020204030204" pitchFamily="34" charset="0"/>
            </a:rPr>
            <a:t>Shift from Unorganized to Organized Jewellery Retail</a:t>
          </a:r>
          <a:endParaRPr lang="en-GB" b="0">
            <a:latin typeface="+mj-lt"/>
          </a:endParaRPr>
        </a:p>
      </dgm:t>
    </dgm:pt>
    <dgm:pt modelId="{3E72E2E7-36D9-5547-8DA4-ED392128BCAC}" type="parTrans" cxnId="{09DD80D2-0516-8048-9674-A297DE28886F}">
      <dgm:prSet/>
      <dgm:spPr/>
      <dgm:t>
        <a:bodyPr/>
        <a:lstStyle/>
        <a:p>
          <a:endParaRPr lang="en-GB">
            <a:latin typeface="+mj-lt"/>
          </a:endParaRPr>
        </a:p>
      </dgm:t>
    </dgm:pt>
    <dgm:pt modelId="{61F738DF-84D8-5649-93A9-6C84C71B6417}" type="sibTrans" cxnId="{09DD80D2-0516-8048-9674-A297DE28886F}">
      <dgm:prSet/>
      <dgm:spPr/>
      <dgm:t>
        <a:bodyPr/>
        <a:lstStyle/>
        <a:p>
          <a:endParaRPr lang="en-GB">
            <a:latin typeface="+mj-lt"/>
          </a:endParaRPr>
        </a:p>
      </dgm:t>
    </dgm:pt>
    <dgm:pt modelId="{9C5A5123-1DEC-EA4E-834D-0F3138FCECBA}" type="pres">
      <dgm:prSet presAssocID="{03847A47-5DE5-174F-910A-2884F1E0AAFF}" presName="Name0" presStyleCnt="0">
        <dgm:presLayoutVars>
          <dgm:chMax/>
          <dgm:chPref/>
          <dgm:dir/>
        </dgm:presLayoutVars>
      </dgm:prSet>
      <dgm:spPr/>
    </dgm:pt>
    <dgm:pt modelId="{CDFA809F-085B-874B-BC83-B3820BA3E0A3}" type="pres">
      <dgm:prSet presAssocID="{2030DD3F-70F5-B143-8D7E-A0398B3D6DC8}" presName="parenttextcomposite" presStyleCnt="0"/>
      <dgm:spPr/>
    </dgm:pt>
    <dgm:pt modelId="{6C0E3FEE-D541-C74C-A52D-7EF70819CCBB}" type="pres">
      <dgm:prSet presAssocID="{2030DD3F-70F5-B143-8D7E-A0398B3D6DC8}" presName="parenttext" presStyleLbl="revTx" presStyleIdx="0" presStyleCnt="4">
        <dgm:presLayoutVars>
          <dgm:chMax/>
          <dgm:chPref val="2"/>
          <dgm:bulletEnabled val="1"/>
        </dgm:presLayoutVars>
      </dgm:prSet>
      <dgm:spPr/>
    </dgm:pt>
    <dgm:pt modelId="{79E4B3B1-6416-2444-9A1F-7E6A6A3208C5}" type="pres">
      <dgm:prSet presAssocID="{2030DD3F-70F5-B143-8D7E-A0398B3D6DC8}" presName="composite" presStyleCnt="0"/>
      <dgm:spPr/>
    </dgm:pt>
    <dgm:pt modelId="{C8DE7CFD-174C-E049-865B-2BAB25CA602D}" type="pres">
      <dgm:prSet presAssocID="{2030DD3F-70F5-B143-8D7E-A0398B3D6DC8}" presName="chevron1" presStyleLbl="alignNode1" presStyleIdx="0" presStyleCnt="28"/>
      <dgm:spPr/>
    </dgm:pt>
    <dgm:pt modelId="{4E8EFC5F-23B9-8E4C-B616-D4322FF710D2}" type="pres">
      <dgm:prSet presAssocID="{2030DD3F-70F5-B143-8D7E-A0398B3D6DC8}" presName="chevron2" presStyleLbl="alignNode1" presStyleIdx="1" presStyleCnt="28"/>
      <dgm:spPr/>
    </dgm:pt>
    <dgm:pt modelId="{774AB57A-767E-334D-AD3A-D182E2E28AEC}" type="pres">
      <dgm:prSet presAssocID="{2030DD3F-70F5-B143-8D7E-A0398B3D6DC8}" presName="chevron3" presStyleLbl="alignNode1" presStyleIdx="2" presStyleCnt="28"/>
      <dgm:spPr/>
    </dgm:pt>
    <dgm:pt modelId="{464BBB19-494B-DC4D-9C0C-05A8B66DB3FB}" type="pres">
      <dgm:prSet presAssocID="{2030DD3F-70F5-B143-8D7E-A0398B3D6DC8}" presName="chevron4" presStyleLbl="alignNode1" presStyleIdx="3" presStyleCnt="28"/>
      <dgm:spPr/>
    </dgm:pt>
    <dgm:pt modelId="{03BE1D98-13F1-0344-ABA5-DA7FDA8ADE21}" type="pres">
      <dgm:prSet presAssocID="{2030DD3F-70F5-B143-8D7E-A0398B3D6DC8}" presName="chevron5" presStyleLbl="alignNode1" presStyleIdx="4" presStyleCnt="28"/>
      <dgm:spPr/>
    </dgm:pt>
    <dgm:pt modelId="{8AB8FD78-C8A4-2D4B-81B5-D4CBE9EA0BD5}" type="pres">
      <dgm:prSet presAssocID="{2030DD3F-70F5-B143-8D7E-A0398B3D6DC8}" presName="chevron6" presStyleLbl="alignNode1" presStyleIdx="5" presStyleCnt="28"/>
      <dgm:spPr/>
    </dgm:pt>
    <dgm:pt modelId="{2963F60B-BADE-AD45-85F0-619906BCE0F8}" type="pres">
      <dgm:prSet presAssocID="{2030DD3F-70F5-B143-8D7E-A0398B3D6DC8}" presName="chevron7" presStyleLbl="alignNode1" presStyleIdx="6" presStyleCnt="28"/>
      <dgm:spPr/>
    </dgm:pt>
    <dgm:pt modelId="{A08E48EB-D9E9-C744-8935-839A183DD381}" type="pres">
      <dgm:prSet presAssocID="{2030DD3F-70F5-B143-8D7E-A0398B3D6DC8}" presName="childtext" presStyleLbl="solidFgAcc1" presStyleIdx="0" presStyleCnt="4" custScaleX="119828">
        <dgm:presLayoutVars>
          <dgm:chMax/>
          <dgm:chPref val="0"/>
          <dgm:bulletEnabled val="1"/>
        </dgm:presLayoutVars>
      </dgm:prSet>
      <dgm:spPr/>
    </dgm:pt>
    <dgm:pt modelId="{32601468-800B-4343-9ADB-664B6F2F377D}" type="pres">
      <dgm:prSet presAssocID="{A018461F-8E4C-9148-8A67-3DBB03DD3FB6}" presName="sibTrans" presStyleCnt="0"/>
      <dgm:spPr/>
    </dgm:pt>
    <dgm:pt modelId="{1767BDA6-0C2B-0447-BD77-B77B33530273}" type="pres">
      <dgm:prSet presAssocID="{FC6ACBB1-148C-D944-B68C-73BE39F8120D}" presName="parenttextcomposite" presStyleCnt="0"/>
      <dgm:spPr/>
    </dgm:pt>
    <dgm:pt modelId="{123FFE36-2F9B-7748-8DEB-14118DEDCF15}" type="pres">
      <dgm:prSet presAssocID="{FC6ACBB1-148C-D944-B68C-73BE39F8120D}" presName="parenttext" presStyleLbl="revTx" presStyleIdx="1" presStyleCnt="4">
        <dgm:presLayoutVars>
          <dgm:chMax/>
          <dgm:chPref val="2"/>
          <dgm:bulletEnabled val="1"/>
        </dgm:presLayoutVars>
      </dgm:prSet>
      <dgm:spPr/>
    </dgm:pt>
    <dgm:pt modelId="{463F1D83-8006-C34F-8746-FBED26A7E40A}" type="pres">
      <dgm:prSet presAssocID="{FC6ACBB1-148C-D944-B68C-73BE39F8120D}" presName="composite" presStyleCnt="0"/>
      <dgm:spPr/>
    </dgm:pt>
    <dgm:pt modelId="{62A77A89-C884-D94C-96A9-A256960E09CE}" type="pres">
      <dgm:prSet presAssocID="{FC6ACBB1-148C-D944-B68C-73BE39F8120D}" presName="chevron1" presStyleLbl="alignNode1" presStyleIdx="7" presStyleCnt="28"/>
      <dgm:spPr/>
    </dgm:pt>
    <dgm:pt modelId="{F01A5215-4B36-3C40-A725-7BBDB53F0C72}" type="pres">
      <dgm:prSet presAssocID="{FC6ACBB1-148C-D944-B68C-73BE39F8120D}" presName="chevron2" presStyleLbl="alignNode1" presStyleIdx="8" presStyleCnt="28"/>
      <dgm:spPr/>
    </dgm:pt>
    <dgm:pt modelId="{5AE836BB-CB88-D246-8FCE-4771EC5A950A}" type="pres">
      <dgm:prSet presAssocID="{FC6ACBB1-148C-D944-B68C-73BE39F8120D}" presName="chevron3" presStyleLbl="alignNode1" presStyleIdx="9" presStyleCnt="28"/>
      <dgm:spPr/>
    </dgm:pt>
    <dgm:pt modelId="{D26887FC-63EB-C647-AD38-C0FBE26CD13D}" type="pres">
      <dgm:prSet presAssocID="{FC6ACBB1-148C-D944-B68C-73BE39F8120D}" presName="chevron4" presStyleLbl="alignNode1" presStyleIdx="10" presStyleCnt="28"/>
      <dgm:spPr/>
    </dgm:pt>
    <dgm:pt modelId="{DD35B7E3-8722-754B-BFAF-362CB404DCD1}" type="pres">
      <dgm:prSet presAssocID="{FC6ACBB1-148C-D944-B68C-73BE39F8120D}" presName="chevron5" presStyleLbl="alignNode1" presStyleIdx="11" presStyleCnt="28"/>
      <dgm:spPr/>
    </dgm:pt>
    <dgm:pt modelId="{6EC46E16-471E-A64C-ABB7-E3ACB50E971F}" type="pres">
      <dgm:prSet presAssocID="{FC6ACBB1-148C-D944-B68C-73BE39F8120D}" presName="chevron6" presStyleLbl="alignNode1" presStyleIdx="12" presStyleCnt="28"/>
      <dgm:spPr/>
    </dgm:pt>
    <dgm:pt modelId="{DF227DE9-C3F7-DE45-A9C0-401E4CA46696}" type="pres">
      <dgm:prSet presAssocID="{FC6ACBB1-148C-D944-B68C-73BE39F8120D}" presName="chevron7" presStyleLbl="alignNode1" presStyleIdx="13" presStyleCnt="28"/>
      <dgm:spPr/>
    </dgm:pt>
    <dgm:pt modelId="{B78DD2C0-456B-6542-9762-2D4DED76A27D}" type="pres">
      <dgm:prSet presAssocID="{FC6ACBB1-148C-D944-B68C-73BE39F8120D}" presName="childtext" presStyleLbl="solidFgAcc1" presStyleIdx="1" presStyleCnt="4" custScaleX="121260">
        <dgm:presLayoutVars>
          <dgm:chMax/>
          <dgm:chPref val="0"/>
          <dgm:bulletEnabled val="1"/>
        </dgm:presLayoutVars>
      </dgm:prSet>
      <dgm:spPr/>
    </dgm:pt>
    <dgm:pt modelId="{00FB5AAF-079A-354A-9E05-46BCEEA4FC7B}" type="pres">
      <dgm:prSet presAssocID="{9B71F773-52E3-8B45-B3B9-4F7A0223AC38}" presName="sibTrans" presStyleCnt="0"/>
      <dgm:spPr/>
    </dgm:pt>
    <dgm:pt modelId="{7FBFC4F8-1A6A-FA4C-8DC9-585AEBE7A542}" type="pres">
      <dgm:prSet presAssocID="{3D7DEEC0-1B6E-364C-8357-A209D70EB9B1}" presName="parenttextcomposite" presStyleCnt="0"/>
      <dgm:spPr/>
    </dgm:pt>
    <dgm:pt modelId="{B6069DF6-9D8D-B644-95BC-8B47587E1E14}" type="pres">
      <dgm:prSet presAssocID="{3D7DEEC0-1B6E-364C-8357-A209D70EB9B1}" presName="parenttext" presStyleLbl="revTx" presStyleIdx="2" presStyleCnt="4">
        <dgm:presLayoutVars>
          <dgm:chMax/>
          <dgm:chPref val="2"/>
          <dgm:bulletEnabled val="1"/>
        </dgm:presLayoutVars>
      </dgm:prSet>
      <dgm:spPr/>
    </dgm:pt>
    <dgm:pt modelId="{5A535FAD-12B6-3142-8B76-C540F165C38D}" type="pres">
      <dgm:prSet presAssocID="{3D7DEEC0-1B6E-364C-8357-A209D70EB9B1}" presName="composite" presStyleCnt="0"/>
      <dgm:spPr/>
    </dgm:pt>
    <dgm:pt modelId="{DACBCD2C-46ED-7346-9F97-1ADFCC1972B4}" type="pres">
      <dgm:prSet presAssocID="{3D7DEEC0-1B6E-364C-8357-A209D70EB9B1}" presName="chevron1" presStyleLbl="alignNode1" presStyleIdx="14" presStyleCnt="28"/>
      <dgm:spPr/>
    </dgm:pt>
    <dgm:pt modelId="{5D0D3ABC-8F4C-7D44-809A-513860310CB1}" type="pres">
      <dgm:prSet presAssocID="{3D7DEEC0-1B6E-364C-8357-A209D70EB9B1}" presName="chevron2" presStyleLbl="alignNode1" presStyleIdx="15" presStyleCnt="28"/>
      <dgm:spPr/>
    </dgm:pt>
    <dgm:pt modelId="{9C3270DC-19DD-3946-B497-2233A14A350F}" type="pres">
      <dgm:prSet presAssocID="{3D7DEEC0-1B6E-364C-8357-A209D70EB9B1}" presName="chevron3" presStyleLbl="alignNode1" presStyleIdx="16" presStyleCnt="28"/>
      <dgm:spPr/>
    </dgm:pt>
    <dgm:pt modelId="{79141F18-11AE-4046-91B3-C7359C1C2C4F}" type="pres">
      <dgm:prSet presAssocID="{3D7DEEC0-1B6E-364C-8357-A209D70EB9B1}" presName="chevron4" presStyleLbl="alignNode1" presStyleIdx="17" presStyleCnt="28"/>
      <dgm:spPr/>
    </dgm:pt>
    <dgm:pt modelId="{D00185A9-7662-7249-BF36-053F89B38420}" type="pres">
      <dgm:prSet presAssocID="{3D7DEEC0-1B6E-364C-8357-A209D70EB9B1}" presName="chevron5" presStyleLbl="alignNode1" presStyleIdx="18" presStyleCnt="28"/>
      <dgm:spPr/>
    </dgm:pt>
    <dgm:pt modelId="{09990D87-AC21-6A4E-9480-23B9A7F8620E}" type="pres">
      <dgm:prSet presAssocID="{3D7DEEC0-1B6E-364C-8357-A209D70EB9B1}" presName="chevron6" presStyleLbl="alignNode1" presStyleIdx="19" presStyleCnt="28"/>
      <dgm:spPr/>
    </dgm:pt>
    <dgm:pt modelId="{BB12E578-3910-274C-8D7F-C86170E1F22A}" type="pres">
      <dgm:prSet presAssocID="{3D7DEEC0-1B6E-364C-8357-A209D70EB9B1}" presName="chevron7" presStyleLbl="alignNode1" presStyleIdx="20" presStyleCnt="28"/>
      <dgm:spPr/>
    </dgm:pt>
    <dgm:pt modelId="{243D74AE-BC57-6346-B717-4A1395C17A36}" type="pres">
      <dgm:prSet presAssocID="{3D7DEEC0-1B6E-364C-8357-A209D70EB9B1}" presName="childtext" presStyleLbl="solidFgAcc1" presStyleIdx="2" presStyleCnt="4" custScaleX="121747">
        <dgm:presLayoutVars>
          <dgm:chMax/>
          <dgm:chPref val="0"/>
          <dgm:bulletEnabled val="1"/>
        </dgm:presLayoutVars>
      </dgm:prSet>
      <dgm:spPr/>
    </dgm:pt>
    <dgm:pt modelId="{51BF65EF-E8AA-E04F-9344-28022558E6B0}" type="pres">
      <dgm:prSet presAssocID="{D77FC674-191E-9C4D-95F6-60142829587B}" presName="sibTrans" presStyleCnt="0"/>
      <dgm:spPr/>
    </dgm:pt>
    <dgm:pt modelId="{9ED1C9E6-95E8-9748-96CC-AEE8030E3A83}" type="pres">
      <dgm:prSet presAssocID="{1727C6CF-2E9B-F643-9FAE-4BD136BA8830}" presName="parenttextcomposite" presStyleCnt="0"/>
      <dgm:spPr/>
    </dgm:pt>
    <dgm:pt modelId="{F6BD0244-5785-9A43-82B8-A1EA45947B11}" type="pres">
      <dgm:prSet presAssocID="{1727C6CF-2E9B-F643-9FAE-4BD136BA8830}" presName="parenttext" presStyleLbl="revTx" presStyleIdx="3" presStyleCnt="4">
        <dgm:presLayoutVars>
          <dgm:chMax/>
          <dgm:chPref val="2"/>
          <dgm:bulletEnabled val="1"/>
        </dgm:presLayoutVars>
      </dgm:prSet>
      <dgm:spPr/>
    </dgm:pt>
    <dgm:pt modelId="{276032A9-B5BC-D147-974F-CDBE99BA710A}" type="pres">
      <dgm:prSet presAssocID="{1727C6CF-2E9B-F643-9FAE-4BD136BA8830}" presName="composite" presStyleCnt="0"/>
      <dgm:spPr/>
    </dgm:pt>
    <dgm:pt modelId="{E843E76A-86E6-C647-A582-F05218AC46DA}" type="pres">
      <dgm:prSet presAssocID="{1727C6CF-2E9B-F643-9FAE-4BD136BA8830}" presName="chevron1" presStyleLbl="alignNode1" presStyleIdx="21" presStyleCnt="28"/>
      <dgm:spPr/>
    </dgm:pt>
    <dgm:pt modelId="{53B2EBB9-0E2A-EB4D-AA5E-01E5CDD48FE4}" type="pres">
      <dgm:prSet presAssocID="{1727C6CF-2E9B-F643-9FAE-4BD136BA8830}" presName="chevron2" presStyleLbl="alignNode1" presStyleIdx="22" presStyleCnt="28"/>
      <dgm:spPr/>
    </dgm:pt>
    <dgm:pt modelId="{1C38FE93-07E5-2B47-8BA0-8F4D3FD4DD29}" type="pres">
      <dgm:prSet presAssocID="{1727C6CF-2E9B-F643-9FAE-4BD136BA8830}" presName="chevron3" presStyleLbl="alignNode1" presStyleIdx="23" presStyleCnt="28"/>
      <dgm:spPr/>
    </dgm:pt>
    <dgm:pt modelId="{F07DBDC1-3BAC-844E-BD92-A843EB8AB0D6}" type="pres">
      <dgm:prSet presAssocID="{1727C6CF-2E9B-F643-9FAE-4BD136BA8830}" presName="chevron4" presStyleLbl="alignNode1" presStyleIdx="24" presStyleCnt="28"/>
      <dgm:spPr/>
    </dgm:pt>
    <dgm:pt modelId="{AED92DBD-E875-8F48-BF2A-D2E48B489C57}" type="pres">
      <dgm:prSet presAssocID="{1727C6CF-2E9B-F643-9FAE-4BD136BA8830}" presName="chevron5" presStyleLbl="alignNode1" presStyleIdx="25" presStyleCnt="28"/>
      <dgm:spPr/>
    </dgm:pt>
    <dgm:pt modelId="{8409E929-92F5-C248-86E0-23EEC30560C9}" type="pres">
      <dgm:prSet presAssocID="{1727C6CF-2E9B-F643-9FAE-4BD136BA8830}" presName="chevron6" presStyleLbl="alignNode1" presStyleIdx="26" presStyleCnt="28"/>
      <dgm:spPr/>
    </dgm:pt>
    <dgm:pt modelId="{5E2BE329-6B98-0C4F-9FDF-7DD33F51A8C5}" type="pres">
      <dgm:prSet presAssocID="{1727C6CF-2E9B-F643-9FAE-4BD136BA8830}" presName="chevron7" presStyleLbl="alignNode1" presStyleIdx="27" presStyleCnt="28"/>
      <dgm:spPr/>
    </dgm:pt>
    <dgm:pt modelId="{1EA45653-7BF8-F146-969E-03CAE2BEFA6C}" type="pres">
      <dgm:prSet presAssocID="{1727C6CF-2E9B-F643-9FAE-4BD136BA8830}" presName="childtext" presStyleLbl="solidFgAcc1" presStyleIdx="3" presStyleCnt="4" custScaleX="122713">
        <dgm:presLayoutVars>
          <dgm:chMax/>
          <dgm:chPref val="0"/>
          <dgm:bulletEnabled val="1"/>
        </dgm:presLayoutVars>
      </dgm:prSet>
      <dgm:spPr/>
    </dgm:pt>
  </dgm:ptLst>
  <dgm:cxnLst>
    <dgm:cxn modelId="{74320209-64A6-5247-A04B-E2F49B08340E}" srcId="{03847A47-5DE5-174F-910A-2884F1E0AAFF}" destId="{2030DD3F-70F5-B143-8D7E-A0398B3D6DC8}" srcOrd="0" destOrd="0" parTransId="{FF869657-0F04-7549-906C-74C0AA6BD8F2}" sibTransId="{A018461F-8E4C-9148-8A67-3DBB03DD3FB6}"/>
    <dgm:cxn modelId="{A737780E-4AFC-3441-B2C1-9757F9B41407}" type="presOf" srcId="{4C9942B4-9E98-6545-9CBA-8C069B3A7C33}" destId="{B78DD2C0-456B-6542-9762-2D4DED76A27D}" srcOrd="0" destOrd="0" presId="urn:microsoft.com/office/officeart/2008/layout/VerticalAccentList"/>
    <dgm:cxn modelId="{DE70F621-A00F-704B-90C9-49DB47D4E6FA}" type="presOf" srcId="{5D9FCEB9-A49F-0A4E-97B7-69B811BDC11F}" destId="{243D74AE-BC57-6346-B717-4A1395C17A36}" srcOrd="0" destOrd="0" presId="urn:microsoft.com/office/officeart/2008/layout/VerticalAccentList"/>
    <dgm:cxn modelId="{F882C926-11D6-CA45-871B-AC9AAC47B74D}" srcId="{FC6ACBB1-148C-D944-B68C-73BE39F8120D}" destId="{4C9942B4-9E98-6545-9CBA-8C069B3A7C33}" srcOrd="0" destOrd="0" parTransId="{8A50F8FD-0646-604E-AD8F-4241D1F84E06}" sibTransId="{9C9B2F45-ECAE-1A48-810C-A3153FCFB0A4}"/>
    <dgm:cxn modelId="{CDEE7662-3640-6B47-871B-6B79D946087A}" srcId="{1727C6CF-2E9B-F643-9FAE-4BD136BA8830}" destId="{44BCAFA4-8DC8-8945-8087-C64477166558}" srcOrd="0" destOrd="0" parTransId="{FB018EB4-C813-844C-9602-CC04DE438F5C}" sibTransId="{168EA021-5C40-1644-945A-47820F41460A}"/>
    <dgm:cxn modelId="{070B9B69-5929-0945-A67A-136BC7CC9B47}" type="presOf" srcId="{1727C6CF-2E9B-F643-9FAE-4BD136BA8830}" destId="{F6BD0244-5785-9A43-82B8-A1EA45947B11}" srcOrd="0" destOrd="0" presId="urn:microsoft.com/office/officeart/2008/layout/VerticalAccentList"/>
    <dgm:cxn modelId="{CB4B5D6C-9A76-E74F-9380-B591C4118E93}" type="presOf" srcId="{03847A47-5DE5-174F-910A-2884F1E0AAFF}" destId="{9C5A5123-1DEC-EA4E-834D-0F3138FCECBA}" srcOrd="0" destOrd="0" presId="urn:microsoft.com/office/officeart/2008/layout/VerticalAccentList"/>
    <dgm:cxn modelId="{E7074088-7684-DF42-9BC8-C0F240E03E1B}" type="presOf" srcId="{3D7DEEC0-1B6E-364C-8357-A209D70EB9B1}" destId="{B6069DF6-9D8D-B644-95BC-8B47587E1E14}" srcOrd="0" destOrd="0" presId="urn:microsoft.com/office/officeart/2008/layout/VerticalAccentList"/>
    <dgm:cxn modelId="{8A30799D-F95F-9E4D-ABB0-38B0823F3CA1}" srcId="{03847A47-5DE5-174F-910A-2884F1E0AAFF}" destId="{1727C6CF-2E9B-F643-9FAE-4BD136BA8830}" srcOrd="3" destOrd="0" parTransId="{2073D0AE-33C2-224D-8851-84250D7325BB}" sibTransId="{74664028-D4BA-7F4E-9E11-8B4E6CC914B5}"/>
    <dgm:cxn modelId="{AAA60EAE-1CF1-C145-B5D5-2282631AABCE}" srcId="{03847A47-5DE5-174F-910A-2884F1E0AAFF}" destId="{FC6ACBB1-148C-D944-B68C-73BE39F8120D}" srcOrd="1" destOrd="0" parTransId="{0FDE634F-67DC-844B-815F-9E345FFAF183}" sibTransId="{9B71F773-52E3-8B45-B3B9-4F7A0223AC38}"/>
    <dgm:cxn modelId="{F4AA50B4-A0BA-CD4D-9AC3-281EF5566DF0}" srcId="{03847A47-5DE5-174F-910A-2884F1E0AAFF}" destId="{3D7DEEC0-1B6E-364C-8357-A209D70EB9B1}" srcOrd="2" destOrd="0" parTransId="{87408BF6-0FA8-0A49-9745-0CF1A17A2658}" sibTransId="{D77FC674-191E-9C4D-95F6-60142829587B}"/>
    <dgm:cxn modelId="{1967AAC4-75E6-9A4E-81DB-4C1F3109AE05}" type="presOf" srcId="{FC6ACBB1-148C-D944-B68C-73BE39F8120D}" destId="{123FFE36-2F9B-7748-8DEB-14118DEDCF15}" srcOrd="0" destOrd="0" presId="urn:microsoft.com/office/officeart/2008/layout/VerticalAccentList"/>
    <dgm:cxn modelId="{E06BECC8-1F07-7B4F-BFEF-4830192A34F0}" srcId="{3D7DEEC0-1B6E-364C-8357-A209D70EB9B1}" destId="{5D9FCEB9-A49F-0A4E-97B7-69B811BDC11F}" srcOrd="0" destOrd="0" parTransId="{E7C4FE9C-B7E6-9345-82CB-448EDBF9ABBE}" sibTransId="{A69AB2EB-F7F4-7144-B68F-FE8AD5A939E7}"/>
    <dgm:cxn modelId="{09DD80D2-0516-8048-9674-A297DE28886F}" srcId="{2030DD3F-70F5-B143-8D7E-A0398B3D6DC8}" destId="{9C5877D3-CA96-D445-8A2A-95FE81042340}" srcOrd="0" destOrd="0" parTransId="{3E72E2E7-36D9-5547-8DA4-ED392128BCAC}" sibTransId="{61F738DF-84D8-5649-93A9-6C84C71B6417}"/>
    <dgm:cxn modelId="{5BBCE8E1-F3AA-B24E-A547-4654CA181A3A}" type="presOf" srcId="{2030DD3F-70F5-B143-8D7E-A0398B3D6DC8}" destId="{6C0E3FEE-D541-C74C-A52D-7EF70819CCBB}" srcOrd="0" destOrd="0" presId="urn:microsoft.com/office/officeart/2008/layout/VerticalAccentList"/>
    <dgm:cxn modelId="{782C9DE5-B95F-1B48-B031-20B58A607A45}" type="presOf" srcId="{44BCAFA4-8DC8-8945-8087-C64477166558}" destId="{1EA45653-7BF8-F146-969E-03CAE2BEFA6C}" srcOrd="0" destOrd="0" presId="urn:microsoft.com/office/officeart/2008/layout/VerticalAccentList"/>
    <dgm:cxn modelId="{DD6C0AE8-229A-2C4C-AB97-1E22E5127481}" type="presOf" srcId="{9C5877D3-CA96-D445-8A2A-95FE81042340}" destId="{A08E48EB-D9E9-C744-8935-839A183DD381}" srcOrd="0" destOrd="0" presId="urn:microsoft.com/office/officeart/2008/layout/VerticalAccentList"/>
    <dgm:cxn modelId="{A648ADC7-9384-8F4E-826D-0338E336B541}" type="presParOf" srcId="{9C5A5123-1DEC-EA4E-834D-0F3138FCECBA}" destId="{CDFA809F-085B-874B-BC83-B3820BA3E0A3}" srcOrd="0" destOrd="0" presId="urn:microsoft.com/office/officeart/2008/layout/VerticalAccentList"/>
    <dgm:cxn modelId="{2A1562A8-ED4A-834A-8E3B-5EE53BEDB324}" type="presParOf" srcId="{CDFA809F-085B-874B-BC83-B3820BA3E0A3}" destId="{6C0E3FEE-D541-C74C-A52D-7EF70819CCBB}" srcOrd="0" destOrd="0" presId="urn:microsoft.com/office/officeart/2008/layout/VerticalAccentList"/>
    <dgm:cxn modelId="{BADE5639-19DA-1C4B-A84C-7205E41D9EDD}" type="presParOf" srcId="{9C5A5123-1DEC-EA4E-834D-0F3138FCECBA}" destId="{79E4B3B1-6416-2444-9A1F-7E6A6A3208C5}" srcOrd="1" destOrd="0" presId="urn:microsoft.com/office/officeart/2008/layout/VerticalAccentList"/>
    <dgm:cxn modelId="{80E69590-09E7-FC44-B30D-4879D3C563F0}" type="presParOf" srcId="{79E4B3B1-6416-2444-9A1F-7E6A6A3208C5}" destId="{C8DE7CFD-174C-E049-865B-2BAB25CA602D}" srcOrd="0" destOrd="0" presId="urn:microsoft.com/office/officeart/2008/layout/VerticalAccentList"/>
    <dgm:cxn modelId="{D5531F29-D68A-9941-8BC9-51A89ECA5E5E}" type="presParOf" srcId="{79E4B3B1-6416-2444-9A1F-7E6A6A3208C5}" destId="{4E8EFC5F-23B9-8E4C-B616-D4322FF710D2}" srcOrd="1" destOrd="0" presId="urn:microsoft.com/office/officeart/2008/layout/VerticalAccentList"/>
    <dgm:cxn modelId="{88111315-1077-A442-9551-455CC648BED7}" type="presParOf" srcId="{79E4B3B1-6416-2444-9A1F-7E6A6A3208C5}" destId="{774AB57A-767E-334D-AD3A-D182E2E28AEC}" srcOrd="2" destOrd="0" presId="urn:microsoft.com/office/officeart/2008/layout/VerticalAccentList"/>
    <dgm:cxn modelId="{3A29CD82-C65D-404A-AC55-972B7A1A6211}" type="presParOf" srcId="{79E4B3B1-6416-2444-9A1F-7E6A6A3208C5}" destId="{464BBB19-494B-DC4D-9C0C-05A8B66DB3FB}" srcOrd="3" destOrd="0" presId="urn:microsoft.com/office/officeart/2008/layout/VerticalAccentList"/>
    <dgm:cxn modelId="{DEC3970F-07FD-BB44-8692-DAFA557118F0}" type="presParOf" srcId="{79E4B3B1-6416-2444-9A1F-7E6A6A3208C5}" destId="{03BE1D98-13F1-0344-ABA5-DA7FDA8ADE21}" srcOrd="4" destOrd="0" presId="urn:microsoft.com/office/officeart/2008/layout/VerticalAccentList"/>
    <dgm:cxn modelId="{34C5BB8D-5D42-BF41-B632-A6AB992C78B4}" type="presParOf" srcId="{79E4B3B1-6416-2444-9A1F-7E6A6A3208C5}" destId="{8AB8FD78-C8A4-2D4B-81B5-D4CBE9EA0BD5}" srcOrd="5" destOrd="0" presId="urn:microsoft.com/office/officeart/2008/layout/VerticalAccentList"/>
    <dgm:cxn modelId="{230ECF50-016F-EE48-81A8-16DB18E95FE9}" type="presParOf" srcId="{79E4B3B1-6416-2444-9A1F-7E6A6A3208C5}" destId="{2963F60B-BADE-AD45-85F0-619906BCE0F8}" srcOrd="6" destOrd="0" presId="urn:microsoft.com/office/officeart/2008/layout/VerticalAccentList"/>
    <dgm:cxn modelId="{CE37EA7B-A706-814D-928C-E0BEF9212EBB}" type="presParOf" srcId="{79E4B3B1-6416-2444-9A1F-7E6A6A3208C5}" destId="{A08E48EB-D9E9-C744-8935-839A183DD381}" srcOrd="7" destOrd="0" presId="urn:microsoft.com/office/officeart/2008/layout/VerticalAccentList"/>
    <dgm:cxn modelId="{7A8E26F0-8596-5A42-A7D7-11E57F686C07}" type="presParOf" srcId="{9C5A5123-1DEC-EA4E-834D-0F3138FCECBA}" destId="{32601468-800B-4343-9ADB-664B6F2F377D}" srcOrd="2" destOrd="0" presId="urn:microsoft.com/office/officeart/2008/layout/VerticalAccentList"/>
    <dgm:cxn modelId="{7514BD2E-BF2B-8C42-B6C6-8B2C2BA5F957}" type="presParOf" srcId="{9C5A5123-1DEC-EA4E-834D-0F3138FCECBA}" destId="{1767BDA6-0C2B-0447-BD77-B77B33530273}" srcOrd="3" destOrd="0" presId="urn:microsoft.com/office/officeart/2008/layout/VerticalAccentList"/>
    <dgm:cxn modelId="{3D59F058-3B17-AA41-B3B0-60E4DD7C4EA5}" type="presParOf" srcId="{1767BDA6-0C2B-0447-BD77-B77B33530273}" destId="{123FFE36-2F9B-7748-8DEB-14118DEDCF15}" srcOrd="0" destOrd="0" presId="urn:microsoft.com/office/officeart/2008/layout/VerticalAccentList"/>
    <dgm:cxn modelId="{2CD0EEA7-176D-284F-8276-8E50DE3F949D}" type="presParOf" srcId="{9C5A5123-1DEC-EA4E-834D-0F3138FCECBA}" destId="{463F1D83-8006-C34F-8746-FBED26A7E40A}" srcOrd="4" destOrd="0" presId="urn:microsoft.com/office/officeart/2008/layout/VerticalAccentList"/>
    <dgm:cxn modelId="{E719ADF3-9574-5B4C-9678-31F64FB4C1C8}" type="presParOf" srcId="{463F1D83-8006-C34F-8746-FBED26A7E40A}" destId="{62A77A89-C884-D94C-96A9-A256960E09CE}" srcOrd="0" destOrd="0" presId="urn:microsoft.com/office/officeart/2008/layout/VerticalAccentList"/>
    <dgm:cxn modelId="{54821E5A-06A1-F443-9C82-DA7FBCFB6B92}" type="presParOf" srcId="{463F1D83-8006-C34F-8746-FBED26A7E40A}" destId="{F01A5215-4B36-3C40-A725-7BBDB53F0C72}" srcOrd="1" destOrd="0" presId="urn:microsoft.com/office/officeart/2008/layout/VerticalAccentList"/>
    <dgm:cxn modelId="{34D07EB8-AE11-1B4B-8828-A638B76F0C0A}" type="presParOf" srcId="{463F1D83-8006-C34F-8746-FBED26A7E40A}" destId="{5AE836BB-CB88-D246-8FCE-4771EC5A950A}" srcOrd="2" destOrd="0" presId="urn:microsoft.com/office/officeart/2008/layout/VerticalAccentList"/>
    <dgm:cxn modelId="{0079B23E-474A-494F-A55A-FF67D345C035}" type="presParOf" srcId="{463F1D83-8006-C34F-8746-FBED26A7E40A}" destId="{D26887FC-63EB-C647-AD38-C0FBE26CD13D}" srcOrd="3" destOrd="0" presId="urn:microsoft.com/office/officeart/2008/layout/VerticalAccentList"/>
    <dgm:cxn modelId="{A0D99152-BBC7-344E-8052-7DE526A04F23}" type="presParOf" srcId="{463F1D83-8006-C34F-8746-FBED26A7E40A}" destId="{DD35B7E3-8722-754B-BFAF-362CB404DCD1}" srcOrd="4" destOrd="0" presId="urn:microsoft.com/office/officeart/2008/layout/VerticalAccentList"/>
    <dgm:cxn modelId="{73A562AA-F5EA-A844-85A7-8A62CE6BA11E}" type="presParOf" srcId="{463F1D83-8006-C34F-8746-FBED26A7E40A}" destId="{6EC46E16-471E-A64C-ABB7-E3ACB50E971F}" srcOrd="5" destOrd="0" presId="urn:microsoft.com/office/officeart/2008/layout/VerticalAccentList"/>
    <dgm:cxn modelId="{9C6156C6-2BC3-CD4B-AC2A-7130E1ACD356}" type="presParOf" srcId="{463F1D83-8006-C34F-8746-FBED26A7E40A}" destId="{DF227DE9-C3F7-DE45-A9C0-401E4CA46696}" srcOrd="6" destOrd="0" presId="urn:microsoft.com/office/officeart/2008/layout/VerticalAccentList"/>
    <dgm:cxn modelId="{CABCF8A3-93EB-F844-BA06-0128D556EA73}" type="presParOf" srcId="{463F1D83-8006-C34F-8746-FBED26A7E40A}" destId="{B78DD2C0-456B-6542-9762-2D4DED76A27D}" srcOrd="7" destOrd="0" presId="urn:microsoft.com/office/officeart/2008/layout/VerticalAccentList"/>
    <dgm:cxn modelId="{E17BD1DA-53C7-684F-95D5-53156D44296C}" type="presParOf" srcId="{9C5A5123-1DEC-EA4E-834D-0F3138FCECBA}" destId="{00FB5AAF-079A-354A-9E05-46BCEEA4FC7B}" srcOrd="5" destOrd="0" presId="urn:microsoft.com/office/officeart/2008/layout/VerticalAccentList"/>
    <dgm:cxn modelId="{AFB85F87-C22D-1E43-8892-EF054D901E13}" type="presParOf" srcId="{9C5A5123-1DEC-EA4E-834D-0F3138FCECBA}" destId="{7FBFC4F8-1A6A-FA4C-8DC9-585AEBE7A542}" srcOrd="6" destOrd="0" presId="urn:microsoft.com/office/officeart/2008/layout/VerticalAccentList"/>
    <dgm:cxn modelId="{ACDFD25B-855E-924A-A548-C365CA284016}" type="presParOf" srcId="{7FBFC4F8-1A6A-FA4C-8DC9-585AEBE7A542}" destId="{B6069DF6-9D8D-B644-95BC-8B47587E1E14}" srcOrd="0" destOrd="0" presId="urn:microsoft.com/office/officeart/2008/layout/VerticalAccentList"/>
    <dgm:cxn modelId="{4D7E2A16-8335-B74E-9DC6-5774F4011C81}" type="presParOf" srcId="{9C5A5123-1DEC-EA4E-834D-0F3138FCECBA}" destId="{5A535FAD-12B6-3142-8B76-C540F165C38D}" srcOrd="7" destOrd="0" presId="urn:microsoft.com/office/officeart/2008/layout/VerticalAccentList"/>
    <dgm:cxn modelId="{671B89E0-3886-A541-A3F2-82F4CB1C9669}" type="presParOf" srcId="{5A535FAD-12B6-3142-8B76-C540F165C38D}" destId="{DACBCD2C-46ED-7346-9F97-1ADFCC1972B4}" srcOrd="0" destOrd="0" presId="urn:microsoft.com/office/officeart/2008/layout/VerticalAccentList"/>
    <dgm:cxn modelId="{599877BF-1AE0-574A-B1AD-C733E5A97BED}" type="presParOf" srcId="{5A535FAD-12B6-3142-8B76-C540F165C38D}" destId="{5D0D3ABC-8F4C-7D44-809A-513860310CB1}" srcOrd="1" destOrd="0" presId="urn:microsoft.com/office/officeart/2008/layout/VerticalAccentList"/>
    <dgm:cxn modelId="{38865932-E678-ED43-AA34-3CA77053A5DE}" type="presParOf" srcId="{5A535FAD-12B6-3142-8B76-C540F165C38D}" destId="{9C3270DC-19DD-3946-B497-2233A14A350F}" srcOrd="2" destOrd="0" presId="urn:microsoft.com/office/officeart/2008/layout/VerticalAccentList"/>
    <dgm:cxn modelId="{0E295F32-105C-E941-95D5-631BC84FBBAE}" type="presParOf" srcId="{5A535FAD-12B6-3142-8B76-C540F165C38D}" destId="{79141F18-11AE-4046-91B3-C7359C1C2C4F}" srcOrd="3" destOrd="0" presId="urn:microsoft.com/office/officeart/2008/layout/VerticalAccentList"/>
    <dgm:cxn modelId="{46D69D50-70DC-744C-AAAF-6BD11F6B223F}" type="presParOf" srcId="{5A535FAD-12B6-3142-8B76-C540F165C38D}" destId="{D00185A9-7662-7249-BF36-053F89B38420}" srcOrd="4" destOrd="0" presId="urn:microsoft.com/office/officeart/2008/layout/VerticalAccentList"/>
    <dgm:cxn modelId="{A7A9935E-A15C-054B-B8B7-4638264FA60F}" type="presParOf" srcId="{5A535FAD-12B6-3142-8B76-C540F165C38D}" destId="{09990D87-AC21-6A4E-9480-23B9A7F8620E}" srcOrd="5" destOrd="0" presId="urn:microsoft.com/office/officeart/2008/layout/VerticalAccentList"/>
    <dgm:cxn modelId="{954C9F1C-C794-5548-852E-1957B6242EBB}" type="presParOf" srcId="{5A535FAD-12B6-3142-8B76-C540F165C38D}" destId="{BB12E578-3910-274C-8D7F-C86170E1F22A}" srcOrd="6" destOrd="0" presId="urn:microsoft.com/office/officeart/2008/layout/VerticalAccentList"/>
    <dgm:cxn modelId="{76BAD9E0-7EED-C44B-B4F0-D13F96BDC59C}" type="presParOf" srcId="{5A535FAD-12B6-3142-8B76-C540F165C38D}" destId="{243D74AE-BC57-6346-B717-4A1395C17A36}" srcOrd="7" destOrd="0" presId="urn:microsoft.com/office/officeart/2008/layout/VerticalAccentList"/>
    <dgm:cxn modelId="{F515184A-A3FD-6841-8461-DC6D8D63AD0E}" type="presParOf" srcId="{9C5A5123-1DEC-EA4E-834D-0F3138FCECBA}" destId="{51BF65EF-E8AA-E04F-9344-28022558E6B0}" srcOrd="8" destOrd="0" presId="urn:microsoft.com/office/officeart/2008/layout/VerticalAccentList"/>
    <dgm:cxn modelId="{A19FD5EA-B615-B948-9772-31061FB20F9C}" type="presParOf" srcId="{9C5A5123-1DEC-EA4E-834D-0F3138FCECBA}" destId="{9ED1C9E6-95E8-9748-96CC-AEE8030E3A83}" srcOrd="9" destOrd="0" presId="urn:microsoft.com/office/officeart/2008/layout/VerticalAccentList"/>
    <dgm:cxn modelId="{DAE88841-0525-A540-AA86-F866950F672B}" type="presParOf" srcId="{9ED1C9E6-95E8-9748-96CC-AEE8030E3A83}" destId="{F6BD0244-5785-9A43-82B8-A1EA45947B11}" srcOrd="0" destOrd="0" presId="urn:microsoft.com/office/officeart/2008/layout/VerticalAccentList"/>
    <dgm:cxn modelId="{16C6D2C5-AAAB-1042-A0F3-D4B9582CE1C9}" type="presParOf" srcId="{9C5A5123-1DEC-EA4E-834D-0F3138FCECBA}" destId="{276032A9-B5BC-D147-974F-CDBE99BA710A}" srcOrd="10" destOrd="0" presId="urn:microsoft.com/office/officeart/2008/layout/VerticalAccentList"/>
    <dgm:cxn modelId="{82CD1561-BE0A-FB4E-B7D8-E132AD981ADD}" type="presParOf" srcId="{276032A9-B5BC-D147-974F-CDBE99BA710A}" destId="{E843E76A-86E6-C647-A582-F05218AC46DA}" srcOrd="0" destOrd="0" presId="urn:microsoft.com/office/officeart/2008/layout/VerticalAccentList"/>
    <dgm:cxn modelId="{74817C64-98C2-314B-B89E-D5ABC17C97B3}" type="presParOf" srcId="{276032A9-B5BC-D147-974F-CDBE99BA710A}" destId="{53B2EBB9-0E2A-EB4D-AA5E-01E5CDD48FE4}" srcOrd="1" destOrd="0" presId="urn:microsoft.com/office/officeart/2008/layout/VerticalAccentList"/>
    <dgm:cxn modelId="{4CA16A28-53C8-E24E-91A7-6A30E4C8C3CF}" type="presParOf" srcId="{276032A9-B5BC-D147-974F-CDBE99BA710A}" destId="{1C38FE93-07E5-2B47-8BA0-8F4D3FD4DD29}" srcOrd="2" destOrd="0" presId="urn:microsoft.com/office/officeart/2008/layout/VerticalAccentList"/>
    <dgm:cxn modelId="{B5070B02-C959-D94C-B2A8-ACB846041FDD}" type="presParOf" srcId="{276032A9-B5BC-D147-974F-CDBE99BA710A}" destId="{F07DBDC1-3BAC-844E-BD92-A843EB8AB0D6}" srcOrd="3" destOrd="0" presId="urn:microsoft.com/office/officeart/2008/layout/VerticalAccentList"/>
    <dgm:cxn modelId="{7AC6DCC7-FEA1-264F-8F4E-76368F981822}" type="presParOf" srcId="{276032A9-B5BC-D147-974F-CDBE99BA710A}" destId="{AED92DBD-E875-8F48-BF2A-D2E48B489C57}" srcOrd="4" destOrd="0" presId="urn:microsoft.com/office/officeart/2008/layout/VerticalAccentList"/>
    <dgm:cxn modelId="{3B834EBE-0495-2C4D-83B5-CA2E8C4ED452}" type="presParOf" srcId="{276032A9-B5BC-D147-974F-CDBE99BA710A}" destId="{8409E929-92F5-C248-86E0-23EEC30560C9}" srcOrd="5" destOrd="0" presId="urn:microsoft.com/office/officeart/2008/layout/VerticalAccentList"/>
    <dgm:cxn modelId="{61B89B85-2A68-C148-A7CD-1AB1FD75BEA9}" type="presParOf" srcId="{276032A9-B5BC-D147-974F-CDBE99BA710A}" destId="{5E2BE329-6B98-0C4F-9FDF-7DD33F51A8C5}" srcOrd="6" destOrd="0" presId="urn:microsoft.com/office/officeart/2008/layout/VerticalAccentList"/>
    <dgm:cxn modelId="{2B12C175-0017-5E4E-B2B5-3FF71225F0CD}" type="presParOf" srcId="{276032A9-B5BC-D147-974F-CDBE99BA710A}" destId="{1EA45653-7BF8-F146-969E-03CAE2BEFA6C}"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E3FEE-D541-C74C-A52D-7EF70819CCBB}">
      <dsp:nvSpPr>
        <dsp:cNvPr id="0" name=""/>
        <dsp:cNvSpPr/>
      </dsp:nvSpPr>
      <dsp:spPr>
        <a:xfrm>
          <a:off x="2530937" y="162"/>
          <a:ext cx="4764364" cy="433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b" anchorCtr="0">
          <a:noAutofit/>
        </a:bodyPr>
        <a:lstStyle/>
        <a:p>
          <a:pPr marL="0" lvl="0" indent="0" algn="l" defTabSz="88900">
            <a:lnSpc>
              <a:spcPct val="90000"/>
            </a:lnSpc>
            <a:spcBef>
              <a:spcPct val="0"/>
            </a:spcBef>
            <a:spcAft>
              <a:spcPct val="35000"/>
            </a:spcAft>
            <a:buNone/>
          </a:pPr>
          <a:r>
            <a:rPr lang="en-GB" sz="200" kern="1200">
              <a:latin typeface="+mj-lt"/>
            </a:rPr>
            <a:t>.</a:t>
          </a:r>
        </a:p>
      </dsp:txBody>
      <dsp:txXfrm>
        <a:off x="2530937" y="162"/>
        <a:ext cx="4764364" cy="433124"/>
      </dsp:txXfrm>
    </dsp:sp>
    <dsp:sp modelId="{C8DE7CFD-174C-E049-865B-2BAB25CA602D}">
      <dsp:nvSpPr>
        <dsp:cNvPr id="0" name=""/>
        <dsp:cNvSpPr/>
      </dsp:nvSpPr>
      <dsp:spPr>
        <a:xfrm>
          <a:off x="3009416" y="433286"/>
          <a:ext cx="1114861" cy="882289"/>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EFC5F-23B9-8E4C-B616-D4322FF710D2}">
      <dsp:nvSpPr>
        <dsp:cNvPr id="0" name=""/>
        <dsp:cNvSpPr/>
      </dsp:nvSpPr>
      <dsp:spPr>
        <a:xfrm>
          <a:off x="3679074" y="433286"/>
          <a:ext cx="1114861" cy="882289"/>
        </a:xfrm>
        <a:prstGeom prst="chevron">
          <a:avLst>
            <a:gd name="adj" fmla="val 70610"/>
          </a:avLst>
        </a:prstGeom>
        <a:solidFill>
          <a:schemeClr val="accent3">
            <a:hueOff val="100393"/>
            <a:satOff val="3704"/>
            <a:lumOff val="-545"/>
            <a:alphaOff val="0"/>
          </a:schemeClr>
        </a:solidFill>
        <a:ln w="12700" cap="flat" cmpd="sng" algn="ctr">
          <a:solidFill>
            <a:schemeClr val="accent3">
              <a:hueOff val="100393"/>
              <a:satOff val="3704"/>
              <a:lumOff val="-5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4AB57A-767E-334D-AD3A-D182E2E28AEC}">
      <dsp:nvSpPr>
        <dsp:cNvPr id="0" name=""/>
        <dsp:cNvSpPr/>
      </dsp:nvSpPr>
      <dsp:spPr>
        <a:xfrm>
          <a:off x="4349262" y="433286"/>
          <a:ext cx="1114861" cy="882289"/>
        </a:xfrm>
        <a:prstGeom prst="chevron">
          <a:avLst>
            <a:gd name="adj" fmla="val 70610"/>
          </a:avLst>
        </a:prstGeom>
        <a:solidFill>
          <a:schemeClr val="accent3">
            <a:hueOff val="200785"/>
            <a:satOff val="7407"/>
            <a:lumOff val="-1089"/>
            <a:alphaOff val="0"/>
          </a:schemeClr>
        </a:solidFill>
        <a:ln w="12700" cap="flat" cmpd="sng" algn="ctr">
          <a:solidFill>
            <a:schemeClr val="accent3">
              <a:hueOff val="200785"/>
              <a:satOff val="7407"/>
              <a:lumOff val="-10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4BBB19-494B-DC4D-9C0C-05A8B66DB3FB}">
      <dsp:nvSpPr>
        <dsp:cNvPr id="0" name=""/>
        <dsp:cNvSpPr/>
      </dsp:nvSpPr>
      <dsp:spPr>
        <a:xfrm>
          <a:off x="5018920" y="433286"/>
          <a:ext cx="1114861" cy="882289"/>
        </a:xfrm>
        <a:prstGeom prst="chevron">
          <a:avLst>
            <a:gd name="adj" fmla="val 70610"/>
          </a:avLst>
        </a:prstGeom>
        <a:solidFill>
          <a:schemeClr val="accent3">
            <a:hueOff val="301178"/>
            <a:satOff val="11111"/>
            <a:lumOff val="-1634"/>
            <a:alphaOff val="0"/>
          </a:schemeClr>
        </a:solidFill>
        <a:ln w="12700" cap="flat" cmpd="sng" algn="ctr">
          <a:solidFill>
            <a:schemeClr val="accent3">
              <a:hueOff val="301178"/>
              <a:satOff val="11111"/>
              <a:lumOff val="-16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E1D98-13F1-0344-ABA5-DA7FDA8ADE21}">
      <dsp:nvSpPr>
        <dsp:cNvPr id="0" name=""/>
        <dsp:cNvSpPr/>
      </dsp:nvSpPr>
      <dsp:spPr>
        <a:xfrm>
          <a:off x="5689107" y="433286"/>
          <a:ext cx="1114861" cy="882289"/>
        </a:xfrm>
        <a:prstGeom prst="chevron">
          <a:avLst>
            <a:gd name="adj" fmla="val 70610"/>
          </a:avLst>
        </a:prstGeom>
        <a:solidFill>
          <a:schemeClr val="accent3">
            <a:hueOff val="401570"/>
            <a:satOff val="14815"/>
            <a:lumOff val="-2179"/>
            <a:alphaOff val="0"/>
          </a:schemeClr>
        </a:solidFill>
        <a:ln w="12700" cap="flat" cmpd="sng" algn="ctr">
          <a:solidFill>
            <a:schemeClr val="accent3">
              <a:hueOff val="401570"/>
              <a:satOff val="14815"/>
              <a:lumOff val="-21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8FD78-C8A4-2D4B-81B5-D4CBE9EA0BD5}">
      <dsp:nvSpPr>
        <dsp:cNvPr id="0" name=""/>
        <dsp:cNvSpPr/>
      </dsp:nvSpPr>
      <dsp:spPr>
        <a:xfrm>
          <a:off x="6358765" y="433286"/>
          <a:ext cx="1114861" cy="882289"/>
        </a:xfrm>
        <a:prstGeom prst="chevron">
          <a:avLst>
            <a:gd name="adj" fmla="val 70610"/>
          </a:avLst>
        </a:prstGeom>
        <a:solidFill>
          <a:schemeClr val="accent3">
            <a:hueOff val="501963"/>
            <a:satOff val="18519"/>
            <a:lumOff val="-2723"/>
            <a:alphaOff val="0"/>
          </a:schemeClr>
        </a:solidFill>
        <a:ln w="12700" cap="flat" cmpd="sng" algn="ctr">
          <a:solidFill>
            <a:schemeClr val="accent3">
              <a:hueOff val="501963"/>
              <a:satOff val="18519"/>
              <a:lumOff val="-2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3F60B-BADE-AD45-85F0-619906BCE0F8}">
      <dsp:nvSpPr>
        <dsp:cNvPr id="0" name=""/>
        <dsp:cNvSpPr/>
      </dsp:nvSpPr>
      <dsp:spPr>
        <a:xfrm>
          <a:off x="7028952" y="433286"/>
          <a:ext cx="1114861" cy="882289"/>
        </a:xfrm>
        <a:prstGeom prst="chevron">
          <a:avLst>
            <a:gd name="adj" fmla="val 70610"/>
          </a:avLst>
        </a:prstGeom>
        <a:solidFill>
          <a:schemeClr val="accent3">
            <a:hueOff val="602355"/>
            <a:satOff val="22222"/>
            <a:lumOff val="-3268"/>
            <a:alphaOff val="0"/>
          </a:schemeClr>
        </a:solidFill>
        <a:ln w="12700" cap="flat" cmpd="sng" algn="ctr">
          <a:solidFill>
            <a:schemeClr val="accent3">
              <a:hueOff val="602355"/>
              <a:satOff val="22222"/>
              <a:lumOff val="-326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8E48EB-D9E9-C744-8935-839A183DD381}">
      <dsp:nvSpPr>
        <dsp:cNvPr id="0" name=""/>
        <dsp:cNvSpPr/>
      </dsp:nvSpPr>
      <dsp:spPr>
        <a:xfrm>
          <a:off x="2530937" y="521515"/>
          <a:ext cx="5783260" cy="705831"/>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0" kern="1200">
              <a:latin typeface="+mj-lt"/>
              <a:cs typeface="Calibri Light" panose="020F0302020204030204" pitchFamily="34" charset="0"/>
            </a:rPr>
            <a:t>Shift from Unorganized to Organized Jewellery Retail</a:t>
          </a:r>
          <a:endParaRPr lang="en-GB" sz="2100" b="0" kern="1200">
            <a:latin typeface="+mj-lt"/>
          </a:endParaRPr>
        </a:p>
      </dsp:txBody>
      <dsp:txXfrm>
        <a:off x="2530937" y="521515"/>
        <a:ext cx="5783260" cy="705831"/>
      </dsp:txXfrm>
    </dsp:sp>
    <dsp:sp modelId="{123FFE36-2F9B-7748-8DEB-14118DEDCF15}">
      <dsp:nvSpPr>
        <dsp:cNvPr id="0" name=""/>
        <dsp:cNvSpPr/>
      </dsp:nvSpPr>
      <dsp:spPr>
        <a:xfrm>
          <a:off x="2530937" y="1367805"/>
          <a:ext cx="4764364" cy="433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 tIns="3810" rIns="3810" bIns="3810" numCol="1" spcCol="1270" anchor="b" anchorCtr="0">
          <a:noAutofit/>
        </a:bodyPr>
        <a:lstStyle/>
        <a:p>
          <a:pPr marL="0" lvl="0" indent="0" algn="l" defTabSz="44450">
            <a:lnSpc>
              <a:spcPct val="90000"/>
            </a:lnSpc>
            <a:spcBef>
              <a:spcPct val="0"/>
            </a:spcBef>
            <a:spcAft>
              <a:spcPct val="35000"/>
            </a:spcAft>
            <a:buNone/>
          </a:pPr>
          <a:r>
            <a:rPr lang="en-GB" sz="100" kern="1200">
              <a:latin typeface="+mj-lt"/>
            </a:rPr>
            <a:t>.</a:t>
          </a:r>
        </a:p>
      </dsp:txBody>
      <dsp:txXfrm>
        <a:off x="2530937" y="1367805"/>
        <a:ext cx="4764364" cy="433124"/>
      </dsp:txXfrm>
    </dsp:sp>
    <dsp:sp modelId="{62A77A89-C884-D94C-96A9-A256960E09CE}">
      <dsp:nvSpPr>
        <dsp:cNvPr id="0" name=""/>
        <dsp:cNvSpPr/>
      </dsp:nvSpPr>
      <dsp:spPr>
        <a:xfrm>
          <a:off x="3043973" y="1800929"/>
          <a:ext cx="1114861" cy="882289"/>
        </a:xfrm>
        <a:prstGeom prst="chevron">
          <a:avLst>
            <a:gd name="adj" fmla="val 70610"/>
          </a:avLst>
        </a:prstGeom>
        <a:solidFill>
          <a:schemeClr val="accent3">
            <a:hueOff val="702748"/>
            <a:satOff val="25926"/>
            <a:lumOff val="-3813"/>
            <a:alphaOff val="0"/>
          </a:schemeClr>
        </a:solidFill>
        <a:ln w="12700" cap="flat" cmpd="sng" algn="ctr">
          <a:solidFill>
            <a:schemeClr val="accent3">
              <a:hueOff val="702748"/>
              <a:satOff val="25926"/>
              <a:lumOff val="-38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A5215-4B36-3C40-A725-7BBDB53F0C72}">
      <dsp:nvSpPr>
        <dsp:cNvPr id="0" name=""/>
        <dsp:cNvSpPr/>
      </dsp:nvSpPr>
      <dsp:spPr>
        <a:xfrm>
          <a:off x="3713631" y="1800929"/>
          <a:ext cx="1114861" cy="882289"/>
        </a:xfrm>
        <a:prstGeom prst="chevron">
          <a:avLst>
            <a:gd name="adj" fmla="val 70610"/>
          </a:avLst>
        </a:prstGeom>
        <a:solidFill>
          <a:schemeClr val="accent3">
            <a:hueOff val="803140"/>
            <a:satOff val="29630"/>
            <a:lumOff val="-4357"/>
            <a:alphaOff val="0"/>
          </a:schemeClr>
        </a:solidFill>
        <a:ln w="12700" cap="flat" cmpd="sng" algn="ctr">
          <a:solidFill>
            <a:schemeClr val="accent3">
              <a:hueOff val="803140"/>
              <a:satOff val="29630"/>
              <a:lumOff val="-43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836BB-CB88-D246-8FCE-4771EC5A950A}">
      <dsp:nvSpPr>
        <dsp:cNvPr id="0" name=""/>
        <dsp:cNvSpPr/>
      </dsp:nvSpPr>
      <dsp:spPr>
        <a:xfrm>
          <a:off x="4383818" y="1800929"/>
          <a:ext cx="1114861" cy="882289"/>
        </a:xfrm>
        <a:prstGeom prst="chevron">
          <a:avLst>
            <a:gd name="adj" fmla="val 70610"/>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6887FC-63EB-C647-AD38-C0FBE26CD13D}">
      <dsp:nvSpPr>
        <dsp:cNvPr id="0" name=""/>
        <dsp:cNvSpPr/>
      </dsp:nvSpPr>
      <dsp:spPr>
        <a:xfrm>
          <a:off x="5053476" y="1800929"/>
          <a:ext cx="1114861" cy="882289"/>
        </a:xfrm>
        <a:prstGeom prst="chevron">
          <a:avLst>
            <a:gd name="adj" fmla="val 70610"/>
          </a:avLst>
        </a:prstGeom>
        <a:solidFill>
          <a:schemeClr val="accent3">
            <a:hueOff val="1003926"/>
            <a:satOff val="37037"/>
            <a:lumOff val="-5447"/>
            <a:alphaOff val="0"/>
          </a:schemeClr>
        </a:solidFill>
        <a:ln w="12700" cap="flat" cmpd="sng" algn="ctr">
          <a:solidFill>
            <a:schemeClr val="accent3">
              <a:hueOff val="1003926"/>
              <a:satOff val="37037"/>
              <a:lumOff val="-54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35B7E3-8722-754B-BFAF-362CB404DCD1}">
      <dsp:nvSpPr>
        <dsp:cNvPr id="0" name=""/>
        <dsp:cNvSpPr/>
      </dsp:nvSpPr>
      <dsp:spPr>
        <a:xfrm>
          <a:off x="5723663" y="1800929"/>
          <a:ext cx="1114861" cy="882289"/>
        </a:xfrm>
        <a:prstGeom prst="chevron">
          <a:avLst>
            <a:gd name="adj" fmla="val 70610"/>
          </a:avLst>
        </a:prstGeom>
        <a:solidFill>
          <a:schemeClr val="accent3">
            <a:hueOff val="1104318"/>
            <a:satOff val="40741"/>
            <a:lumOff val="-5991"/>
            <a:alphaOff val="0"/>
          </a:schemeClr>
        </a:solidFill>
        <a:ln w="12700" cap="flat" cmpd="sng" algn="ctr">
          <a:solidFill>
            <a:schemeClr val="accent3">
              <a:hueOff val="1104318"/>
              <a:satOff val="40741"/>
              <a:lumOff val="-59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C46E16-471E-A64C-ABB7-E3ACB50E971F}">
      <dsp:nvSpPr>
        <dsp:cNvPr id="0" name=""/>
        <dsp:cNvSpPr/>
      </dsp:nvSpPr>
      <dsp:spPr>
        <a:xfrm>
          <a:off x="6393321" y="1800929"/>
          <a:ext cx="1114861" cy="882289"/>
        </a:xfrm>
        <a:prstGeom prst="chevron">
          <a:avLst>
            <a:gd name="adj" fmla="val 70610"/>
          </a:avLst>
        </a:prstGeom>
        <a:solidFill>
          <a:schemeClr val="accent3">
            <a:hueOff val="1204711"/>
            <a:satOff val="44444"/>
            <a:lumOff val="-6536"/>
            <a:alphaOff val="0"/>
          </a:schemeClr>
        </a:solidFill>
        <a:ln w="12700" cap="flat" cmpd="sng" algn="ctr">
          <a:solidFill>
            <a:schemeClr val="accent3">
              <a:hueOff val="1204711"/>
              <a:satOff val="44444"/>
              <a:lumOff val="-65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227DE9-C3F7-DE45-A9C0-401E4CA46696}">
      <dsp:nvSpPr>
        <dsp:cNvPr id="0" name=""/>
        <dsp:cNvSpPr/>
      </dsp:nvSpPr>
      <dsp:spPr>
        <a:xfrm>
          <a:off x="7063508" y="1800929"/>
          <a:ext cx="1114861" cy="882289"/>
        </a:xfrm>
        <a:prstGeom prst="chevron">
          <a:avLst>
            <a:gd name="adj" fmla="val 70610"/>
          </a:avLst>
        </a:prstGeom>
        <a:solidFill>
          <a:schemeClr val="accent3">
            <a:hueOff val="1305103"/>
            <a:satOff val="48148"/>
            <a:lumOff val="-7081"/>
            <a:alphaOff val="0"/>
          </a:schemeClr>
        </a:solidFill>
        <a:ln w="12700" cap="flat" cmpd="sng" algn="ctr">
          <a:solidFill>
            <a:schemeClr val="accent3">
              <a:hueOff val="1305103"/>
              <a:satOff val="48148"/>
              <a:lumOff val="-70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DD2C0-456B-6542-9762-2D4DED76A27D}">
      <dsp:nvSpPr>
        <dsp:cNvPr id="0" name=""/>
        <dsp:cNvSpPr/>
      </dsp:nvSpPr>
      <dsp:spPr>
        <a:xfrm>
          <a:off x="2530937" y="1889158"/>
          <a:ext cx="5852373" cy="705831"/>
        </a:xfrm>
        <a:prstGeom prst="rect">
          <a:avLst/>
        </a:prstGeom>
        <a:solidFill>
          <a:schemeClr val="lt1">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0" kern="1200">
              <a:solidFill>
                <a:schemeClr val="tx1"/>
              </a:solidFill>
              <a:latin typeface="+mj-lt"/>
              <a:cs typeface="Calibri Light" panose="020F0302020204030204" pitchFamily="34" charset="0"/>
            </a:rPr>
            <a:t>Manufacturing Scalability and Utilization Improvements </a:t>
          </a:r>
          <a:endParaRPr lang="en-GB" sz="2100" b="0" kern="1200">
            <a:solidFill>
              <a:schemeClr val="tx1"/>
            </a:solidFill>
            <a:latin typeface="+mj-lt"/>
          </a:endParaRPr>
        </a:p>
      </dsp:txBody>
      <dsp:txXfrm>
        <a:off x="2530937" y="1889158"/>
        <a:ext cx="5852373" cy="705831"/>
      </dsp:txXfrm>
    </dsp:sp>
    <dsp:sp modelId="{B6069DF6-9D8D-B644-95BC-8B47587E1E14}">
      <dsp:nvSpPr>
        <dsp:cNvPr id="0" name=""/>
        <dsp:cNvSpPr/>
      </dsp:nvSpPr>
      <dsp:spPr>
        <a:xfrm>
          <a:off x="2530937" y="2735447"/>
          <a:ext cx="4764364" cy="433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 tIns="3810" rIns="3810" bIns="3810" numCol="1" spcCol="1270" anchor="b" anchorCtr="0">
          <a:noAutofit/>
        </a:bodyPr>
        <a:lstStyle/>
        <a:p>
          <a:pPr marL="0" lvl="0" indent="0" algn="l" defTabSz="44450">
            <a:lnSpc>
              <a:spcPct val="90000"/>
            </a:lnSpc>
            <a:spcBef>
              <a:spcPct val="0"/>
            </a:spcBef>
            <a:spcAft>
              <a:spcPct val="35000"/>
            </a:spcAft>
            <a:buNone/>
          </a:pPr>
          <a:r>
            <a:rPr lang="en-GB" sz="100" kern="1200">
              <a:latin typeface="+mj-lt"/>
            </a:rPr>
            <a:t>.</a:t>
          </a:r>
        </a:p>
      </dsp:txBody>
      <dsp:txXfrm>
        <a:off x="2530937" y="2735447"/>
        <a:ext cx="4764364" cy="433124"/>
      </dsp:txXfrm>
    </dsp:sp>
    <dsp:sp modelId="{DACBCD2C-46ED-7346-9F97-1ADFCC1972B4}">
      <dsp:nvSpPr>
        <dsp:cNvPr id="0" name=""/>
        <dsp:cNvSpPr/>
      </dsp:nvSpPr>
      <dsp:spPr>
        <a:xfrm>
          <a:off x="3055725" y="3168571"/>
          <a:ext cx="1114861" cy="882289"/>
        </a:xfrm>
        <a:prstGeom prst="chevron">
          <a:avLst>
            <a:gd name="adj" fmla="val 70610"/>
          </a:avLst>
        </a:prstGeom>
        <a:solidFill>
          <a:schemeClr val="accent3">
            <a:hueOff val="1405496"/>
            <a:satOff val="51852"/>
            <a:lumOff val="-7625"/>
            <a:alphaOff val="0"/>
          </a:schemeClr>
        </a:solidFill>
        <a:ln w="12700" cap="flat" cmpd="sng" algn="ctr">
          <a:solidFill>
            <a:schemeClr val="accent3">
              <a:hueOff val="1405496"/>
              <a:satOff val="51852"/>
              <a:lumOff val="-76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0D3ABC-8F4C-7D44-809A-513860310CB1}">
      <dsp:nvSpPr>
        <dsp:cNvPr id="0" name=""/>
        <dsp:cNvSpPr/>
      </dsp:nvSpPr>
      <dsp:spPr>
        <a:xfrm>
          <a:off x="3725383" y="3168571"/>
          <a:ext cx="1114861" cy="882289"/>
        </a:xfrm>
        <a:prstGeom prst="chevron">
          <a:avLst>
            <a:gd name="adj" fmla="val 70610"/>
          </a:avLst>
        </a:prstGeom>
        <a:solidFill>
          <a:schemeClr val="accent3">
            <a:hueOff val="1505888"/>
            <a:satOff val="55556"/>
            <a:lumOff val="-8170"/>
            <a:alphaOff val="0"/>
          </a:schemeClr>
        </a:solidFill>
        <a:ln w="12700" cap="flat" cmpd="sng" algn="ctr">
          <a:solidFill>
            <a:schemeClr val="accent3">
              <a:hueOff val="1505888"/>
              <a:satOff val="55556"/>
              <a:lumOff val="-81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270DC-19DD-3946-B497-2233A14A350F}">
      <dsp:nvSpPr>
        <dsp:cNvPr id="0" name=""/>
        <dsp:cNvSpPr/>
      </dsp:nvSpPr>
      <dsp:spPr>
        <a:xfrm>
          <a:off x="4395570" y="3168571"/>
          <a:ext cx="1114861" cy="882289"/>
        </a:xfrm>
        <a:prstGeom prst="chevron">
          <a:avLst>
            <a:gd name="adj" fmla="val 70610"/>
          </a:avLst>
        </a:prstGeom>
        <a:solidFill>
          <a:schemeClr val="accent3">
            <a:hueOff val="1606281"/>
            <a:satOff val="59259"/>
            <a:lumOff val="-8715"/>
            <a:alphaOff val="0"/>
          </a:schemeClr>
        </a:solidFill>
        <a:ln w="12700" cap="flat" cmpd="sng" algn="ctr">
          <a:solidFill>
            <a:schemeClr val="accent3">
              <a:hueOff val="1606281"/>
              <a:satOff val="59259"/>
              <a:lumOff val="-87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141F18-11AE-4046-91B3-C7359C1C2C4F}">
      <dsp:nvSpPr>
        <dsp:cNvPr id="0" name=""/>
        <dsp:cNvSpPr/>
      </dsp:nvSpPr>
      <dsp:spPr>
        <a:xfrm>
          <a:off x="5065228" y="3168571"/>
          <a:ext cx="1114861" cy="882289"/>
        </a:xfrm>
        <a:prstGeom prst="chevron">
          <a:avLst>
            <a:gd name="adj" fmla="val 70610"/>
          </a:avLst>
        </a:prstGeom>
        <a:solidFill>
          <a:schemeClr val="accent3">
            <a:hueOff val="1706673"/>
            <a:satOff val="62963"/>
            <a:lumOff val="-9259"/>
            <a:alphaOff val="0"/>
          </a:schemeClr>
        </a:solidFill>
        <a:ln w="12700" cap="flat" cmpd="sng" algn="ctr">
          <a:solidFill>
            <a:schemeClr val="accent3">
              <a:hueOff val="1706673"/>
              <a:satOff val="62963"/>
              <a:lumOff val="-92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0185A9-7662-7249-BF36-053F89B38420}">
      <dsp:nvSpPr>
        <dsp:cNvPr id="0" name=""/>
        <dsp:cNvSpPr/>
      </dsp:nvSpPr>
      <dsp:spPr>
        <a:xfrm>
          <a:off x="5735415" y="3168571"/>
          <a:ext cx="1114861" cy="882289"/>
        </a:xfrm>
        <a:prstGeom prst="chevron">
          <a:avLst>
            <a:gd name="adj" fmla="val 70610"/>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990D87-AC21-6A4E-9480-23B9A7F8620E}">
      <dsp:nvSpPr>
        <dsp:cNvPr id="0" name=""/>
        <dsp:cNvSpPr/>
      </dsp:nvSpPr>
      <dsp:spPr>
        <a:xfrm>
          <a:off x="6405073" y="3168571"/>
          <a:ext cx="1114861" cy="882289"/>
        </a:xfrm>
        <a:prstGeom prst="chevron">
          <a:avLst>
            <a:gd name="adj" fmla="val 70610"/>
          </a:avLst>
        </a:prstGeom>
        <a:solidFill>
          <a:schemeClr val="accent3">
            <a:hueOff val="1907459"/>
            <a:satOff val="70370"/>
            <a:lumOff val="-10349"/>
            <a:alphaOff val="0"/>
          </a:schemeClr>
        </a:solidFill>
        <a:ln w="12700" cap="flat" cmpd="sng" algn="ctr">
          <a:solidFill>
            <a:schemeClr val="accent3">
              <a:hueOff val="1907459"/>
              <a:satOff val="70370"/>
              <a:lumOff val="-103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12E578-3910-274C-8D7F-C86170E1F22A}">
      <dsp:nvSpPr>
        <dsp:cNvPr id="0" name=""/>
        <dsp:cNvSpPr/>
      </dsp:nvSpPr>
      <dsp:spPr>
        <a:xfrm>
          <a:off x="7075261" y="3168571"/>
          <a:ext cx="1114861" cy="882289"/>
        </a:xfrm>
        <a:prstGeom prst="chevron">
          <a:avLst>
            <a:gd name="adj" fmla="val 70610"/>
          </a:avLst>
        </a:prstGeom>
        <a:solidFill>
          <a:schemeClr val="accent3">
            <a:hueOff val="2007851"/>
            <a:satOff val="74074"/>
            <a:lumOff val="-10893"/>
            <a:alphaOff val="0"/>
          </a:schemeClr>
        </a:solidFill>
        <a:ln w="12700" cap="flat" cmpd="sng" algn="ctr">
          <a:solidFill>
            <a:schemeClr val="accent3">
              <a:hueOff val="2007851"/>
              <a:satOff val="74074"/>
              <a:lumOff val="-108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3D74AE-BC57-6346-B717-4A1395C17A36}">
      <dsp:nvSpPr>
        <dsp:cNvPr id="0" name=""/>
        <dsp:cNvSpPr/>
      </dsp:nvSpPr>
      <dsp:spPr>
        <a:xfrm>
          <a:off x="2530937" y="3256800"/>
          <a:ext cx="5875877" cy="705831"/>
        </a:xfrm>
        <a:prstGeom prst="rect">
          <a:avLst/>
        </a:prstGeom>
        <a:solidFill>
          <a:schemeClr val="lt1">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0" kern="1200">
              <a:latin typeface="+mj-lt"/>
              <a:cs typeface="Calibri Light" panose="020F0302020204030204" pitchFamily="34" charset="0"/>
            </a:rPr>
            <a:t>Asset-Light Growth via Retailer-Supplied Gold Model</a:t>
          </a:r>
          <a:endParaRPr lang="en-GB" sz="2100" b="0" kern="1200">
            <a:latin typeface="+mj-lt"/>
          </a:endParaRPr>
        </a:p>
      </dsp:txBody>
      <dsp:txXfrm>
        <a:off x="2530937" y="3256800"/>
        <a:ext cx="5875877" cy="705831"/>
      </dsp:txXfrm>
    </dsp:sp>
    <dsp:sp modelId="{F6BD0244-5785-9A43-82B8-A1EA45947B11}">
      <dsp:nvSpPr>
        <dsp:cNvPr id="0" name=""/>
        <dsp:cNvSpPr/>
      </dsp:nvSpPr>
      <dsp:spPr>
        <a:xfrm>
          <a:off x="2530937" y="4103090"/>
          <a:ext cx="4764364" cy="433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 tIns="3810" rIns="3810" bIns="3810" numCol="1" spcCol="1270" anchor="b" anchorCtr="0">
          <a:noAutofit/>
        </a:bodyPr>
        <a:lstStyle/>
        <a:p>
          <a:pPr marL="0" lvl="0" indent="0" algn="l" defTabSz="44450">
            <a:lnSpc>
              <a:spcPct val="90000"/>
            </a:lnSpc>
            <a:spcBef>
              <a:spcPct val="0"/>
            </a:spcBef>
            <a:spcAft>
              <a:spcPct val="35000"/>
            </a:spcAft>
            <a:buNone/>
          </a:pPr>
          <a:r>
            <a:rPr lang="en-GB" sz="100" b="1" kern="1200">
              <a:latin typeface="+mj-lt"/>
              <a:cs typeface="Calibri Light" panose="020F0302020204030204" pitchFamily="34" charset="0"/>
            </a:rPr>
            <a:t>.</a:t>
          </a:r>
          <a:endParaRPr lang="en-GB" sz="100" kern="1200">
            <a:latin typeface="+mj-lt"/>
          </a:endParaRPr>
        </a:p>
      </dsp:txBody>
      <dsp:txXfrm>
        <a:off x="2530937" y="4103090"/>
        <a:ext cx="4764364" cy="433124"/>
      </dsp:txXfrm>
    </dsp:sp>
    <dsp:sp modelId="{E843E76A-86E6-C647-A582-F05218AC46DA}">
      <dsp:nvSpPr>
        <dsp:cNvPr id="0" name=""/>
        <dsp:cNvSpPr/>
      </dsp:nvSpPr>
      <dsp:spPr>
        <a:xfrm>
          <a:off x="3079036" y="4536214"/>
          <a:ext cx="1114861" cy="882289"/>
        </a:xfrm>
        <a:prstGeom prst="chevron">
          <a:avLst>
            <a:gd name="adj" fmla="val 70610"/>
          </a:avLst>
        </a:prstGeom>
        <a:solidFill>
          <a:schemeClr val="accent3">
            <a:hueOff val="2108244"/>
            <a:satOff val="77778"/>
            <a:lumOff val="-11438"/>
            <a:alphaOff val="0"/>
          </a:schemeClr>
        </a:solidFill>
        <a:ln w="12700" cap="flat" cmpd="sng" algn="ctr">
          <a:solidFill>
            <a:schemeClr val="accent3">
              <a:hueOff val="2108244"/>
              <a:satOff val="77778"/>
              <a:lumOff val="-114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B2EBB9-0E2A-EB4D-AA5E-01E5CDD48FE4}">
      <dsp:nvSpPr>
        <dsp:cNvPr id="0" name=""/>
        <dsp:cNvSpPr/>
      </dsp:nvSpPr>
      <dsp:spPr>
        <a:xfrm>
          <a:off x="3748694" y="4536214"/>
          <a:ext cx="1114861" cy="882289"/>
        </a:xfrm>
        <a:prstGeom prst="chevron">
          <a:avLst>
            <a:gd name="adj" fmla="val 70610"/>
          </a:avLst>
        </a:prstGeom>
        <a:solidFill>
          <a:schemeClr val="accent3">
            <a:hueOff val="2208636"/>
            <a:satOff val="81481"/>
            <a:lumOff val="-11983"/>
            <a:alphaOff val="0"/>
          </a:schemeClr>
        </a:solidFill>
        <a:ln w="12700" cap="flat" cmpd="sng" algn="ctr">
          <a:solidFill>
            <a:schemeClr val="accent3">
              <a:hueOff val="2208636"/>
              <a:satOff val="81481"/>
              <a:lumOff val="-119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38FE93-07E5-2B47-8BA0-8F4D3FD4DD29}">
      <dsp:nvSpPr>
        <dsp:cNvPr id="0" name=""/>
        <dsp:cNvSpPr/>
      </dsp:nvSpPr>
      <dsp:spPr>
        <a:xfrm>
          <a:off x="4418881" y="4536214"/>
          <a:ext cx="1114861" cy="882289"/>
        </a:xfrm>
        <a:prstGeom prst="chevron">
          <a:avLst>
            <a:gd name="adj" fmla="val 70610"/>
          </a:avLst>
        </a:prstGeom>
        <a:solidFill>
          <a:schemeClr val="accent3">
            <a:hueOff val="2309029"/>
            <a:satOff val="85185"/>
            <a:lumOff val="-12527"/>
            <a:alphaOff val="0"/>
          </a:schemeClr>
        </a:solidFill>
        <a:ln w="12700" cap="flat" cmpd="sng" algn="ctr">
          <a:solidFill>
            <a:schemeClr val="accent3">
              <a:hueOff val="2309029"/>
              <a:satOff val="85185"/>
              <a:lumOff val="-125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7DBDC1-3BAC-844E-BD92-A843EB8AB0D6}">
      <dsp:nvSpPr>
        <dsp:cNvPr id="0" name=""/>
        <dsp:cNvSpPr/>
      </dsp:nvSpPr>
      <dsp:spPr>
        <a:xfrm>
          <a:off x="5088539" y="4536214"/>
          <a:ext cx="1114861" cy="882289"/>
        </a:xfrm>
        <a:prstGeom prst="chevron">
          <a:avLst>
            <a:gd name="adj" fmla="val 70610"/>
          </a:avLst>
        </a:prstGeom>
        <a:solidFill>
          <a:schemeClr val="accent3">
            <a:hueOff val="2409421"/>
            <a:satOff val="88889"/>
            <a:lumOff val="-13072"/>
            <a:alphaOff val="0"/>
          </a:schemeClr>
        </a:solidFill>
        <a:ln w="12700" cap="flat" cmpd="sng" algn="ctr">
          <a:solidFill>
            <a:schemeClr val="accent3">
              <a:hueOff val="2409421"/>
              <a:satOff val="88889"/>
              <a:lumOff val="-130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D92DBD-E875-8F48-BF2A-D2E48B489C57}">
      <dsp:nvSpPr>
        <dsp:cNvPr id="0" name=""/>
        <dsp:cNvSpPr/>
      </dsp:nvSpPr>
      <dsp:spPr>
        <a:xfrm>
          <a:off x="5758726" y="4536214"/>
          <a:ext cx="1114861" cy="882289"/>
        </a:xfrm>
        <a:prstGeom prst="chevron">
          <a:avLst>
            <a:gd name="adj" fmla="val 70610"/>
          </a:avLst>
        </a:prstGeom>
        <a:solidFill>
          <a:schemeClr val="accent3">
            <a:hueOff val="2509814"/>
            <a:satOff val="92593"/>
            <a:lumOff val="-13617"/>
            <a:alphaOff val="0"/>
          </a:schemeClr>
        </a:solidFill>
        <a:ln w="12700" cap="flat" cmpd="sng" algn="ctr">
          <a:solidFill>
            <a:schemeClr val="accent3">
              <a:hueOff val="2509814"/>
              <a:satOff val="92593"/>
              <a:lumOff val="-136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09E929-92F5-C248-86E0-23EEC30560C9}">
      <dsp:nvSpPr>
        <dsp:cNvPr id="0" name=""/>
        <dsp:cNvSpPr/>
      </dsp:nvSpPr>
      <dsp:spPr>
        <a:xfrm>
          <a:off x="6428384" y="4536214"/>
          <a:ext cx="1114861" cy="882289"/>
        </a:xfrm>
        <a:prstGeom prst="chevron">
          <a:avLst>
            <a:gd name="adj" fmla="val 70610"/>
          </a:avLst>
        </a:prstGeom>
        <a:solidFill>
          <a:schemeClr val="accent3">
            <a:hueOff val="2610206"/>
            <a:satOff val="96296"/>
            <a:lumOff val="-14161"/>
            <a:alphaOff val="0"/>
          </a:schemeClr>
        </a:solidFill>
        <a:ln w="12700" cap="flat" cmpd="sng" algn="ctr">
          <a:solidFill>
            <a:schemeClr val="accent3">
              <a:hueOff val="2610206"/>
              <a:satOff val="96296"/>
              <a:lumOff val="-141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BE329-6B98-0C4F-9FDF-7DD33F51A8C5}">
      <dsp:nvSpPr>
        <dsp:cNvPr id="0" name=""/>
        <dsp:cNvSpPr/>
      </dsp:nvSpPr>
      <dsp:spPr>
        <a:xfrm>
          <a:off x="7098572" y="4536214"/>
          <a:ext cx="1114861" cy="882289"/>
        </a:xfrm>
        <a:prstGeom prst="chevron">
          <a:avLst>
            <a:gd name="adj" fmla="val 70610"/>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A45653-7BF8-F146-969E-03CAE2BEFA6C}">
      <dsp:nvSpPr>
        <dsp:cNvPr id="0" name=""/>
        <dsp:cNvSpPr/>
      </dsp:nvSpPr>
      <dsp:spPr>
        <a:xfrm>
          <a:off x="2530937" y="4624443"/>
          <a:ext cx="5922499" cy="705831"/>
        </a:xfrm>
        <a:prstGeom prst="rect">
          <a:avLst/>
        </a:prstGeom>
        <a:solidFill>
          <a:schemeClr val="lt1">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0" kern="1200">
              <a:latin typeface="+mj-lt"/>
              <a:cs typeface="Calibri Light" panose="020F0302020204030204" pitchFamily="34" charset="0"/>
            </a:rPr>
            <a:t>Retail Scale-Up through Harit Zaveri Jewellers</a:t>
          </a:r>
          <a:endParaRPr lang="en-GB" sz="2100" b="0" kern="1200">
            <a:latin typeface="+mj-lt"/>
          </a:endParaRPr>
        </a:p>
      </dsp:txBody>
      <dsp:txXfrm>
        <a:off x="2530937" y="4624443"/>
        <a:ext cx="5922499" cy="705831"/>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0.04225</cdr:x>
      <cdr:y>0</cdr:y>
    </cdr:from>
    <cdr:to>
      <cdr:x>0.96227</cdr:x>
      <cdr:y>0.1624</cdr:y>
    </cdr:to>
    <cdr:sp macro="" textlink="">
      <cdr:nvSpPr>
        <cdr:cNvPr id="2" name="object 71"/>
        <cdr:cNvSpPr txBox="1"/>
      </cdr:nvSpPr>
      <cdr:spPr>
        <a:xfrm xmlns:a="http://schemas.openxmlformats.org/drawingml/2006/main">
          <a:off x="190546" y="-3721649"/>
          <a:ext cx="4149630" cy="426918"/>
        </a:xfrm>
        <a:prstGeom xmlns:a="http://schemas.openxmlformats.org/drawingml/2006/main" prst="roundRect">
          <a:avLst>
            <a:gd name="adj" fmla="val 0"/>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defRPr sz="1400" b="1" i="0" u="none" strike="noStrike" kern="1200" spc="0" baseline="0">
              <a:solidFill>
                <a:srgbClr val="3B2F5D"/>
              </a:solidFill>
              <a:latin typeface="+mj-lt"/>
              <a:ea typeface="+mn-ea"/>
              <a:cs typeface="+mn-cs"/>
            </a:defRPr>
          </a:pPr>
          <a:r>
            <a:rPr lang="en-US" sz="1400" b="1" dirty="0">
              <a:solidFill>
                <a:schemeClr val="tx1"/>
              </a:solidFill>
              <a:latin typeface="Calibri Light" panose="020F0302020204030204" pitchFamily="34" charset="0"/>
              <a:cs typeface="Calibri Light" panose="020F0302020204030204" pitchFamily="34" charset="0"/>
            </a:rPr>
            <a:t>Shareholding Pattern as on 30</a:t>
          </a:r>
          <a:r>
            <a:rPr lang="en-US" sz="1400" b="1" baseline="30000" dirty="0">
              <a:solidFill>
                <a:schemeClr val="tx1"/>
              </a:solidFill>
              <a:latin typeface="Calibri Light" panose="020F0302020204030204" pitchFamily="34" charset="0"/>
              <a:cs typeface="Calibri Light" panose="020F0302020204030204" pitchFamily="34" charset="0"/>
            </a:rPr>
            <a:t>th</a:t>
          </a:r>
          <a:r>
            <a:rPr lang="en-US" sz="1400" b="1" dirty="0">
              <a:solidFill>
                <a:schemeClr val="tx1"/>
              </a:solidFill>
              <a:latin typeface="Calibri Light" panose="020F0302020204030204" pitchFamily="34" charset="0"/>
              <a:cs typeface="Calibri Light" panose="020F0302020204030204" pitchFamily="34" charset="0"/>
            </a:rPr>
            <a:t> June, 2026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FF225D-659F-F2BF-66C9-B03D529C9986}"/>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032A3A63-29B5-E62B-C800-05AFE111E67D}"/>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D5A33FF-A34B-41FA-AB09-73982CCD5EE5}" type="datetimeFigureOut">
              <a:rPr lang="en-IN" smtClean="0"/>
              <a:t>10-08-2026</a:t>
            </a:fld>
            <a:endParaRPr lang="en-IN"/>
          </a:p>
        </p:txBody>
      </p:sp>
      <p:sp>
        <p:nvSpPr>
          <p:cNvPr id="4" name="Footer Placeholder 3">
            <a:extLst>
              <a:ext uri="{FF2B5EF4-FFF2-40B4-BE49-F238E27FC236}">
                <a16:creationId xmlns:a16="http://schemas.microsoft.com/office/drawing/2014/main" id="{2960A6F1-6442-BF83-812D-53C5D7828A5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74D321E3-8D06-36F4-27E3-0FAA2CB1681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E818860-3B5A-4D0F-8366-C02B7108EBF9}" type="slidenum">
              <a:rPr lang="en-IN" smtClean="0"/>
              <a:t>‹#›</a:t>
            </a:fld>
            <a:endParaRPr lang="en-IN"/>
          </a:p>
        </p:txBody>
      </p:sp>
    </p:spTree>
    <p:extLst>
      <p:ext uri="{BB962C8B-B14F-4D97-AF65-F5344CB8AC3E}">
        <p14:creationId xmlns:p14="http://schemas.microsoft.com/office/powerpoint/2010/main" val="34344598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20E690-F814-496C-854F-B089AD305684}" type="datetimeFigureOut">
              <a:rPr lang="en-IN" smtClean="0"/>
              <a:t>10-08-2026</a:t>
            </a:fld>
            <a:endParaRPr lang="en-IN"/>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DA09CB8-ADC0-4184-A106-2D909D50F048}" type="slidenum">
              <a:rPr lang="en-IN" smtClean="0"/>
              <a:t>‹#›</a:t>
            </a:fld>
            <a:endParaRPr lang="en-IN"/>
          </a:p>
        </p:txBody>
      </p:sp>
    </p:spTree>
    <p:extLst>
      <p:ext uri="{BB962C8B-B14F-4D97-AF65-F5344CB8AC3E}">
        <p14:creationId xmlns:p14="http://schemas.microsoft.com/office/powerpoint/2010/main" val="455994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a:t>
            </a:fld>
            <a:endParaRPr lang="en-IN"/>
          </a:p>
        </p:txBody>
      </p:sp>
    </p:spTree>
    <p:extLst>
      <p:ext uri="{BB962C8B-B14F-4D97-AF65-F5344CB8AC3E}">
        <p14:creationId xmlns:p14="http://schemas.microsoft.com/office/powerpoint/2010/main" val="3692426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10</a:t>
            </a:fld>
            <a:endParaRPr lang="en-IN"/>
          </a:p>
        </p:txBody>
      </p:sp>
    </p:spTree>
    <p:extLst>
      <p:ext uri="{BB962C8B-B14F-4D97-AF65-F5344CB8AC3E}">
        <p14:creationId xmlns:p14="http://schemas.microsoft.com/office/powerpoint/2010/main" val="205361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11</a:t>
            </a:fld>
            <a:endParaRPr lang="en-IN"/>
          </a:p>
        </p:txBody>
      </p:sp>
    </p:spTree>
    <p:extLst>
      <p:ext uri="{BB962C8B-B14F-4D97-AF65-F5344CB8AC3E}">
        <p14:creationId xmlns:p14="http://schemas.microsoft.com/office/powerpoint/2010/main" val="61396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12</a:t>
            </a:fld>
            <a:endParaRPr lang="en-IN"/>
          </a:p>
        </p:txBody>
      </p:sp>
    </p:spTree>
    <p:extLst>
      <p:ext uri="{BB962C8B-B14F-4D97-AF65-F5344CB8AC3E}">
        <p14:creationId xmlns:p14="http://schemas.microsoft.com/office/powerpoint/2010/main" val="2829720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13</a:t>
            </a:fld>
            <a:endParaRPr lang="en-IN"/>
          </a:p>
        </p:txBody>
      </p:sp>
    </p:spTree>
    <p:extLst>
      <p:ext uri="{BB962C8B-B14F-4D97-AF65-F5344CB8AC3E}">
        <p14:creationId xmlns:p14="http://schemas.microsoft.com/office/powerpoint/2010/main" val="3999703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14</a:t>
            </a:fld>
            <a:endParaRPr lang="en-IN"/>
          </a:p>
        </p:txBody>
      </p:sp>
    </p:spTree>
    <p:extLst>
      <p:ext uri="{BB962C8B-B14F-4D97-AF65-F5344CB8AC3E}">
        <p14:creationId xmlns:p14="http://schemas.microsoft.com/office/powerpoint/2010/main" val="2115479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15</a:t>
            </a:fld>
            <a:endParaRPr lang="en-IN"/>
          </a:p>
        </p:txBody>
      </p:sp>
    </p:spTree>
    <p:extLst>
      <p:ext uri="{BB962C8B-B14F-4D97-AF65-F5344CB8AC3E}">
        <p14:creationId xmlns:p14="http://schemas.microsoft.com/office/powerpoint/2010/main" val="2904560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16</a:t>
            </a:fld>
            <a:endParaRPr lang="en-IN"/>
          </a:p>
        </p:txBody>
      </p:sp>
    </p:spTree>
    <p:extLst>
      <p:ext uri="{BB962C8B-B14F-4D97-AF65-F5344CB8AC3E}">
        <p14:creationId xmlns:p14="http://schemas.microsoft.com/office/powerpoint/2010/main" val="2337026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DBCB6-7035-6646-2D46-B7DFA689C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CAFDD-0B6D-93C2-1C10-A49091EF213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516954CB-FA40-BB28-9E00-B15674BA0074}"/>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C0C3BB57-FC88-B3E2-6457-D0B09A5B28D4}"/>
              </a:ext>
            </a:extLst>
          </p:cNvPr>
          <p:cNvSpPr>
            <a:spLocks noGrp="1"/>
          </p:cNvSpPr>
          <p:nvPr>
            <p:ph type="sldNum" sz="quarter" idx="10"/>
          </p:nvPr>
        </p:nvSpPr>
        <p:spPr/>
        <p:txBody>
          <a:bodyPr/>
          <a:lstStyle/>
          <a:p>
            <a:fld id="{FDA09CB8-ADC0-4184-A106-2D909D50F048}" type="slidenum">
              <a:rPr lang="en-IN" smtClean="0"/>
              <a:t>17</a:t>
            </a:fld>
            <a:endParaRPr lang="en-IN"/>
          </a:p>
        </p:txBody>
      </p:sp>
    </p:spTree>
    <p:extLst>
      <p:ext uri="{BB962C8B-B14F-4D97-AF65-F5344CB8AC3E}">
        <p14:creationId xmlns:p14="http://schemas.microsoft.com/office/powerpoint/2010/main" val="3004795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18</a:t>
            </a:fld>
            <a:endParaRPr lang="en-IN"/>
          </a:p>
        </p:txBody>
      </p:sp>
    </p:spTree>
    <p:extLst>
      <p:ext uri="{BB962C8B-B14F-4D97-AF65-F5344CB8AC3E}">
        <p14:creationId xmlns:p14="http://schemas.microsoft.com/office/powerpoint/2010/main" val="2331245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19</a:t>
            </a:fld>
            <a:endParaRPr lang="en-IN"/>
          </a:p>
        </p:txBody>
      </p:sp>
    </p:spTree>
    <p:extLst>
      <p:ext uri="{BB962C8B-B14F-4D97-AF65-F5344CB8AC3E}">
        <p14:creationId xmlns:p14="http://schemas.microsoft.com/office/powerpoint/2010/main" val="1570734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2</a:t>
            </a:fld>
            <a:endParaRPr lang="en-IN"/>
          </a:p>
        </p:txBody>
      </p:sp>
    </p:spTree>
    <p:extLst>
      <p:ext uri="{BB962C8B-B14F-4D97-AF65-F5344CB8AC3E}">
        <p14:creationId xmlns:p14="http://schemas.microsoft.com/office/powerpoint/2010/main" val="3564707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20</a:t>
            </a:fld>
            <a:endParaRPr lang="en-IN"/>
          </a:p>
        </p:txBody>
      </p:sp>
    </p:spTree>
    <p:extLst>
      <p:ext uri="{BB962C8B-B14F-4D97-AF65-F5344CB8AC3E}">
        <p14:creationId xmlns:p14="http://schemas.microsoft.com/office/powerpoint/2010/main" val="702370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23</a:t>
            </a:fld>
            <a:endParaRPr lang="en-IN"/>
          </a:p>
        </p:txBody>
      </p:sp>
    </p:spTree>
    <p:extLst>
      <p:ext uri="{BB962C8B-B14F-4D97-AF65-F5344CB8AC3E}">
        <p14:creationId xmlns:p14="http://schemas.microsoft.com/office/powerpoint/2010/main" val="394293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39AA-53D2-02F4-CDCB-3ECA94765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D5D5F-84A0-E87C-7359-A95F864D8A79}"/>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98F252F7-CD3E-E1C1-A0EF-A77A9A4890DD}"/>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2B7669A3-C664-88B3-0FF7-2B0A9C00B84A}"/>
              </a:ext>
            </a:extLst>
          </p:cNvPr>
          <p:cNvSpPr>
            <a:spLocks noGrp="1"/>
          </p:cNvSpPr>
          <p:nvPr>
            <p:ph type="sldNum" sz="quarter" idx="10"/>
          </p:nvPr>
        </p:nvSpPr>
        <p:spPr/>
        <p:txBody>
          <a:bodyPr/>
          <a:lstStyle/>
          <a:p>
            <a:fld id="{FDA09CB8-ADC0-4184-A106-2D909D50F048}" type="slidenum">
              <a:rPr lang="en-IN" smtClean="0"/>
              <a:t>24</a:t>
            </a:fld>
            <a:endParaRPr lang="en-IN"/>
          </a:p>
        </p:txBody>
      </p:sp>
    </p:spTree>
    <p:extLst>
      <p:ext uri="{BB962C8B-B14F-4D97-AF65-F5344CB8AC3E}">
        <p14:creationId xmlns:p14="http://schemas.microsoft.com/office/powerpoint/2010/main" val="1370360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25</a:t>
            </a:fld>
            <a:endParaRPr lang="en-IN"/>
          </a:p>
        </p:txBody>
      </p:sp>
    </p:spTree>
    <p:extLst>
      <p:ext uri="{BB962C8B-B14F-4D97-AF65-F5344CB8AC3E}">
        <p14:creationId xmlns:p14="http://schemas.microsoft.com/office/powerpoint/2010/main" val="1029956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7DA4-A1E3-6847-E09D-71E4DBDCE6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72C5E-C4CC-8BFC-1D37-F9409BF2CE9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97A835D4-AEC2-D837-AC49-CBEB7372D53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EFFA231B-AAC5-1C79-318F-7286263D15F5}"/>
              </a:ext>
            </a:extLst>
          </p:cNvPr>
          <p:cNvSpPr>
            <a:spLocks noGrp="1"/>
          </p:cNvSpPr>
          <p:nvPr>
            <p:ph type="sldNum" sz="quarter" idx="10"/>
          </p:nvPr>
        </p:nvSpPr>
        <p:spPr/>
        <p:txBody>
          <a:bodyPr/>
          <a:lstStyle/>
          <a:p>
            <a:fld id="{FDA09CB8-ADC0-4184-A106-2D909D50F048}" type="slidenum">
              <a:rPr lang="en-IN" smtClean="0"/>
              <a:t>26</a:t>
            </a:fld>
            <a:endParaRPr lang="en-IN"/>
          </a:p>
        </p:txBody>
      </p:sp>
    </p:spTree>
    <p:extLst>
      <p:ext uri="{BB962C8B-B14F-4D97-AF65-F5344CB8AC3E}">
        <p14:creationId xmlns:p14="http://schemas.microsoft.com/office/powerpoint/2010/main" val="1168247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FDA09CB8-ADC0-4184-A106-2D909D50F048}" type="slidenum">
              <a:rPr lang="en-IN" smtClean="0"/>
              <a:t>27</a:t>
            </a:fld>
            <a:endParaRPr lang="en-IN"/>
          </a:p>
        </p:txBody>
      </p:sp>
    </p:spTree>
    <p:extLst>
      <p:ext uri="{BB962C8B-B14F-4D97-AF65-F5344CB8AC3E}">
        <p14:creationId xmlns:p14="http://schemas.microsoft.com/office/powerpoint/2010/main" val="3383912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8A131669-842F-45C8-AC30-C1247961C2F4}" type="slidenum">
              <a:rPr lang="en-IN" smtClean="0"/>
              <a:t>28</a:t>
            </a:fld>
            <a:endParaRPr lang="en-IN"/>
          </a:p>
        </p:txBody>
      </p:sp>
    </p:spTree>
    <p:extLst>
      <p:ext uri="{BB962C8B-B14F-4D97-AF65-F5344CB8AC3E}">
        <p14:creationId xmlns:p14="http://schemas.microsoft.com/office/powerpoint/2010/main" val="4103152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86CC5-C904-82C3-341F-4A7688372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EBCE8-7277-87AE-0333-C4A65ACED040}"/>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5263293F-A678-5A93-3C2C-B9E720A8695C}"/>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6D483873-6FDA-53B7-1CD4-EBD2994CA20F}"/>
              </a:ext>
            </a:extLst>
          </p:cNvPr>
          <p:cNvSpPr>
            <a:spLocks noGrp="1"/>
          </p:cNvSpPr>
          <p:nvPr>
            <p:ph type="sldNum" sz="quarter" idx="10"/>
          </p:nvPr>
        </p:nvSpPr>
        <p:spPr/>
        <p:txBody>
          <a:bodyPr/>
          <a:lstStyle/>
          <a:p>
            <a:fld id="{FDA09CB8-ADC0-4184-A106-2D909D50F048}" type="slidenum">
              <a:rPr lang="en-IN" smtClean="0"/>
              <a:t>29</a:t>
            </a:fld>
            <a:endParaRPr lang="en-IN"/>
          </a:p>
        </p:txBody>
      </p:sp>
    </p:spTree>
    <p:extLst>
      <p:ext uri="{BB962C8B-B14F-4D97-AF65-F5344CB8AC3E}">
        <p14:creationId xmlns:p14="http://schemas.microsoft.com/office/powerpoint/2010/main" val="552704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30</a:t>
            </a:fld>
            <a:endParaRPr lang="en-IN"/>
          </a:p>
        </p:txBody>
      </p:sp>
    </p:spTree>
    <p:extLst>
      <p:ext uri="{BB962C8B-B14F-4D97-AF65-F5344CB8AC3E}">
        <p14:creationId xmlns:p14="http://schemas.microsoft.com/office/powerpoint/2010/main" val="20066179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6786-D718-65D9-F707-4800C3F24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C63FA-4377-4460-03EE-E8EFA3F1F4EA}"/>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14BF426A-3CE6-03A1-5055-84FDC35EF97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5FE775CE-B62E-23FC-B863-9BB3409AF543}"/>
              </a:ext>
            </a:extLst>
          </p:cNvPr>
          <p:cNvSpPr>
            <a:spLocks noGrp="1"/>
          </p:cNvSpPr>
          <p:nvPr>
            <p:ph type="sldNum" sz="quarter" idx="10"/>
          </p:nvPr>
        </p:nvSpPr>
        <p:spPr/>
        <p:txBody>
          <a:bodyPr/>
          <a:lstStyle/>
          <a:p>
            <a:fld id="{FDA09CB8-ADC0-4184-A106-2D909D50F048}" type="slidenum">
              <a:rPr lang="en-IN" smtClean="0"/>
              <a:t>31</a:t>
            </a:fld>
            <a:endParaRPr lang="en-IN"/>
          </a:p>
        </p:txBody>
      </p:sp>
    </p:spTree>
    <p:extLst>
      <p:ext uri="{BB962C8B-B14F-4D97-AF65-F5344CB8AC3E}">
        <p14:creationId xmlns:p14="http://schemas.microsoft.com/office/powerpoint/2010/main" val="1790522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3</a:t>
            </a:fld>
            <a:endParaRPr lang="en-IN"/>
          </a:p>
        </p:txBody>
      </p:sp>
    </p:spTree>
    <p:extLst>
      <p:ext uri="{BB962C8B-B14F-4D97-AF65-F5344CB8AC3E}">
        <p14:creationId xmlns:p14="http://schemas.microsoft.com/office/powerpoint/2010/main" val="35378048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32</a:t>
            </a:fld>
            <a:endParaRPr lang="en-IN"/>
          </a:p>
        </p:txBody>
      </p:sp>
    </p:spTree>
    <p:extLst>
      <p:ext uri="{BB962C8B-B14F-4D97-AF65-F5344CB8AC3E}">
        <p14:creationId xmlns:p14="http://schemas.microsoft.com/office/powerpoint/2010/main" val="851338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8BD239E-DD42-47A9-9535-8DE18694BE4A}" type="slidenum">
              <a:rPr lang="en-IN" smtClean="0"/>
              <a:pPr/>
              <a:t>33</a:t>
            </a:fld>
            <a:endParaRPr lang="en-IN"/>
          </a:p>
        </p:txBody>
      </p:sp>
    </p:spTree>
    <p:extLst>
      <p:ext uri="{BB962C8B-B14F-4D97-AF65-F5344CB8AC3E}">
        <p14:creationId xmlns:p14="http://schemas.microsoft.com/office/powerpoint/2010/main" val="6025636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8BD239E-DD42-47A9-9535-8DE18694BE4A}" type="slidenum">
              <a:rPr lang="en-IN" smtClean="0"/>
              <a:pPr/>
              <a:t>34</a:t>
            </a:fld>
            <a:endParaRPr lang="en-IN"/>
          </a:p>
        </p:txBody>
      </p:sp>
    </p:spTree>
    <p:extLst>
      <p:ext uri="{BB962C8B-B14F-4D97-AF65-F5344CB8AC3E}">
        <p14:creationId xmlns:p14="http://schemas.microsoft.com/office/powerpoint/2010/main" val="912705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6E46D-0C63-378F-2568-482978CB0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9EA45-8073-B2FB-9789-A8580647EF0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FFF07FF-FA98-5EBB-6990-1C18BB06365D}"/>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FBC89BBB-A895-F756-D1B2-4487D9765EFD}"/>
              </a:ext>
            </a:extLst>
          </p:cNvPr>
          <p:cNvSpPr>
            <a:spLocks noGrp="1"/>
          </p:cNvSpPr>
          <p:nvPr>
            <p:ph type="sldNum" sz="quarter" idx="10"/>
          </p:nvPr>
        </p:nvSpPr>
        <p:spPr/>
        <p:txBody>
          <a:bodyPr/>
          <a:lstStyle/>
          <a:p>
            <a:fld id="{8A131669-842F-45C8-AC30-C1247961C2F4}" type="slidenum">
              <a:rPr lang="en-IN" smtClean="0"/>
              <a:t>35</a:t>
            </a:fld>
            <a:endParaRPr lang="en-IN"/>
          </a:p>
        </p:txBody>
      </p:sp>
    </p:spTree>
    <p:extLst>
      <p:ext uri="{BB962C8B-B14F-4D97-AF65-F5344CB8AC3E}">
        <p14:creationId xmlns:p14="http://schemas.microsoft.com/office/powerpoint/2010/main" val="38599230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ACD1C-F97C-1E86-C10F-E197422AA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79EC4-B2CF-0B66-EC21-419A5AD353E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8F4B8F47-2AE8-4F5A-66BF-9C76D680E936}"/>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CDD31254-C86B-AD53-C92A-6885799A3A4C}"/>
              </a:ext>
            </a:extLst>
          </p:cNvPr>
          <p:cNvSpPr>
            <a:spLocks noGrp="1"/>
          </p:cNvSpPr>
          <p:nvPr>
            <p:ph type="sldNum" sz="quarter" idx="10"/>
          </p:nvPr>
        </p:nvSpPr>
        <p:spPr/>
        <p:txBody>
          <a:bodyPr/>
          <a:lstStyle/>
          <a:p>
            <a:fld id="{8A131669-842F-45C8-AC30-C1247961C2F4}" type="slidenum">
              <a:rPr lang="en-IN" smtClean="0"/>
              <a:t>36</a:t>
            </a:fld>
            <a:endParaRPr lang="en-IN"/>
          </a:p>
        </p:txBody>
      </p:sp>
    </p:spTree>
    <p:extLst>
      <p:ext uri="{BB962C8B-B14F-4D97-AF65-F5344CB8AC3E}">
        <p14:creationId xmlns:p14="http://schemas.microsoft.com/office/powerpoint/2010/main" val="19345547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37</a:t>
            </a:fld>
            <a:endParaRPr lang="en-IN"/>
          </a:p>
        </p:txBody>
      </p:sp>
    </p:spTree>
    <p:extLst>
      <p:ext uri="{BB962C8B-B14F-4D97-AF65-F5344CB8AC3E}">
        <p14:creationId xmlns:p14="http://schemas.microsoft.com/office/powerpoint/2010/main" val="3397195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4</a:t>
            </a:fld>
            <a:endParaRPr lang="en-IN"/>
          </a:p>
        </p:txBody>
      </p:sp>
    </p:spTree>
    <p:extLst>
      <p:ext uri="{BB962C8B-B14F-4D97-AF65-F5344CB8AC3E}">
        <p14:creationId xmlns:p14="http://schemas.microsoft.com/office/powerpoint/2010/main" val="1346244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5</a:t>
            </a:fld>
            <a:endParaRPr lang="en-IN"/>
          </a:p>
        </p:txBody>
      </p:sp>
    </p:spTree>
    <p:extLst>
      <p:ext uri="{BB962C8B-B14F-4D97-AF65-F5344CB8AC3E}">
        <p14:creationId xmlns:p14="http://schemas.microsoft.com/office/powerpoint/2010/main" val="3787942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4B0A-D171-A2FB-7AA2-AC2C51929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6F874-5E52-97D3-1039-94FF9D8ED68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C65923D-9314-71B3-0708-981C8487D2C4}"/>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1744ACF2-86F3-3E53-0ED7-568DBE47564F}"/>
              </a:ext>
            </a:extLst>
          </p:cNvPr>
          <p:cNvSpPr>
            <a:spLocks noGrp="1"/>
          </p:cNvSpPr>
          <p:nvPr>
            <p:ph type="sldNum" sz="quarter" idx="5"/>
          </p:nvPr>
        </p:nvSpPr>
        <p:spPr/>
        <p:txBody>
          <a:bodyPr/>
          <a:lstStyle/>
          <a:p>
            <a:fld id="{FDA09CB8-ADC0-4184-A106-2D909D50F048}" type="slidenum">
              <a:rPr lang="en-IN" smtClean="0"/>
              <a:t>6</a:t>
            </a:fld>
            <a:endParaRPr lang="en-IN"/>
          </a:p>
        </p:txBody>
      </p:sp>
    </p:spTree>
    <p:extLst>
      <p:ext uri="{BB962C8B-B14F-4D97-AF65-F5344CB8AC3E}">
        <p14:creationId xmlns:p14="http://schemas.microsoft.com/office/powerpoint/2010/main" val="1587630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EDA40-EDD4-D68C-33A0-5599F1BDB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CBBC6-A6F0-0D09-2996-1CB295C5313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834489BD-DCFD-40ED-FF77-6C1AF6B187A2}"/>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CFFE4953-AA55-7604-9978-7D865B3D1BFE}"/>
              </a:ext>
            </a:extLst>
          </p:cNvPr>
          <p:cNvSpPr>
            <a:spLocks noGrp="1"/>
          </p:cNvSpPr>
          <p:nvPr>
            <p:ph type="sldNum" sz="quarter" idx="10"/>
          </p:nvPr>
        </p:nvSpPr>
        <p:spPr/>
        <p:txBody>
          <a:bodyPr/>
          <a:lstStyle/>
          <a:p>
            <a:fld id="{FDA09CB8-ADC0-4184-A106-2D909D50F048}" type="slidenum">
              <a:rPr lang="en-IN" smtClean="0"/>
              <a:t>7</a:t>
            </a:fld>
            <a:endParaRPr lang="en-IN"/>
          </a:p>
        </p:txBody>
      </p:sp>
    </p:spTree>
    <p:extLst>
      <p:ext uri="{BB962C8B-B14F-4D97-AF65-F5344CB8AC3E}">
        <p14:creationId xmlns:p14="http://schemas.microsoft.com/office/powerpoint/2010/main" val="3512287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8</a:t>
            </a:fld>
            <a:endParaRPr lang="en-IN"/>
          </a:p>
        </p:txBody>
      </p:sp>
    </p:spTree>
    <p:extLst>
      <p:ext uri="{BB962C8B-B14F-4D97-AF65-F5344CB8AC3E}">
        <p14:creationId xmlns:p14="http://schemas.microsoft.com/office/powerpoint/2010/main" val="303462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DA09CB8-ADC0-4184-A106-2D909D50F048}" type="slidenum">
              <a:rPr lang="en-IN" smtClean="0"/>
              <a:t>9</a:t>
            </a:fld>
            <a:endParaRPr lang="en-IN"/>
          </a:p>
        </p:txBody>
      </p:sp>
    </p:spTree>
    <p:extLst>
      <p:ext uri="{BB962C8B-B14F-4D97-AF65-F5344CB8AC3E}">
        <p14:creationId xmlns:p14="http://schemas.microsoft.com/office/powerpoint/2010/main" val="3832532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4129070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965483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1935789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3163069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9BA69C0-8F09-88E0-9957-0374CA441BDF}"/>
              </a:ext>
            </a:extLst>
          </p:cNvPr>
          <p:cNvSpPr txBox="1"/>
          <p:nvPr userDrawn="1"/>
        </p:nvSpPr>
        <p:spPr>
          <a:xfrm>
            <a:off x="0" y="6601906"/>
            <a:ext cx="2206438" cy="255583"/>
          </a:xfrm>
          <a:prstGeom prst="rect">
            <a:avLst/>
          </a:prstGeom>
          <a:noFill/>
        </p:spPr>
        <p:txBody>
          <a:bodyPr wrap="none" rtlCol="0">
            <a:spAutoFit/>
          </a:bodyPr>
          <a:lstStyle/>
          <a:p>
            <a:r>
              <a:rPr lang="en-US" sz="1061" b="1" spc="299">
                <a:solidFill>
                  <a:schemeClr val="accent5"/>
                </a:solidFill>
                <a:latin typeface="Calibri Light" panose="020F0302020204030204" pitchFamily="34" charset="0"/>
                <a:cs typeface="Calibri Light" panose="020F0302020204030204" pitchFamily="34" charset="0"/>
              </a:rPr>
              <a:t>Investor  Presentation</a:t>
            </a:r>
            <a:endParaRPr lang="en-IN" sz="1061" b="1" spc="299">
              <a:solidFill>
                <a:schemeClr val="accent5"/>
              </a:solidFill>
              <a:latin typeface="Calibri Light" panose="020F0302020204030204" pitchFamily="34" charset="0"/>
              <a:cs typeface="Calibri Light" panose="020F0302020204030204" pitchFamily="34" charset="0"/>
            </a:endParaRPr>
          </a:p>
        </p:txBody>
      </p:sp>
      <p:sp>
        <p:nvSpPr>
          <p:cNvPr id="13" name="Title 1">
            <a:extLst>
              <a:ext uri="{FF2B5EF4-FFF2-40B4-BE49-F238E27FC236}">
                <a16:creationId xmlns:a16="http://schemas.microsoft.com/office/drawing/2014/main" id="{52439554-DBDB-B7B9-7BA8-9D53E377ED01}"/>
              </a:ext>
            </a:extLst>
          </p:cNvPr>
          <p:cNvSpPr>
            <a:spLocks noGrp="1"/>
          </p:cNvSpPr>
          <p:nvPr>
            <p:ph type="title" hasCustomPrompt="1"/>
          </p:nvPr>
        </p:nvSpPr>
        <p:spPr>
          <a:xfrm>
            <a:off x="907288" y="146278"/>
            <a:ext cx="9122832" cy="558853"/>
          </a:xfrm>
          <a:prstGeom prst="rect">
            <a:avLst/>
          </a:prstGeom>
        </p:spPr>
        <p:txBody>
          <a:bodyPr vert="horz" lIns="91440" tIns="45720" rIns="91440" bIns="45720" rtlCol="0" anchor="ctr">
            <a:normAutofit/>
          </a:bodyPr>
          <a:lstStyle>
            <a:lvl1pPr>
              <a:defRPr lang="en-IN" sz="2393" b="1" spc="299" dirty="0">
                <a:solidFill>
                  <a:schemeClr val="accent5"/>
                </a:solidFill>
              </a:defRPr>
            </a:lvl1pPr>
          </a:lstStyle>
          <a:p>
            <a:pPr lvl="0"/>
            <a:r>
              <a:rPr lang="en-US"/>
              <a:t>CLICK TO EDIT MASTER TITLE STYLE</a:t>
            </a:r>
            <a:endParaRPr lang="en-IN"/>
          </a:p>
        </p:txBody>
      </p:sp>
      <p:sp>
        <p:nvSpPr>
          <p:cNvPr id="19" name="Oval 18">
            <a:extLst>
              <a:ext uri="{FF2B5EF4-FFF2-40B4-BE49-F238E27FC236}">
                <a16:creationId xmlns:a16="http://schemas.microsoft.com/office/drawing/2014/main" id="{7D489E9E-B027-8802-D97F-A6A2C211D65E}"/>
              </a:ext>
            </a:extLst>
          </p:cNvPr>
          <p:cNvSpPr/>
          <p:nvPr userDrawn="1"/>
        </p:nvSpPr>
        <p:spPr>
          <a:xfrm>
            <a:off x="157797" y="108676"/>
            <a:ext cx="508127" cy="50812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347"/>
          </a:p>
        </p:txBody>
      </p:sp>
      <p:sp>
        <p:nvSpPr>
          <p:cNvPr id="20" name="TextBox 19">
            <a:extLst>
              <a:ext uri="{FF2B5EF4-FFF2-40B4-BE49-F238E27FC236}">
                <a16:creationId xmlns:a16="http://schemas.microsoft.com/office/drawing/2014/main" id="{41D182BF-AC74-E454-A312-2AB688839B8B}"/>
              </a:ext>
            </a:extLst>
          </p:cNvPr>
          <p:cNvSpPr txBox="1"/>
          <p:nvPr userDrawn="1"/>
        </p:nvSpPr>
        <p:spPr>
          <a:xfrm>
            <a:off x="116999" y="228729"/>
            <a:ext cx="609600" cy="307135"/>
          </a:xfrm>
          <a:prstGeom prst="rect">
            <a:avLst/>
          </a:prstGeom>
          <a:noFill/>
        </p:spPr>
        <p:txBody>
          <a:bodyPr wrap="square" rtlCol="0">
            <a:spAutoFit/>
          </a:bodyPr>
          <a:lstStyle>
            <a:defPPr>
              <a:defRPr lang="en-US"/>
            </a:defPPr>
            <a:lvl1pPr algn="ctr">
              <a:defRPr sz="1197" b="1">
                <a:solidFill>
                  <a:srgbClr val="0D894D"/>
                </a:solidFill>
              </a:defRPr>
            </a:lvl1pPr>
          </a:lstStyle>
          <a:p>
            <a:pPr lvl="0"/>
            <a:fld id="{023B1250-A630-EE48-838B-0CD44AD6AC77}" type="slidenum">
              <a:rPr lang="en-US" sz="1396" smtClean="0"/>
              <a:pPr lvl="0"/>
              <a:t>‹#›</a:t>
            </a:fld>
            <a:endParaRPr lang="en-US" sz="1396"/>
          </a:p>
        </p:txBody>
      </p:sp>
    </p:spTree>
    <p:extLst>
      <p:ext uri="{BB962C8B-B14F-4D97-AF65-F5344CB8AC3E}">
        <p14:creationId xmlns:p14="http://schemas.microsoft.com/office/powerpoint/2010/main" val="972436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Slide Number Placeholder 47"/>
          <p:cNvSpPr txBox="1">
            <a:spLocks/>
          </p:cNvSpPr>
          <p:nvPr userDrawn="1"/>
        </p:nvSpPr>
        <p:spPr>
          <a:xfrm>
            <a:off x="11786850" y="6492240"/>
            <a:ext cx="405150" cy="365760"/>
          </a:xfrm>
          <a:prstGeom prst="rect">
            <a:avLst/>
          </a:prstGeom>
          <a:noFill/>
          <a:ln w="3175">
            <a:noFill/>
          </a:ln>
        </p:spPr>
        <p:txBody>
          <a:bodyPr vert="horz" wrap="none" lIns="74295" tIns="37148" rIns="74295" bIns="37148" rtlCol="0" anchor="ctr">
            <a:noAutofit/>
          </a:bodyPr>
          <a:lstStyle>
            <a:lvl1pPr lvl="0">
              <a:lnSpc>
                <a:spcPct val="90000"/>
              </a:lnSpc>
              <a:spcBef>
                <a:spcPct val="0"/>
              </a:spcBef>
              <a:buNone/>
              <a:defRPr sz="2400" b="1">
                <a:solidFill>
                  <a:schemeClr val="accent4">
                    <a:lumMod val="75000"/>
                  </a:schemeClr>
                </a:solidFill>
                <a:latin typeface="Bahnschrift SemiBold" panose="020B0502040204020203" pitchFamily="34" charset="0"/>
                <a:ea typeface="+mj-ea"/>
                <a:cs typeface="+mj-cs"/>
              </a:defRPr>
            </a:lvl1pPr>
          </a:lstStyle>
          <a:p>
            <a:pPr algn="ctr"/>
            <a:fld id="{B5C20778-4763-420A-8276-C02B777F3C69}" type="slidenum">
              <a:rPr lang="en-US" sz="1000" b="0" smtClean="0">
                <a:solidFill>
                  <a:prstClr val="white"/>
                </a:solidFill>
              </a:rPr>
              <a:pPr algn="ctr"/>
              <a:t>‹#›</a:t>
            </a:fld>
            <a:endParaRPr lang="en-US" sz="1000" b="0">
              <a:solidFill>
                <a:prstClr val="white"/>
              </a:solidFill>
            </a:endParaRPr>
          </a:p>
        </p:txBody>
      </p:sp>
      <p:pic>
        <p:nvPicPr>
          <p:cNvPr id="2" name="Picture 1">
            <a:extLst>
              <a:ext uri="{FF2B5EF4-FFF2-40B4-BE49-F238E27FC236}">
                <a16:creationId xmlns:a16="http://schemas.microsoft.com/office/drawing/2014/main" id="{27336B8D-D45E-6AA7-3D81-8DD6779040AB}"/>
              </a:ext>
            </a:extLst>
          </p:cNvPr>
          <p:cNvPicPr>
            <a:picLocks noChangeAspect="1"/>
          </p:cNvPicPr>
          <p:nvPr userDrawn="1"/>
        </p:nvPicPr>
        <p:blipFill>
          <a:blip r:embed="rId2">
            <a:alphaModFix amt="53000"/>
          </a:blip>
          <a:srcRect t="14953" r="8151" b="13157"/>
          <a:stretch/>
        </p:blipFill>
        <p:spPr>
          <a:xfrm>
            <a:off x="0" y="8536"/>
            <a:ext cx="12216427" cy="6849464"/>
          </a:xfrm>
          <a:prstGeom prst="rect">
            <a:avLst/>
          </a:prstGeom>
        </p:spPr>
      </p:pic>
      <p:pic>
        <p:nvPicPr>
          <p:cNvPr id="6" name="Picture 5">
            <a:extLst>
              <a:ext uri="{FF2B5EF4-FFF2-40B4-BE49-F238E27FC236}">
                <a16:creationId xmlns:a16="http://schemas.microsoft.com/office/drawing/2014/main" id="{B93A5CC2-A324-AB5A-D13D-B5ACA261725C}"/>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ackgroundRemoval t="9376" b="84383" l="9493" r="85436">
                        <a14:backgroundMark x1="620" y1="16351" x2="9298" y2="15741"/>
                        <a14:backgroundMark x1="9298" y1="15741" x2="13154" y2="6894"/>
                        <a14:backgroundMark x1="13154" y1="6894" x2="14050" y2="183"/>
                        <a14:backgroundMark x1="1033" y1="22453" x2="7886" y2="21904"/>
                        <a14:backgroundMark x1="7886" y1="21904" x2="16598" y2="11470"/>
                        <a14:backgroundMark x1="16598" y1="11470" x2="16563" y2="610"/>
                        <a14:backgroundMark x1="16563" y1="610" x2="5028" y2="183"/>
                        <a14:backgroundMark x1="9780" y1="1281" x2="13705" y2="13484"/>
                        <a14:backgroundMark x1="13705" y1="13484" x2="2720" y2="23978"/>
                        <a14:backgroundMark x1="2720" y1="23978" x2="4201" y2="14399"/>
                        <a14:backgroundMark x1="4201" y1="14399" x2="10916" y2="3295"/>
                        <a14:backgroundMark x1="10916" y1="3295" x2="11777" y2="7749"/>
                      </a14:backgroundRemoval>
                    </a14:imgEffect>
                  </a14:imgLayer>
                </a14:imgProps>
              </a:ext>
              <a:ext uri="{28A0092B-C50C-407E-A947-70E740481C1C}">
                <a14:useLocalDpi xmlns:a14="http://schemas.microsoft.com/office/drawing/2010/main" val="0"/>
              </a:ext>
            </a:extLst>
          </a:blip>
          <a:srcRect r="5071" b="6241"/>
          <a:stretch/>
        </p:blipFill>
        <p:spPr>
          <a:xfrm>
            <a:off x="685800" y="675861"/>
            <a:ext cx="10887891" cy="5764128"/>
          </a:xfrm>
          <a:prstGeom prst="rect">
            <a:avLst/>
          </a:prstGeom>
        </p:spPr>
      </p:pic>
    </p:spTree>
    <p:extLst>
      <p:ext uri="{BB962C8B-B14F-4D97-AF65-F5344CB8AC3E}">
        <p14:creationId xmlns:p14="http://schemas.microsoft.com/office/powerpoint/2010/main" val="2847551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564164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22012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364883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I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I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13626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C68534">
            <a:alpha val="0"/>
          </a:srgb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35F62C-E5CA-48FB-E326-DEB3CA37DEF4}"/>
              </a:ext>
            </a:extLst>
          </p:cNvPr>
          <p:cNvSpPr/>
          <p:nvPr userDrawn="1"/>
        </p:nvSpPr>
        <p:spPr>
          <a:xfrm>
            <a:off x="-1076633" y="-1507332"/>
            <a:ext cx="13011150" cy="2043113"/>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a:xfrm>
            <a:off x="95250" y="-342185"/>
            <a:ext cx="10515600" cy="1325563"/>
          </a:xfrm>
          <a:prstGeom prst="rect">
            <a:avLst/>
          </a:prstGeom>
        </p:spPr>
        <p:txBody>
          <a:bodyPr/>
          <a:lstStyle>
            <a:lvl1pPr>
              <a:defRPr b="1" spc="120" baseline="0">
                <a:latin typeface="Calibri Light" panose="020F0302020204030204" pitchFamily="34" charset="0"/>
                <a:cs typeface="Calibri Light" panose="020F0302020204030204" pitchFamily="34" charset="0"/>
              </a:defRPr>
            </a:lvl1pPr>
          </a:lstStyle>
          <a:p>
            <a:r>
              <a:rPr lang="en-US"/>
              <a:t>Click to edit Master title style</a:t>
            </a:r>
            <a:endParaRPr lang="en-IN"/>
          </a:p>
        </p:txBody>
      </p:sp>
      <p:sp>
        <p:nvSpPr>
          <p:cNvPr id="11" name="Rectangle 10">
            <a:extLst>
              <a:ext uri="{FF2B5EF4-FFF2-40B4-BE49-F238E27FC236}">
                <a16:creationId xmlns:a16="http://schemas.microsoft.com/office/drawing/2014/main" id="{76E4B592-821C-D803-4F91-784F05DF9061}"/>
              </a:ext>
            </a:extLst>
          </p:cNvPr>
          <p:cNvSpPr/>
          <p:nvPr userDrawn="1"/>
        </p:nvSpPr>
        <p:spPr>
          <a:xfrm>
            <a:off x="-924233" y="-1354932"/>
            <a:ext cx="13011150" cy="2043113"/>
          </a:xfrm>
          <a:prstGeom prst="rect">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F71AC39E-5848-3007-4B5D-0581EF777AB7}"/>
              </a:ext>
            </a:extLst>
          </p:cNvPr>
          <p:cNvSpPr/>
          <p:nvPr userDrawn="1"/>
        </p:nvSpPr>
        <p:spPr>
          <a:xfrm>
            <a:off x="-1" y="6572250"/>
            <a:ext cx="1447801" cy="285750"/>
          </a:xfrm>
          <a:prstGeom prst="rect">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46FFA890-1EEF-3511-E2BB-ACB5DFE07F5B}"/>
              </a:ext>
            </a:extLst>
          </p:cNvPr>
          <p:cNvSpPr/>
          <p:nvPr userDrawn="1"/>
        </p:nvSpPr>
        <p:spPr>
          <a:xfrm flipV="1">
            <a:off x="1447800" y="6800852"/>
            <a:ext cx="11106150" cy="57148"/>
          </a:xfrm>
          <a:prstGeom prst="rect">
            <a:avLst/>
          </a:prstGeom>
          <a:solidFill>
            <a:srgbClr val="ECD47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Slide Number Placeholder 2">
            <a:extLst>
              <a:ext uri="{FF2B5EF4-FFF2-40B4-BE49-F238E27FC236}">
                <a16:creationId xmlns:a16="http://schemas.microsoft.com/office/drawing/2014/main" id="{CD3C4DB9-DF15-5787-C1E0-4D2223B120DB}"/>
              </a:ext>
            </a:extLst>
          </p:cNvPr>
          <p:cNvSpPr txBox="1">
            <a:spLocks/>
          </p:cNvSpPr>
          <p:nvPr userDrawn="1"/>
        </p:nvSpPr>
        <p:spPr>
          <a:xfrm>
            <a:off x="11631674" y="6551071"/>
            <a:ext cx="616572" cy="312735"/>
          </a:xfrm>
          <a:prstGeom prst="rect">
            <a:avLst/>
          </a:prstGeom>
        </p:spPr>
        <p:txBody>
          <a:bodyP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5BE9FBE-92EE-48F7-B4EC-2C6560298532}" type="slidenum">
              <a:rPr lang="en-IN" sz="1200" smtClean="0"/>
              <a:pPr/>
              <a:t>‹#›</a:t>
            </a:fld>
            <a:endParaRPr lang="en-IN" sz="1200"/>
          </a:p>
        </p:txBody>
      </p:sp>
      <p:pic>
        <p:nvPicPr>
          <p:cNvPr id="13" name="Picture 12">
            <a:extLst>
              <a:ext uri="{FF2B5EF4-FFF2-40B4-BE49-F238E27FC236}">
                <a16:creationId xmlns:a16="http://schemas.microsoft.com/office/drawing/2014/main" id="{737DFC17-B60F-DDBB-30F8-8297B6C0F6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6836" y="38100"/>
            <a:ext cx="1319446" cy="633334"/>
          </a:xfrm>
          <a:prstGeom prst="rect">
            <a:avLst/>
          </a:prstGeom>
        </p:spPr>
      </p:pic>
      <p:cxnSp>
        <p:nvCxnSpPr>
          <p:cNvPr id="3" name="Straight Connector 2">
            <a:extLst>
              <a:ext uri="{FF2B5EF4-FFF2-40B4-BE49-F238E27FC236}">
                <a16:creationId xmlns:a16="http://schemas.microsoft.com/office/drawing/2014/main" id="{84324A7F-2F60-26C9-A3C4-0CB51F4D22CF}"/>
              </a:ext>
            </a:extLst>
          </p:cNvPr>
          <p:cNvCxnSpPr>
            <a:cxnSpLocks/>
          </p:cNvCxnSpPr>
          <p:nvPr userDrawn="1"/>
        </p:nvCxnSpPr>
        <p:spPr>
          <a:xfrm>
            <a:off x="0" y="733151"/>
            <a:ext cx="10426836"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DB7A2AA-9248-9D1E-CA6B-C45246CA8E9A}"/>
              </a:ext>
            </a:extLst>
          </p:cNvPr>
          <p:cNvCxnSpPr>
            <a:cxnSpLocks/>
          </p:cNvCxnSpPr>
          <p:nvPr userDrawn="1"/>
        </p:nvCxnSpPr>
        <p:spPr>
          <a:xfrm>
            <a:off x="10145486" y="688181"/>
            <a:ext cx="215358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5543C3E-B508-9144-9D2F-F34100A25023}"/>
              </a:ext>
            </a:extLst>
          </p:cNvPr>
          <p:cNvSpPr txBox="1"/>
          <p:nvPr userDrawn="1"/>
        </p:nvSpPr>
        <p:spPr>
          <a:xfrm>
            <a:off x="0" y="6581001"/>
            <a:ext cx="1562100" cy="276999"/>
          </a:xfrm>
          <a:prstGeom prst="rect">
            <a:avLst/>
          </a:prstGeom>
          <a:noFill/>
        </p:spPr>
        <p:txBody>
          <a:bodyPr wrap="square" rtlCol="0">
            <a:spAutoFit/>
          </a:bodyPr>
          <a:lstStyle/>
          <a:p>
            <a:r>
              <a:rPr lang="en-GB" sz="1200">
                <a:solidFill>
                  <a:schemeClr val="bg1"/>
                </a:solidFill>
                <a:latin typeface="Calibri Light" panose="020F0302020204030204" pitchFamily="34" charset="0"/>
                <a:cs typeface="Calibri Light" panose="020F0302020204030204" pitchFamily="34" charset="0"/>
              </a:rPr>
              <a:t>Earnings Presentation</a:t>
            </a:r>
            <a:endParaRPr lang="en-IN" sz="120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17533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bg1">
            <a:alpha val="0"/>
          </a:schemeClr>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AE75757-48FF-9FC3-A4F5-A6EB550BDD82}"/>
              </a:ext>
            </a:extLst>
          </p:cNvPr>
          <p:cNvGrpSpPr/>
          <p:nvPr userDrawn="1"/>
        </p:nvGrpSpPr>
        <p:grpSpPr>
          <a:xfrm>
            <a:off x="-2990850" y="3970710"/>
            <a:ext cx="17068800" cy="17068800"/>
            <a:chOff x="-2990850" y="4590147"/>
            <a:chExt cx="17068800" cy="17068800"/>
          </a:xfrm>
        </p:grpSpPr>
        <p:sp>
          <p:nvSpPr>
            <p:cNvPr id="5" name="Block Arc 4">
              <a:extLst>
                <a:ext uri="{FF2B5EF4-FFF2-40B4-BE49-F238E27FC236}">
                  <a16:creationId xmlns:a16="http://schemas.microsoft.com/office/drawing/2014/main" id="{FCF8F2BC-9165-E67E-520E-EFD175BE6033}"/>
                </a:ext>
              </a:extLst>
            </p:cNvPr>
            <p:cNvSpPr/>
            <p:nvPr userDrawn="1"/>
          </p:nvSpPr>
          <p:spPr>
            <a:xfrm rot="2695650">
              <a:off x="-2990850" y="4590147"/>
              <a:ext cx="17068800" cy="17068800"/>
            </a:xfrm>
            <a:prstGeom prst="blockArc">
              <a:avLst>
                <a:gd name="adj1" fmla="val 10181924"/>
                <a:gd name="adj2" fmla="val 16729227"/>
                <a:gd name="adj3" fmla="val 21738"/>
              </a:avLst>
            </a:prstGeom>
            <a:solidFill>
              <a:srgbClr val="AB1E3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Block Arc 12">
              <a:extLst>
                <a:ext uri="{FF2B5EF4-FFF2-40B4-BE49-F238E27FC236}">
                  <a16:creationId xmlns:a16="http://schemas.microsoft.com/office/drawing/2014/main" id="{B521204D-4E01-910F-1EE9-D97F1BDEC407}"/>
                </a:ext>
              </a:extLst>
            </p:cNvPr>
            <p:cNvSpPr/>
            <p:nvPr userDrawn="1"/>
          </p:nvSpPr>
          <p:spPr>
            <a:xfrm rot="2695650">
              <a:off x="-2990850" y="4590147"/>
              <a:ext cx="17068800" cy="17068800"/>
            </a:xfrm>
            <a:prstGeom prst="blockArc">
              <a:avLst>
                <a:gd name="adj1" fmla="val 11981818"/>
                <a:gd name="adj2" fmla="val 14155478"/>
                <a:gd name="adj3" fmla="val 25109"/>
              </a:avLst>
            </a:prstGeom>
            <a:solidFill>
              <a:srgbClr val="D29498"/>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Block Arc 14">
              <a:extLst>
                <a:ext uri="{FF2B5EF4-FFF2-40B4-BE49-F238E27FC236}">
                  <a16:creationId xmlns:a16="http://schemas.microsoft.com/office/drawing/2014/main" id="{9D835D12-244E-FC23-D9FF-57A362A0128D}"/>
                </a:ext>
              </a:extLst>
            </p:cNvPr>
            <p:cNvSpPr/>
            <p:nvPr userDrawn="1"/>
          </p:nvSpPr>
          <p:spPr>
            <a:xfrm rot="2695650">
              <a:off x="-2990850" y="4590147"/>
              <a:ext cx="17068800" cy="17068800"/>
            </a:xfrm>
            <a:prstGeom prst="blockArc">
              <a:avLst>
                <a:gd name="adj1" fmla="val 13809715"/>
                <a:gd name="adj2" fmla="val 17819525"/>
                <a:gd name="adj3" fmla="val 32471"/>
              </a:avLst>
            </a:prstGeom>
            <a:solidFill>
              <a:srgbClr val="7F7F7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Block Arc 16">
              <a:extLst>
                <a:ext uri="{FF2B5EF4-FFF2-40B4-BE49-F238E27FC236}">
                  <a16:creationId xmlns:a16="http://schemas.microsoft.com/office/drawing/2014/main" id="{E468C361-04F7-CBE3-FE99-26EBD85DBD68}"/>
                </a:ext>
              </a:extLst>
            </p:cNvPr>
            <p:cNvSpPr/>
            <p:nvPr userDrawn="1"/>
          </p:nvSpPr>
          <p:spPr>
            <a:xfrm rot="2695650">
              <a:off x="-2990850" y="4590147"/>
              <a:ext cx="17068800" cy="17068800"/>
            </a:xfrm>
            <a:prstGeom prst="blockArc">
              <a:avLst>
                <a:gd name="adj1" fmla="val 15127808"/>
                <a:gd name="adj2" fmla="val 20716621"/>
                <a:gd name="adj3" fmla="val 39517"/>
              </a:avLst>
            </a:prstGeom>
            <a:solidFill>
              <a:srgbClr val="64351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0" name="Rectangle 9">
            <a:extLst>
              <a:ext uri="{FF2B5EF4-FFF2-40B4-BE49-F238E27FC236}">
                <a16:creationId xmlns:a16="http://schemas.microsoft.com/office/drawing/2014/main" id="{E7275C8A-E808-0552-1466-04D064FD0E48}"/>
              </a:ext>
            </a:extLst>
          </p:cNvPr>
          <p:cNvSpPr/>
          <p:nvPr userDrawn="1"/>
        </p:nvSpPr>
        <p:spPr>
          <a:xfrm>
            <a:off x="-924234" y="-1421607"/>
            <a:ext cx="13440083" cy="2231232"/>
          </a:xfrm>
          <a:prstGeom prst="rect">
            <a:avLst/>
          </a:prstGeom>
          <a:solidFill>
            <a:srgbClr val="C68534"/>
          </a:solidFill>
          <a:ln>
            <a:solidFill>
              <a:srgbClr val="C685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1035F62C-E5CA-48FB-E326-DEB3CA37DEF4}"/>
              </a:ext>
            </a:extLst>
          </p:cNvPr>
          <p:cNvSpPr/>
          <p:nvPr userDrawn="1"/>
        </p:nvSpPr>
        <p:spPr>
          <a:xfrm>
            <a:off x="-1076633" y="-1507332"/>
            <a:ext cx="13011150" cy="2043113"/>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7B2E065B-FC81-7B04-ACA7-C073AFD20985}"/>
              </a:ext>
            </a:extLst>
          </p:cNvPr>
          <p:cNvSpPr/>
          <p:nvPr userDrawn="1"/>
        </p:nvSpPr>
        <p:spPr>
          <a:xfrm>
            <a:off x="-1181408" y="-1113632"/>
            <a:ext cx="13011150" cy="1770063"/>
          </a:xfrm>
          <a:prstGeom prst="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a:xfrm>
            <a:off x="95250" y="-342185"/>
            <a:ext cx="10515600" cy="1325563"/>
          </a:xfrm>
          <a:prstGeom prst="rect">
            <a:avLst/>
          </a:prstGeom>
        </p:spPr>
        <p:txBody>
          <a:bodyPr/>
          <a:lstStyle>
            <a:lvl1pPr>
              <a:defRPr b="1" spc="120" baseline="0">
                <a:latin typeface="Calibri Light" panose="020F0302020204030204" pitchFamily="34" charset="0"/>
                <a:cs typeface="Calibri Light" panose="020F0302020204030204" pitchFamily="34" charset="0"/>
              </a:defRPr>
            </a:lvl1pPr>
          </a:lstStyle>
          <a:p>
            <a:r>
              <a:rPr lang="en-US"/>
              <a:t>Click to edit Master title style</a:t>
            </a:r>
            <a:endParaRPr lang="en-IN"/>
          </a:p>
        </p:txBody>
      </p:sp>
      <p:sp>
        <p:nvSpPr>
          <p:cNvPr id="11" name="Rectangle 10">
            <a:extLst>
              <a:ext uri="{FF2B5EF4-FFF2-40B4-BE49-F238E27FC236}">
                <a16:creationId xmlns:a16="http://schemas.microsoft.com/office/drawing/2014/main" id="{76E4B592-821C-D803-4F91-784F05DF9061}"/>
              </a:ext>
            </a:extLst>
          </p:cNvPr>
          <p:cNvSpPr/>
          <p:nvPr userDrawn="1"/>
        </p:nvSpPr>
        <p:spPr>
          <a:xfrm>
            <a:off x="-924233" y="-1354932"/>
            <a:ext cx="13011150" cy="2043113"/>
          </a:xfrm>
          <a:prstGeom prst="rect">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F71AC39E-5848-3007-4B5D-0581EF777AB7}"/>
              </a:ext>
            </a:extLst>
          </p:cNvPr>
          <p:cNvSpPr/>
          <p:nvPr userDrawn="1"/>
        </p:nvSpPr>
        <p:spPr>
          <a:xfrm>
            <a:off x="-1" y="6572250"/>
            <a:ext cx="1447801" cy="285750"/>
          </a:xfrm>
          <a:prstGeom prst="rect">
            <a:avLst/>
          </a:prstGeom>
          <a:solidFill>
            <a:srgbClr val="C685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05543C3E-B508-9144-9D2F-F34100A25023}"/>
              </a:ext>
            </a:extLst>
          </p:cNvPr>
          <p:cNvSpPr txBox="1"/>
          <p:nvPr userDrawn="1"/>
        </p:nvSpPr>
        <p:spPr>
          <a:xfrm>
            <a:off x="0" y="6581001"/>
            <a:ext cx="1562100" cy="276999"/>
          </a:xfrm>
          <a:prstGeom prst="rect">
            <a:avLst/>
          </a:prstGeom>
          <a:solidFill>
            <a:schemeClr val="bg1"/>
          </a:solidFill>
        </p:spPr>
        <p:txBody>
          <a:bodyPr wrap="square" rtlCol="0">
            <a:spAutoFit/>
          </a:bodyPr>
          <a:lstStyle/>
          <a:p>
            <a:r>
              <a:rPr lang="en-GB" sz="1200">
                <a:solidFill>
                  <a:srgbClr val="C68534"/>
                </a:solidFill>
                <a:latin typeface="Calibri Light" panose="020F0302020204030204" pitchFamily="34" charset="0"/>
                <a:cs typeface="Calibri Light" panose="020F0302020204030204" pitchFamily="34" charset="0"/>
              </a:rPr>
              <a:t>Investor Presentation</a:t>
            </a:r>
            <a:endParaRPr lang="en-IN" sz="1200">
              <a:solidFill>
                <a:srgbClr val="C68534"/>
              </a:solidFill>
              <a:latin typeface="Calibri Light" panose="020F0302020204030204" pitchFamily="34" charset="0"/>
              <a:cs typeface="Calibri Light" panose="020F0302020204030204" pitchFamily="34" charset="0"/>
            </a:endParaRPr>
          </a:p>
        </p:txBody>
      </p:sp>
      <p:sp>
        <p:nvSpPr>
          <p:cNvPr id="12" name="Rectangle 11">
            <a:extLst>
              <a:ext uri="{FF2B5EF4-FFF2-40B4-BE49-F238E27FC236}">
                <a16:creationId xmlns:a16="http://schemas.microsoft.com/office/drawing/2014/main" id="{46FFA890-1EEF-3511-E2BB-ACB5DFE07F5B}"/>
              </a:ext>
            </a:extLst>
          </p:cNvPr>
          <p:cNvSpPr/>
          <p:nvPr userDrawn="1"/>
        </p:nvSpPr>
        <p:spPr>
          <a:xfrm flipV="1">
            <a:off x="1447800" y="6800852"/>
            <a:ext cx="11106150" cy="57148"/>
          </a:xfrm>
          <a:prstGeom prst="rect">
            <a:avLst/>
          </a:prstGeom>
          <a:solidFill>
            <a:srgbClr val="C6853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Slide Number Placeholder 2">
            <a:extLst>
              <a:ext uri="{FF2B5EF4-FFF2-40B4-BE49-F238E27FC236}">
                <a16:creationId xmlns:a16="http://schemas.microsoft.com/office/drawing/2014/main" id="{CD3C4DB9-DF15-5787-C1E0-4D2223B120DB}"/>
              </a:ext>
            </a:extLst>
          </p:cNvPr>
          <p:cNvSpPr txBox="1">
            <a:spLocks/>
          </p:cNvSpPr>
          <p:nvPr userDrawn="1"/>
        </p:nvSpPr>
        <p:spPr>
          <a:xfrm>
            <a:off x="11631674" y="6551071"/>
            <a:ext cx="616572" cy="312735"/>
          </a:xfrm>
          <a:prstGeom prst="rect">
            <a:avLst/>
          </a:prstGeom>
        </p:spPr>
        <p:txBody>
          <a:bodyP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5BE9FBE-92EE-48F7-B4EC-2C6560298532}" type="slidenum">
              <a:rPr lang="en-IN" sz="1200" smtClean="0"/>
              <a:pPr/>
              <a:t>‹#›</a:t>
            </a:fld>
            <a:endParaRPr lang="en-IN" sz="1200"/>
          </a:p>
        </p:txBody>
      </p:sp>
      <p:pic>
        <p:nvPicPr>
          <p:cNvPr id="20" name="Picture 19">
            <a:extLst>
              <a:ext uri="{FF2B5EF4-FFF2-40B4-BE49-F238E27FC236}">
                <a16:creationId xmlns:a16="http://schemas.microsoft.com/office/drawing/2014/main" id="{D05C02E7-C5B1-BD0A-AB4C-BFF8AF7237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6836" y="38100"/>
            <a:ext cx="1319446" cy="633334"/>
          </a:xfrm>
          <a:prstGeom prst="rect">
            <a:avLst/>
          </a:prstGeom>
        </p:spPr>
      </p:pic>
    </p:spTree>
    <p:extLst>
      <p:ext uri="{BB962C8B-B14F-4D97-AF65-F5344CB8AC3E}">
        <p14:creationId xmlns:p14="http://schemas.microsoft.com/office/powerpoint/2010/main" val="319150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I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I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3817569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5BE9FBE-92EE-48F7-B4EC-2C6560298532}" type="slidenum">
              <a:rPr lang="en-IN" smtClean="0"/>
              <a:t>‹#›</a:t>
            </a:fld>
            <a:endParaRPr lang="en-IN"/>
          </a:p>
        </p:txBody>
      </p:sp>
    </p:spTree>
    <p:extLst>
      <p:ext uri="{BB962C8B-B14F-4D97-AF65-F5344CB8AC3E}">
        <p14:creationId xmlns:p14="http://schemas.microsoft.com/office/powerpoint/2010/main" val="3515182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16C35D8A-1F09-6C11-D2CA-EA3DB0470C58}"/>
              </a:ext>
            </a:extLst>
          </p:cNvPr>
          <p:cNvSpPr>
            <a:spLocks noGrp="1"/>
          </p:cNvSpPr>
          <p:nvPr>
            <p:ph type="title"/>
          </p:nvPr>
        </p:nvSpPr>
        <p:spPr>
          <a:xfrm>
            <a:off x="457200" y="307975"/>
            <a:ext cx="10515600" cy="1325563"/>
          </a:xfrm>
          <a:prstGeom prst="rect">
            <a:avLst/>
          </a:prstGeom>
        </p:spPr>
        <p:txBody>
          <a:bodyPr vert="horz" lIns="91440" tIns="45720" rIns="91440" bIns="45720" rtlCol="0" anchor="ctr">
            <a:normAutofit/>
          </a:bodyPr>
          <a:lstStyle/>
          <a:p>
            <a:endParaRPr lang="en-IN"/>
          </a:p>
        </p:txBody>
      </p:sp>
    </p:spTree>
    <p:extLst>
      <p:ext uri="{BB962C8B-B14F-4D97-AF65-F5344CB8AC3E}">
        <p14:creationId xmlns:p14="http://schemas.microsoft.com/office/powerpoint/2010/main" val="2933501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99" r:id="rId7"/>
    <p:sldLayoutId id="2147483655" r:id="rId8"/>
    <p:sldLayoutId id="2147483656" r:id="rId9"/>
    <p:sldLayoutId id="2147483657" r:id="rId10"/>
    <p:sldLayoutId id="2147483658" r:id="rId11"/>
    <p:sldLayoutId id="2147483659" r:id="rId12"/>
    <p:sldLayoutId id="2147483660" r:id="rId13"/>
    <p:sldLayoutId id="2147483700" r:id="rId14"/>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3" Type="http://schemas.openxmlformats.org/officeDocument/2006/relationships/image" Target="../media/image55.png"/><Relationship Id="rId18" Type="http://schemas.openxmlformats.org/officeDocument/2006/relationships/image" Target="../media/image60.jpeg"/><Relationship Id="rId26" Type="http://schemas.openxmlformats.org/officeDocument/2006/relationships/image" Target="../media/image68.png"/><Relationship Id="rId39" Type="http://schemas.openxmlformats.org/officeDocument/2006/relationships/image" Target="../media/image81.png"/><Relationship Id="rId21" Type="http://schemas.openxmlformats.org/officeDocument/2006/relationships/image" Target="../media/image63.png"/><Relationship Id="rId34" Type="http://schemas.openxmlformats.org/officeDocument/2006/relationships/image" Target="../media/image76.jpeg"/><Relationship Id="rId42" Type="http://schemas.openxmlformats.org/officeDocument/2006/relationships/image" Target="../media/image84.png"/><Relationship Id="rId7" Type="http://schemas.openxmlformats.org/officeDocument/2006/relationships/image" Target="../media/image49.png"/><Relationship Id="rId2" Type="http://schemas.openxmlformats.org/officeDocument/2006/relationships/notesSlide" Target="../notesSlides/notesSlide14.xml"/><Relationship Id="rId16" Type="http://schemas.openxmlformats.org/officeDocument/2006/relationships/image" Target="../media/image58.png"/><Relationship Id="rId20" Type="http://schemas.openxmlformats.org/officeDocument/2006/relationships/image" Target="../media/image62.png"/><Relationship Id="rId29" Type="http://schemas.openxmlformats.org/officeDocument/2006/relationships/image" Target="../media/image71.png"/><Relationship Id="rId41" Type="http://schemas.openxmlformats.org/officeDocument/2006/relationships/image" Target="../media/image83.png"/><Relationship Id="rId1" Type="http://schemas.openxmlformats.org/officeDocument/2006/relationships/slideLayout" Target="../slideLayouts/slideLayout6.xml"/><Relationship Id="rId6" Type="http://schemas.openxmlformats.org/officeDocument/2006/relationships/image" Target="../media/image48.png"/><Relationship Id="rId11" Type="http://schemas.openxmlformats.org/officeDocument/2006/relationships/image" Target="../media/image53.jpeg"/><Relationship Id="rId24" Type="http://schemas.openxmlformats.org/officeDocument/2006/relationships/image" Target="../media/image66.jpeg"/><Relationship Id="rId32" Type="http://schemas.openxmlformats.org/officeDocument/2006/relationships/image" Target="../media/image74.jpeg"/><Relationship Id="rId37" Type="http://schemas.openxmlformats.org/officeDocument/2006/relationships/image" Target="../media/image79.jpeg"/><Relationship Id="rId40" Type="http://schemas.openxmlformats.org/officeDocument/2006/relationships/image" Target="../media/image82.png"/><Relationship Id="rId5" Type="http://schemas.openxmlformats.org/officeDocument/2006/relationships/image" Target="../media/image47.png"/><Relationship Id="rId15" Type="http://schemas.openxmlformats.org/officeDocument/2006/relationships/image" Target="../media/image57.jpeg"/><Relationship Id="rId23" Type="http://schemas.openxmlformats.org/officeDocument/2006/relationships/image" Target="../media/image65.jpeg"/><Relationship Id="rId28" Type="http://schemas.openxmlformats.org/officeDocument/2006/relationships/image" Target="../media/image70.png"/><Relationship Id="rId36" Type="http://schemas.openxmlformats.org/officeDocument/2006/relationships/image" Target="../media/image78.png"/><Relationship Id="rId10" Type="http://schemas.openxmlformats.org/officeDocument/2006/relationships/image" Target="../media/image52.png"/><Relationship Id="rId19" Type="http://schemas.openxmlformats.org/officeDocument/2006/relationships/image" Target="../media/image61.png"/><Relationship Id="rId31" Type="http://schemas.openxmlformats.org/officeDocument/2006/relationships/image" Target="../media/image73.jpe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jpeg"/><Relationship Id="rId27" Type="http://schemas.openxmlformats.org/officeDocument/2006/relationships/image" Target="../media/image69.png"/><Relationship Id="rId30" Type="http://schemas.openxmlformats.org/officeDocument/2006/relationships/image" Target="../media/image72.png"/><Relationship Id="rId35" Type="http://schemas.openxmlformats.org/officeDocument/2006/relationships/image" Target="../media/image77.jpeg"/><Relationship Id="rId43" Type="http://schemas.openxmlformats.org/officeDocument/2006/relationships/image" Target="../media/image85.jpeg"/><Relationship Id="rId8" Type="http://schemas.openxmlformats.org/officeDocument/2006/relationships/image" Target="../media/image50.png"/><Relationship Id="rId3" Type="http://schemas.openxmlformats.org/officeDocument/2006/relationships/image" Target="../media/image45.pn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media/image67.jpeg"/><Relationship Id="rId33" Type="http://schemas.openxmlformats.org/officeDocument/2006/relationships/image" Target="../media/image75.jpeg"/><Relationship Id="rId38"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88.jpeg"/><Relationship Id="rId4" Type="http://schemas.openxmlformats.org/officeDocument/2006/relationships/image" Target="../media/image87.jpeg"/></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chart" Target="../charts/chart8.xml"/></Relationships>
</file>

<file path=ppt/slides/_rels/slide17.xml.rels><?xml version="1.0" encoding="UTF-8" standalone="yes"?>
<Relationships xmlns="http://schemas.openxmlformats.org/package/2006/relationships"><Relationship Id="rId8" Type="http://schemas.openxmlformats.org/officeDocument/2006/relationships/image" Target="../media/image94.jpeg"/><Relationship Id="rId13" Type="http://schemas.openxmlformats.org/officeDocument/2006/relationships/image" Target="../media/image99.png"/><Relationship Id="rId3" Type="http://schemas.openxmlformats.org/officeDocument/2006/relationships/image" Target="../media/image89.png"/><Relationship Id="rId7" Type="http://schemas.openxmlformats.org/officeDocument/2006/relationships/image" Target="../media/image93.jpeg"/><Relationship Id="rId12" Type="http://schemas.openxmlformats.org/officeDocument/2006/relationships/image" Target="../media/image98.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5" Type="http://schemas.openxmlformats.org/officeDocument/2006/relationships/image" Target="../media/image101.png"/><Relationship Id="rId10" Type="http://schemas.openxmlformats.org/officeDocument/2006/relationships/image" Target="../media/image96.jpeg"/><Relationship Id="rId4" Type="http://schemas.openxmlformats.org/officeDocument/2006/relationships/image" Target="../media/image90.png"/><Relationship Id="rId9" Type="http://schemas.openxmlformats.org/officeDocument/2006/relationships/image" Target="../media/image95.jpeg"/><Relationship Id="rId14" Type="http://schemas.openxmlformats.org/officeDocument/2006/relationships/image" Target="../media/image100.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02.jpeg"/></Relationships>
</file>

<file path=ppt/slides/_rels/slide1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4.png"/><Relationship Id="rId7" Type="http://schemas.openxmlformats.org/officeDocument/2006/relationships/image" Target="../media/image106.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105.png"/><Relationship Id="rId4" Type="http://schemas.microsoft.com/office/2007/relationships/hdphoto" Target="../media/hdphoto3.wdp"/><Relationship Id="rId9"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09.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chart" Target="../charts/chart9.xml"/><Relationship Id="rId7" Type="http://schemas.openxmlformats.org/officeDocument/2006/relationships/chart" Target="../charts/chart13.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chart" Target="../charts/char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chart" Target="../charts/chart21.xml"/><Relationship Id="rId3" Type="http://schemas.openxmlformats.org/officeDocument/2006/relationships/chart" Target="../charts/chart16.xml"/><Relationship Id="rId7" Type="http://schemas.openxmlformats.org/officeDocument/2006/relationships/chart" Target="../charts/chart20.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3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chart" Target="../charts/chart23.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1.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10.gif"/><Relationship Id="rId5" Type="http://schemas.openxmlformats.org/officeDocument/2006/relationships/hyperlink" Target="mailto:Rhea.Dharia@in.ey.com" TargetMode="External"/><Relationship Id="rId4" Type="http://schemas.openxmlformats.org/officeDocument/2006/relationships/hyperlink" Target="mailto:kanav.khanna@in.ey.co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12.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jpeg"/><Relationship Id="rId2" Type="http://schemas.openxmlformats.org/officeDocument/2006/relationships/notesSlide" Target="../notesSlides/notesSlide8.xml"/><Relationship Id="rId16"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 Id="rId1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2A2D8C-36EB-E740-1B66-ABFBB17B2F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878BF9C-C8AE-5B1E-AD90-3353930D43CB}"/>
              </a:ext>
            </a:extLst>
          </p:cNvPr>
          <p:cNvSpPr txBox="1"/>
          <p:nvPr/>
        </p:nvSpPr>
        <p:spPr>
          <a:xfrm>
            <a:off x="145142" y="4778103"/>
            <a:ext cx="3294743" cy="1862048"/>
          </a:xfrm>
          <a:prstGeom prst="rect">
            <a:avLst/>
          </a:prstGeom>
          <a:noFill/>
        </p:spPr>
        <p:txBody>
          <a:bodyPr wrap="square" rtlCol="0">
            <a:spAutoFit/>
          </a:bodyPr>
          <a:lstStyle/>
          <a:p>
            <a:r>
              <a:rPr lang="en-GB" sz="3200" b="1">
                <a:solidFill>
                  <a:srgbClr val="FFAF00"/>
                </a:solidFill>
                <a:latin typeface="Bell MT" panose="02020503060305020303" pitchFamily="18" charset="0"/>
              </a:rPr>
              <a:t>RBZ Jewellers </a:t>
            </a:r>
          </a:p>
          <a:p>
            <a:pPr>
              <a:lnSpc>
                <a:spcPts val="3000"/>
              </a:lnSpc>
            </a:pPr>
            <a:r>
              <a:rPr lang="en-GB" sz="3200" b="1">
                <a:solidFill>
                  <a:schemeClr val="bg1"/>
                </a:solidFill>
                <a:latin typeface="Bell MT" panose="02020503060305020303" pitchFamily="18" charset="0"/>
              </a:rPr>
              <a:t>Limited</a:t>
            </a:r>
            <a:endParaRPr lang="en-GB" sz="2400" b="1">
              <a:solidFill>
                <a:schemeClr val="bg1"/>
              </a:solidFill>
              <a:latin typeface="Bell MT" panose="02020503060305020303" pitchFamily="18" charset="0"/>
            </a:endParaRPr>
          </a:p>
          <a:p>
            <a:endParaRPr lang="en-GB"/>
          </a:p>
          <a:p>
            <a:r>
              <a:rPr lang="en-GB" sz="2000" b="1">
                <a:latin typeface="Calibri Light" panose="020F0302020204030204" pitchFamily="34" charset="0"/>
                <a:cs typeface="Calibri Light" panose="020F0302020204030204" pitchFamily="34" charset="0"/>
              </a:rPr>
              <a:t>Earnings Presentation </a:t>
            </a:r>
          </a:p>
          <a:p>
            <a:r>
              <a:rPr lang="en-GB" sz="2000" b="1">
                <a:latin typeface="+mj-lt"/>
                <a:cs typeface="Calibri Light" panose="020F0302020204030204" pitchFamily="34" charset="0"/>
              </a:rPr>
              <a:t>Q1FY27</a:t>
            </a:r>
            <a:endParaRPr lang="en-IN" sz="2000" b="1">
              <a:latin typeface="+mj-lt"/>
              <a:cs typeface="Calibri Light" panose="020F0302020204030204" pitchFamily="34" charset="0"/>
            </a:endParaRPr>
          </a:p>
        </p:txBody>
      </p:sp>
      <p:pic>
        <p:nvPicPr>
          <p:cNvPr id="4" name="Picture 3">
            <a:extLst>
              <a:ext uri="{FF2B5EF4-FFF2-40B4-BE49-F238E27FC236}">
                <a16:creationId xmlns:a16="http://schemas.microsoft.com/office/drawing/2014/main" id="{85A8FA01-0DDD-6612-2857-5B3AA18AFE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8756" y="5844618"/>
            <a:ext cx="1597224" cy="994528"/>
          </a:xfrm>
          <a:prstGeom prst="rect">
            <a:avLst/>
          </a:prstGeom>
        </p:spPr>
      </p:pic>
    </p:spTree>
    <p:extLst>
      <p:ext uri="{BB962C8B-B14F-4D97-AF65-F5344CB8AC3E}">
        <p14:creationId xmlns:p14="http://schemas.microsoft.com/office/powerpoint/2010/main" val="314404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04263-BC86-A0E6-B6BF-34231B9B8998}"/>
              </a:ext>
            </a:extLst>
          </p:cNvPr>
          <p:cNvSpPr>
            <a:spLocks noGrp="1"/>
          </p:cNvSpPr>
          <p:nvPr>
            <p:ph type="title"/>
          </p:nvPr>
        </p:nvSpPr>
        <p:spPr/>
        <p:txBody>
          <a:bodyPr/>
          <a:lstStyle/>
          <a:p>
            <a:r>
              <a:rPr lang="da-DK">
                <a:latin typeface="+mj-lt"/>
              </a:rPr>
              <a:t>Progress in Digital Marketing Initiatives</a:t>
            </a:r>
            <a:endParaRPr lang="en-IN">
              <a:latin typeface="+mj-lt"/>
            </a:endParaRPr>
          </a:p>
        </p:txBody>
      </p:sp>
      <p:grpSp>
        <p:nvGrpSpPr>
          <p:cNvPr id="18" name="Group 17">
            <a:extLst>
              <a:ext uri="{FF2B5EF4-FFF2-40B4-BE49-F238E27FC236}">
                <a16:creationId xmlns:a16="http://schemas.microsoft.com/office/drawing/2014/main" id="{1E5C5D8C-A75C-4EE3-9896-71055ADDC762}"/>
              </a:ext>
            </a:extLst>
          </p:cNvPr>
          <p:cNvGrpSpPr/>
          <p:nvPr/>
        </p:nvGrpSpPr>
        <p:grpSpPr>
          <a:xfrm>
            <a:off x="6449736" y="1524000"/>
            <a:ext cx="5252268" cy="4919966"/>
            <a:chOff x="241300" y="1524000"/>
            <a:chExt cx="3511008" cy="4919966"/>
          </a:xfrm>
        </p:grpSpPr>
        <p:sp>
          <p:nvSpPr>
            <p:cNvPr id="19" name="Frame 18">
              <a:extLst>
                <a:ext uri="{FF2B5EF4-FFF2-40B4-BE49-F238E27FC236}">
                  <a16:creationId xmlns:a16="http://schemas.microsoft.com/office/drawing/2014/main" id="{0F09000B-8177-46A2-AD79-C2767BF33528}"/>
                </a:ext>
              </a:extLst>
            </p:cNvPr>
            <p:cNvSpPr/>
            <p:nvPr/>
          </p:nvSpPr>
          <p:spPr>
            <a:xfrm>
              <a:off x="244116" y="1541766"/>
              <a:ext cx="3489684" cy="4884434"/>
            </a:xfrm>
            <a:prstGeom prst="frame">
              <a:avLst/>
            </a:prstGeom>
            <a:solidFill>
              <a:schemeClr val="bg1"/>
            </a:solidFill>
            <a:ln>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20" name="Rectangle 4">
              <a:extLst>
                <a:ext uri="{FF2B5EF4-FFF2-40B4-BE49-F238E27FC236}">
                  <a16:creationId xmlns:a16="http://schemas.microsoft.com/office/drawing/2014/main" id="{59C55782-8C4E-4F89-96DF-92BE4E94C3B8}"/>
                </a:ext>
              </a:extLst>
            </p:cNvPr>
            <p:cNvSpPr/>
            <p:nvPr/>
          </p:nvSpPr>
          <p:spPr>
            <a:xfrm>
              <a:off x="241300" y="1524000"/>
              <a:ext cx="1282700"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21" name="Rectangle 4">
              <a:extLst>
                <a:ext uri="{FF2B5EF4-FFF2-40B4-BE49-F238E27FC236}">
                  <a16:creationId xmlns:a16="http://schemas.microsoft.com/office/drawing/2014/main" id="{FCEBC87A-6ED5-4A68-8325-F33F217B4357}"/>
                </a:ext>
              </a:extLst>
            </p:cNvPr>
            <p:cNvSpPr/>
            <p:nvPr/>
          </p:nvSpPr>
          <p:spPr>
            <a:xfrm rot="10800000">
              <a:off x="2469608" y="5491466"/>
              <a:ext cx="1282700"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pSp>
      <p:sp>
        <p:nvSpPr>
          <p:cNvPr id="33" name="Title 1">
            <a:extLst>
              <a:ext uri="{FF2B5EF4-FFF2-40B4-BE49-F238E27FC236}">
                <a16:creationId xmlns:a16="http://schemas.microsoft.com/office/drawing/2014/main" id="{8F955596-B179-42A4-88BD-824CB5A88860}"/>
              </a:ext>
            </a:extLst>
          </p:cNvPr>
          <p:cNvSpPr txBox="1">
            <a:spLocks/>
          </p:cNvSpPr>
          <p:nvPr/>
        </p:nvSpPr>
        <p:spPr>
          <a:xfrm>
            <a:off x="7390054" y="906339"/>
            <a:ext cx="3321238" cy="5737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200" b="1">
                <a:cs typeface="Calibri Light" panose="020F0302020204030204" pitchFamily="34" charset="0"/>
              </a:rPr>
              <a:t>Digital Media Campaign</a:t>
            </a:r>
            <a:endParaRPr lang="en-IN" sz="2200" b="1" i="1">
              <a:cs typeface="Calibri Light" panose="020F0302020204030204" pitchFamily="34" charset="0"/>
            </a:endParaRPr>
          </a:p>
        </p:txBody>
      </p:sp>
      <p:graphicFrame>
        <p:nvGraphicFramePr>
          <p:cNvPr id="17" name="Content Placeholder 5">
            <a:extLst>
              <a:ext uri="{FF2B5EF4-FFF2-40B4-BE49-F238E27FC236}">
                <a16:creationId xmlns:a16="http://schemas.microsoft.com/office/drawing/2014/main" id="{69D9430B-3F1E-4D41-9319-E81D05097E95}"/>
              </a:ext>
            </a:extLst>
          </p:cNvPr>
          <p:cNvGraphicFramePr>
            <a:graphicFrameLocks/>
          </p:cNvGraphicFramePr>
          <p:nvPr>
            <p:extLst>
              <p:ext uri="{D42A27DB-BD31-4B8C-83A1-F6EECF244321}">
                <p14:modId xmlns:p14="http://schemas.microsoft.com/office/powerpoint/2010/main" val="4233722980"/>
              </p:ext>
            </p:extLst>
          </p:nvPr>
        </p:nvGraphicFramePr>
        <p:xfrm>
          <a:off x="517682" y="1524001"/>
          <a:ext cx="5578317" cy="491996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60F8C822-DCE1-EFAD-7C54-92458E31A3F2}"/>
              </a:ext>
            </a:extLst>
          </p:cNvPr>
          <p:cNvSpPr/>
          <p:nvPr/>
        </p:nvSpPr>
        <p:spPr>
          <a:xfrm>
            <a:off x="517683" y="1014820"/>
            <a:ext cx="5492592" cy="356780"/>
          </a:xfrm>
          <a:prstGeom prst="rect">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IN" sz="2200" b="1">
                <a:latin typeface="+mj-lt"/>
              </a:rPr>
              <a:t>Social Media Follower Trend</a:t>
            </a:r>
          </a:p>
        </p:txBody>
      </p:sp>
      <p:cxnSp>
        <p:nvCxnSpPr>
          <p:cNvPr id="8" name="Straight Connector 7">
            <a:extLst>
              <a:ext uri="{FF2B5EF4-FFF2-40B4-BE49-F238E27FC236}">
                <a16:creationId xmlns:a16="http://schemas.microsoft.com/office/drawing/2014/main" id="{127CB8E2-28FD-7E19-C1BF-752A0F05288A}"/>
              </a:ext>
            </a:extLst>
          </p:cNvPr>
          <p:cNvCxnSpPr/>
          <p:nvPr/>
        </p:nvCxnSpPr>
        <p:spPr>
          <a:xfrm>
            <a:off x="6095999" y="781050"/>
            <a:ext cx="0" cy="607695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2121B1B-671F-5938-5C0B-EE343E40C3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2098" y="1719328"/>
            <a:ext cx="4857141" cy="4549632"/>
          </a:xfrm>
          <a:prstGeom prst="rect">
            <a:avLst/>
          </a:prstGeom>
        </p:spPr>
      </p:pic>
    </p:spTree>
    <p:extLst>
      <p:ext uri="{BB962C8B-B14F-4D97-AF65-F5344CB8AC3E}">
        <p14:creationId xmlns:p14="http://schemas.microsoft.com/office/powerpoint/2010/main" val="3325492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93F6CAB-16A8-EDA4-A559-1775712D5C93}"/>
              </a:ext>
            </a:extLst>
          </p:cNvPr>
          <p:cNvGrpSpPr/>
          <p:nvPr/>
        </p:nvGrpSpPr>
        <p:grpSpPr>
          <a:xfrm>
            <a:off x="203200" y="950993"/>
            <a:ext cx="11651284" cy="5464321"/>
            <a:chOff x="2214098" y="1524000"/>
            <a:chExt cx="3747006" cy="4919966"/>
          </a:xfrm>
        </p:grpSpPr>
        <p:sp>
          <p:nvSpPr>
            <p:cNvPr id="16" name="Rectangle 15">
              <a:extLst>
                <a:ext uri="{FF2B5EF4-FFF2-40B4-BE49-F238E27FC236}">
                  <a16:creationId xmlns:a16="http://schemas.microsoft.com/office/drawing/2014/main" id="{FB32DE40-B08D-1179-F2A2-2DAF3D3CC822}"/>
                </a:ext>
              </a:extLst>
            </p:cNvPr>
            <p:cNvSpPr/>
            <p:nvPr/>
          </p:nvSpPr>
          <p:spPr>
            <a:xfrm>
              <a:off x="2217119" y="1541766"/>
              <a:ext cx="3743985" cy="4884434"/>
            </a:xfrm>
            <a:prstGeom prst="rect">
              <a:avLst/>
            </a:prstGeom>
            <a:solidFill>
              <a:schemeClr val="bg1"/>
            </a:solidFill>
            <a:ln>
              <a:solidFill>
                <a:srgbClr val="C685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pSp>
          <p:nvGrpSpPr>
            <p:cNvPr id="17" name="Group 16">
              <a:extLst>
                <a:ext uri="{FF2B5EF4-FFF2-40B4-BE49-F238E27FC236}">
                  <a16:creationId xmlns:a16="http://schemas.microsoft.com/office/drawing/2014/main" id="{15D040E7-C4E7-331E-CED6-FBAEEA2F84AF}"/>
                </a:ext>
              </a:extLst>
            </p:cNvPr>
            <p:cNvGrpSpPr/>
            <p:nvPr/>
          </p:nvGrpSpPr>
          <p:grpSpPr>
            <a:xfrm>
              <a:off x="2214098" y="1524000"/>
              <a:ext cx="3747006" cy="4919966"/>
              <a:chOff x="4035573" y="1524000"/>
              <a:chExt cx="3747006" cy="4919966"/>
            </a:xfrm>
          </p:grpSpPr>
          <p:sp>
            <p:nvSpPr>
              <p:cNvPr id="18" name="Rectangle 4">
                <a:extLst>
                  <a:ext uri="{FF2B5EF4-FFF2-40B4-BE49-F238E27FC236}">
                    <a16:creationId xmlns:a16="http://schemas.microsoft.com/office/drawing/2014/main" id="{AAEB7F33-1F30-A929-95AA-8B4394166B94}"/>
                  </a:ext>
                </a:extLst>
              </p:cNvPr>
              <p:cNvSpPr/>
              <p:nvPr/>
            </p:nvSpPr>
            <p:spPr>
              <a:xfrm>
                <a:off x="4035573" y="1524000"/>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9" name="Rectangle 4">
                <a:extLst>
                  <a:ext uri="{FF2B5EF4-FFF2-40B4-BE49-F238E27FC236}">
                    <a16:creationId xmlns:a16="http://schemas.microsoft.com/office/drawing/2014/main" id="{08AF1CFD-2955-514C-A854-4D18054E59DA}"/>
                  </a:ext>
                </a:extLst>
              </p:cNvPr>
              <p:cNvSpPr/>
              <p:nvPr/>
            </p:nvSpPr>
            <p:spPr>
              <a:xfrm rot="10800000">
                <a:off x="6406406" y="5491466"/>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pSp>
      </p:grpSp>
      <p:sp>
        <p:nvSpPr>
          <p:cNvPr id="2" name="Title 1">
            <a:extLst>
              <a:ext uri="{FF2B5EF4-FFF2-40B4-BE49-F238E27FC236}">
                <a16:creationId xmlns:a16="http://schemas.microsoft.com/office/drawing/2014/main" id="{144D714C-722E-46FD-C82B-3B7B38FEC3B8}"/>
              </a:ext>
            </a:extLst>
          </p:cNvPr>
          <p:cNvSpPr>
            <a:spLocks noGrp="1"/>
          </p:cNvSpPr>
          <p:nvPr>
            <p:ph type="title"/>
          </p:nvPr>
        </p:nvSpPr>
        <p:spPr/>
        <p:txBody>
          <a:bodyPr/>
          <a:lstStyle/>
          <a:p>
            <a:r>
              <a:rPr lang="en-US">
                <a:latin typeface="+mj-lt"/>
              </a:rPr>
              <a:t>Exhibitions - Retail</a:t>
            </a:r>
          </a:p>
        </p:txBody>
      </p:sp>
      <p:pic>
        <p:nvPicPr>
          <p:cNvPr id="3" name="Picture 2">
            <a:extLst>
              <a:ext uri="{FF2B5EF4-FFF2-40B4-BE49-F238E27FC236}">
                <a16:creationId xmlns:a16="http://schemas.microsoft.com/office/drawing/2014/main" id="{788286DA-3841-D178-4BEB-FE02327CFD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4152" y="3787672"/>
            <a:ext cx="4810069" cy="2470506"/>
          </a:xfrm>
          <a:prstGeom prst="rect">
            <a:avLst/>
          </a:prstGeom>
          <a:noFill/>
        </p:spPr>
      </p:pic>
      <p:pic>
        <p:nvPicPr>
          <p:cNvPr id="4" name="Picture 3">
            <a:extLst>
              <a:ext uri="{FF2B5EF4-FFF2-40B4-BE49-F238E27FC236}">
                <a16:creationId xmlns:a16="http://schemas.microsoft.com/office/drawing/2014/main" id="{91686142-C68E-8584-AFF9-06AA920875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515" y="1113468"/>
            <a:ext cx="3099937" cy="5152025"/>
          </a:xfrm>
          <a:prstGeom prst="rect">
            <a:avLst/>
          </a:prstGeom>
        </p:spPr>
      </p:pic>
      <p:pic>
        <p:nvPicPr>
          <p:cNvPr id="6" name="Picture 5">
            <a:extLst>
              <a:ext uri="{FF2B5EF4-FFF2-40B4-BE49-F238E27FC236}">
                <a16:creationId xmlns:a16="http://schemas.microsoft.com/office/drawing/2014/main" id="{E74C8B69-D1C0-1C34-B486-55BAB2A675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990912" y="6706"/>
            <a:ext cx="2596548" cy="4810070"/>
          </a:xfrm>
          <a:prstGeom prst="rect">
            <a:avLst/>
          </a:prstGeom>
        </p:spPr>
      </p:pic>
      <p:pic>
        <p:nvPicPr>
          <p:cNvPr id="7" name="Picture 6">
            <a:extLst>
              <a:ext uri="{FF2B5EF4-FFF2-40B4-BE49-F238E27FC236}">
                <a16:creationId xmlns:a16="http://schemas.microsoft.com/office/drawing/2014/main" id="{EEE3FFB0-51B6-AD8C-00C1-DA1BB8EA06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7716" y="1110798"/>
            <a:ext cx="3151632" cy="5144711"/>
          </a:xfrm>
          <a:prstGeom prst="rect">
            <a:avLst/>
          </a:prstGeom>
        </p:spPr>
      </p:pic>
    </p:spTree>
    <p:extLst>
      <p:ext uri="{BB962C8B-B14F-4D97-AF65-F5344CB8AC3E}">
        <p14:creationId xmlns:p14="http://schemas.microsoft.com/office/powerpoint/2010/main" val="610972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731" y="1058328"/>
            <a:ext cx="7867765" cy="4860241"/>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Supply customized, high-quality gold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to leading national and regional retailers across India.</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Presence in 72+ cities across 20 states, serving marquee clients including Titan, Malabar Gold, and </a:t>
            </a:r>
            <a:r>
              <a:rPr lang="en-US" sz="1400" err="1">
                <a:latin typeface="+mj-lt"/>
                <a:cs typeface="Calibri Light" panose="020F0302020204030204" pitchFamily="34" charset="0"/>
              </a:rPr>
              <a:t>Senco</a:t>
            </a:r>
            <a:r>
              <a:rPr lang="en-US" sz="1400">
                <a:latin typeface="+mj-lt"/>
                <a:cs typeface="Calibri Light" panose="020F0302020204030204" pitchFamily="34" charset="0"/>
              </a:rPr>
              <a:t> Gold.</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Strong expertise in Antique Gold bridal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featuring Jadau, Meena, Kundan, and </a:t>
            </a:r>
            <a:r>
              <a:rPr lang="en-US" sz="1400" err="1">
                <a:latin typeface="+mj-lt"/>
                <a:cs typeface="Calibri Light" panose="020F0302020204030204" pitchFamily="34" charset="0"/>
              </a:rPr>
              <a:t>Polki</a:t>
            </a:r>
            <a:r>
              <a:rPr lang="en-US" sz="1400">
                <a:latin typeface="+mj-lt"/>
                <a:cs typeface="Calibri Light" panose="020F0302020204030204" pitchFamily="34" charset="0"/>
              </a:rPr>
              <a:t> craftsmanship.</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Cater to a network of ~190 retail partners, with a primary focus on the bridal and occasion-wear segments.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In-house manufacturing capabilities ensure scalability, consistent quality, and timely fulfillment of bulk orders.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Provide custom design and private-label solutions, enabling retailers to offer differentiated product portfolios.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Command approximately 1% share of India's organized wholesale gold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market.</a:t>
            </a:r>
          </a:p>
        </p:txBody>
      </p:sp>
      <p:sp>
        <p:nvSpPr>
          <p:cNvPr id="2" name="Title 1">
            <a:extLst>
              <a:ext uri="{FF2B5EF4-FFF2-40B4-BE49-F238E27FC236}">
                <a16:creationId xmlns:a16="http://schemas.microsoft.com/office/drawing/2014/main" id="{66F2971D-2375-6467-3BCF-C9B0B96B90E5}"/>
              </a:ext>
            </a:extLst>
          </p:cNvPr>
          <p:cNvSpPr>
            <a:spLocks noGrp="1"/>
          </p:cNvSpPr>
          <p:nvPr>
            <p:ph type="title"/>
          </p:nvPr>
        </p:nvSpPr>
        <p:spPr/>
        <p:txBody>
          <a:bodyPr/>
          <a:lstStyle/>
          <a:p>
            <a:r>
              <a:rPr lang="en-IN">
                <a:latin typeface="+mj-lt"/>
              </a:rPr>
              <a:t>Wholesale Business</a:t>
            </a:r>
          </a:p>
        </p:txBody>
      </p:sp>
      <p:sp>
        <p:nvSpPr>
          <p:cNvPr id="15" name="Rectangle 14">
            <a:extLst>
              <a:ext uri="{FF2B5EF4-FFF2-40B4-BE49-F238E27FC236}">
                <a16:creationId xmlns:a16="http://schemas.microsoft.com/office/drawing/2014/main" id="{DADCB23B-A66D-65C8-DF27-93FC65D47920}"/>
              </a:ext>
            </a:extLst>
          </p:cNvPr>
          <p:cNvSpPr/>
          <p:nvPr/>
        </p:nvSpPr>
        <p:spPr>
          <a:xfrm>
            <a:off x="8369498" y="1058328"/>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aphicFrame>
        <p:nvGraphicFramePr>
          <p:cNvPr id="13" name="Chart 12">
            <a:extLst>
              <a:ext uri="{FF2B5EF4-FFF2-40B4-BE49-F238E27FC236}">
                <a16:creationId xmlns:a16="http://schemas.microsoft.com/office/drawing/2014/main" id="{E54A36B3-BA42-360B-83EB-5763432EA08D}"/>
              </a:ext>
            </a:extLst>
          </p:cNvPr>
          <p:cNvGraphicFramePr/>
          <p:nvPr>
            <p:extLst>
              <p:ext uri="{D42A27DB-BD31-4B8C-83A1-F6EECF244321}">
                <p14:modId xmlns:p14="http://schemas.microsoft.com/office/powerpoint/2010/main" val="3713000887"/>
              </p:ext>
            </p:extLst>
          </p:nvPr>
        </p:nvGraphicFramePr>
        <p:xfrm>
          <a:off x="8369497" y="1058328"/>
          <a:ext cx="3296863" cy="2612792"/>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40663053-2080-B1D1-518B-BB2493D50A96}"/>
              </a:ext>
            </a:extLst>
          </p:cNvPr>
          <p:cNvSpPr/>
          <p:nvPr/>
        </p:nvSpPr>
        <p:spPr>
          <a:xfrm>
            <a:off x="8369498" y="3874100"/>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aphicFrame>
        <p:nvGraphicFramePr>
          <p:cNvPr id="6" name="Chart 5">
            <a:extLst>
              <a:ext uri="{FF2B5EF4-FFF2-40B4-BE49-F238E27FC236}">
                <a16:creationId xmlns:a16="http://schemas.microsoft.com/office/drawing/2014/main" id="{E54A36B3-BA42-360B-83EB-5763432EA08D}"/>
              </a:ext>
            </a:extLst>
          </p:cNvPr>
          <p:cNvGraphicFramePr/>
          <p:nvPr>
            <p:extLst>
              <p:ext uri="{D42A27DB-BD31-4B8C-83A1-F6EECF244321}">
                <p14:modId xmlns:p14="http://schemas.microsoft.com/office/powerpoint/2010/main" val="3911085498"/>
              </p:ext>
            </p:extLst>
          </p:nvPr>
        </p:nvGraphicFramePr>
        <p:xfrm>
          <a:off x="8369497" y="3874100"/>
          <a:ext cx="3296863" cy="26435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33697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45CFC-A585-4158-1D3F-D36C725AF1F6}"/>
            </a:ext>
          </a:extLst>
        </p:cNvPr>
        <p:cNvGrpSpPr/>
        <p:nvPr/>
      </p:nvGrpSpPr>
      <p:grpSpPr>
        <a:xfrm>
          <a:off x="0" y="0"/>
          <a:ext cx="0" cy="0"/>
          <a:chOff x="0" y="0"/>
          <a:chExt cx="0" cy="0"/>
        </a:xfrm>
      </p:grpSpPr>
      <p:sp>
        <p:nvSpPr>
          <p:cNvPr id="54" name="Oval 53">
            <a:extLst>
              <a:ext uri="{FF2B5EF4-FFF2-40B4-BE49-F238E27FC236}">
                <a16:creationId xmlns:a16="http://schemas.microsoft.com/office/drawing/2014/main" id="{AD7D6365-AE40-6298-4701-7D83EE9A0E20}"/>
              </a:ext>
            </a:extLst>
          </p:cNvPr>
          <p:cNvSpPr/>
          <p:nvPr/>
        </p:nvSpPr>
        <p:spPr>
          <a:xfrm>
            <a:off x="4991090" y="2627867"/>
            <a:ext cx="2231222" cy="2231222"/>
          </a:xfrm>
          <a:prstGeom prst="ellipse">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4" name="Title 3">
            <a:extLst>
              <a:ext uri="{FF2B5EF4-FFF2-40B4-BE49-F238E27FC236}">
                <a16:creationId xmlns:a16="http://schemas.microsoft.com/office/drawing/2014/main" id="{4842C354-73C3-AD12-ABFD-463BE7368BED}"/>
              </a:ext>
            </a:extLst>
          </p:cNvPr>
          <p:cNvSpPr>
            <a:spLocks noGrp="1"/>
          </p:cNvSpPr>
          <p:nvPr>
            <p:ph type="title"/>
          </p:nvPr>
        </p:nvSpPr>
        <p:spPr/>
        <p:txBody>
          <a:bodyPr/>
          <a:lstStyle/>
          <a:p>
            <a:r>
              <a:rPr lang="en-IN">
                <a:latin typeface="+mj-lt"/>
              </a:rPr>
              <a:t>Manufacturing Facility</a:t>
            </a:r>
          </a:p>
        </p:txBody>
      </p:sp>
      <p:grpSp>
        <p:nvGrpSpPr>
          <p:cNvPr id="45" name="Group 44">
            <a:extLst>
              <a:ext uri="{FF2B5EF4-FFF2-40B4-BE49-F238E27FC236}">
                <a16:creationId xmlns:a16="http://schemas.microsoft.com/office/drawing/2014/main" id="{ECED25A5-5094-4150-847F-9E08AF19F1FD}"/>
              </a:ext>
            </a:extLst>
          </p:cNvPr>
          <p:cNvGrpSpPr/>
          <p:nvPr/>
        </p:nvGrpSpPr>
        <p:grpSpPr>
          <a:xfrm>
            <a:off x="3829050" y="1458029"/>
            <a:ext cx="4535488" cy="4552950"/>
            <a:chOff x="3829050" y="1150938"/>
            <a:chExt cx="4535488" cy="4552950"/>
          </a:xfrm>
        </p:grpSpPr>
        <p:sp>
          <p:nvSpPr>
            <p:cNvPr id="36" name="Freeform 5">
              <a:extLst>
                <a:ext uri="{FF2B5EF4-FFF2-40B4-BE49-F238E27FC236}">
                  <a16:creationId xmlns:a16="http://schemas.microsoft.com/office/drawing/2014/main" id="{EC7EEB8C-8088-EA96-063B-A1209BFD0271}"/>
                </a:ext>
              </a:extLst>
            </p:cNvPr>
            <p:cNvSpPr>
              <a:spLocks/>
            </p:cNvSpPr>
            <p:nvPr/>
          </p:nvSpPr>
          <p:spPr bwMode="auto">
            <a:xfrm>
              <a:off x="4489450" y="4595813"/>
              <a:ext cx="2287588" cy="455613"/>
            </a:xfrm>
            <a:custGeom>
              <a:avLst/>
              <a:gdLst>
                <a:gd name="T0" fmla="*/ 1100 w 1100"/>
                <a:gd name="T1" fmla="*/ 13 h 219"/>
                <a:gd name="T2" fmla="*/ 689 w 1100"/>
                <a:gd name="T3" fmla="*/ 107 h 219"/>
                <a:gd name="T4" fmla="*/ 672 w 1100"/>
                <a:gd name="T5" fmla="*/ 219 h 219"/>
                <a:gd name="T6" fmla="*/ 221 w 1100"/>
                <a:gd name="T7" fmla="*/ 0 h 219"/>
                <a:gd name="T8" fmla="*/ 0 w 1100"/>
                <a:gd name="T9" fmla="*/ 217 h 219"/>
              </a:gdLst>
              <a:ahLst/>
              <a:cxnLst>
                <a:cxn ang="0">
                  <a:pos x="T0" y="T1"/>
                </a:cxn>
                <a:cxn ang="0">
                  <a:pos x="T2" y="T3"/>
                </a:cxn>
                <a:cxn ang="0">
                  <a:pos x="T4" y="T5"/>
                </a:cxn>
                <a:cxn ang="0">
                  <a:pos x="T6" y="T7"/>
                </a:cxn>
                <a:cxn ang="0">
                  <a:pos x="T8" y="T9"/>
                </a:cxn>
              </a:cxnLst>
              <a:rect l="0" t="0" r="r" b="b"/>
              <a:pathLst>
                <a:path w="1100" h="219">
                  <a:moveTo>
                    <a:pt x="1100" y="13"/>
                  </a:moveTo>
                  <a:cubicBezTo>
                    <a:pt x="1100" y="13"/>
                    <a:pt x="987" y="128"/>
                    <a:pt x="689" y="107"/>
                  </a:cubicBezTo>
                  <a:cubicBezTo>
                    <a:pt x="672" y="219"/>
                    <a:pt x="672" y="219"/>
                    <a:pt x="672" y="219"/>
                  </a:cubicBezTo>
                  <a:cubicBezTo>
                    <a:pt x="672" y="219"/>
                    <a:pt x="376" y="184"/>
                    <a:pt x="221" y="0"/>
                  </a:cubicBezTo>
                  <a:cubicBezTo>
                    <a:pt x="0" y="217"/>
                    <a:pt x="0" y="217"/>
                    <a:pt x="0" y="217"/>
                  </a:cubicBezTo>
                </a:path>
              </a:pathLst>
            </a:custGeom>
            <a:noFill/>
            <a:ln w="25400" cap="flat">
              <a:solidFill>
                <a:srgbClr val="ECD472"/>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37" name="Freeform 6">
              <a:extLst>
                <a:ext uri="{FF2B5EF4-FFF2-40B4-BE49-F238E27FC236}">
                  <a16:creationId xmlns:a16="http://schemas.microsoft.com/office/drawing/2014/main" id="{186F87C9-6D2D-FF7B-E1F2-243AE47C73A1}"/>
                </a:ext>
              </a:extLst>
            </p:cNvPr>
            <p:cNvSpPr>
              <a:spLocks/>
            </p:cNvSpPr>
            <p:nvPr/>
          </p:nvSpPr>
          <p:spPr bwMode="auto">
            <a:xfrm>
              <a:off x="3829050" y="3455988"/>
              <a:ext cx="1914525" cy="1320800"/>
            </a:xfrm>
            <a:custGeom>
              <a:avLst/>
              <a:gdLst>
                <a:gd name="T0" fmla="*/ 921 w 921"/>
                <a:gd name="T1" fmla="*/ 634 h 635"/>
                <a:gd name="T2" fmla="*/ 564 w 921"/>
                <a:gd name="T3" fmla="*/ 410 h 635"/>
                <a:gd name="T4" fmla="*/ 473 w 921"/>
                <a:gd name="T5" fmla="*/ 477 h 635"/>
                <a:gd name="T6" fmla="*/ 309 w 921"/>
                <a:gd name="T7" fmla="*/ 3 h 635"/>
                <a:gd name="T8" fmla="*/ 0 w 921"/>
                <a:gd name="T9" fmla="*/ 0 h 635"/>
              </a:gdLst>
              <a:ahLst/>
              <a:cxnLst>
                <a:cxn ang="0">
                  <a:pos x="T0" y="T1"/>
                </a:cxn>
                <a:cxn ang="0">
                  <a:pos x="T2" y="T3"/>
                </a:cxn>
                <a:cxn ang="0">
                  <a:pos x="T4" y="T5"/>
                </a:cxn>
                <a:cxn ang="0">
                  <a:pos x="T6" y="T7"/>
                </a:cxn>
                <a:cxn ang="0">
                  <a:pos x="T8" y="T9"/>
                </a:cxn>
              </a:cxnLst>
              <a:rect l="0" t="0" r="r" b="b"/>
              <a:pathLst>
                <a:path w="921" h="635">
                  <a:moveTo>
                    <a:pt x="921" y="634"/>
                  </a:moveTo>
                  <a:cubicBezTo>
                    <a:pt x="921" y="634"/>
                    <a:pt x="760" y="635"/>
                    <a:pt x="564" y="410"/>
                  </a:cubicBezTo>
                  <a:cubicBezTo>
                    <a:pt x="473" y="477"/>
                    <a:pt x="473" y="477"/>
                    <a:pt x="473" y="477"/>
                  </a:cubicBezTo>
                  <a:cubicBezTo>
                    <a:pt x="473" y="477"/>
                    <a:pt x="289" y="243"/>
                    <a:pt x="309" y="3"/>
                  </a:cubicBezTo>
                  <a:cubicBezTo>
                    <a:pt x="0" y="0"/>
                    <a:pt x="0" y="0"/>
                    <a:pt x="0" y="0"/>
                  </a:cubicBezTo>
                </a:path>
              </a:pathLst>
            </a:custGeom>
            <a:noFill/>
            <a:ln w="25400" cap="flat">
              <a:solidFill>
                <a:srgbClr val="AB1E3A"/>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38" name="Freeform 7">
              <a:extLst>
                <a:ext uri="{FF2B5EF4-FFF2-40B4-BE49-F238E27FC236}">
                  <a16:creationId xmlns:a16="http://schemas.microsoft.com/office/drawing/2014/main" id="{37D5CDA4-27C0-7EF1-F53C-C78298433E9C}"/>
                </a:ext>
              </a:extLst>
            </p:cNvPr>
            <p:cNvSpPr>
              <a:spLocks/>
            </p:cNvSpPr>
            <p:nvPr/>
          </p:nvSpPr>
          <p:spPr bwMode="auto">
            <a:xfrm>
              <a:off x="4481513" y="1822450"/>
              <a:ext cx="457200" cy="2286000"/>
            </a:xfrm>
            <a:custGeom>
              <a:avLst/>
              <a:gdLst>
                <a:gd name="T0" fmla="*/ 206 w 220"/>
                <a:gd name="T1" fmla="*/ 1100 h 1100"/>
                <a:gd name="T2" fmla="*/ 112 w 220"/>
                <a:gd name="T3" fmla="*/ 690 h 1100"/>
                <a:gd name="T4" fmla="*/ 0 w 220"/>
                <a:gd name="T5" fmla="*/ 673 h 1100"/>
                <a:gd name="T6" fmla="*/ 220 w 220"/>
                <a:gd name="T7" fmla="*/ 221 h 1100"/>
                <a:gd name="T8" fmla="*/ 3 w 220"/>
                <a:gd name="T9" fmla="*/ 0 h 1100"/>
              </a:gdLst>
              <a:ahLst/>
              <a:cxnLst>
                <a:cxn ang="0">
                  <a:pos x="T0" y="T1"/>
                </a:cxn>
                <a:cxn ang="0">
                  <a:pos x="T2" y="T3"/>
                </a:cxn>
                <a:cxn ang="0">
                  <a:pos x="T4" y="T5"/>
                </a:cxn>
                <a:cxn ang="0">
                  <a:pos x="T6" y="T7"/>
                </a:cxn>
                <a:cxn ang="0">
                  <a:pos x="T8" y="T9"/>
                </a:cxn>
              </a:cxnLst>
              <a:rect l="0" t="0" r="r" b="b"/>
              <a:pathLst>
                <a:path w="220" h="1100">
                  <a:moveTo>
                    <a:pt x="206" y="1100"/>
                  </a:moveTo>
                  <a:cubicBezTo>
                    <a:pt x="206" y="1100"/>
                    <a:pt x="91" y="987"/>
                    <a:pt x="112" y="690"/>
                  </a:cubicBezTo>
                  <a:cubicBezTo>
                    <a:pt x="0" y="673"/>
                    <a:pt x="0" y="673"/>
                    <a:pt x="0" y="673"/>
                  </a:cubicBezTo>
                  <a:cubicBezTo>
                    <a:pt x="0" y="673"/>
                    <a:pt x="35" y="377"/>
                    <a:pt x="220" y="221"/>
                  </a:cubicBezTo>
                  <a:cubicBezTo>
                    <a:pt x="3" y="0"/>
                    <a:pt x="3" y="0"/>
                    <a:pt x="3" y="0"/>
                  </a:cubicBezTo>
                </a:path>
              </a:pathLst>
            </a:custGeom>
            <a:noFill/>
            <a:ln w="25400" cap="flat">
              <a:solidFill>
                <a:srgbClr val="ECD472"/>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39" name="Freeform 8">
              <a:extLst>
                <a:ext uri="{FF2B5EF4-FFF2-40B4-BE49-F238E27FC236}">
                  <a16:creationId xmlns:a16="http://schemas.microsoft.com/office/drawing/2014/main" id="{21A2687E-220C-0B83-DCB4-C52BF240BFA3}"/>
                </a:ext>
              </a:extLst>
            </p:cNvPr>
            <p:cNvSpPr>
              <a:spLocks/>
            </p:cNvSpPr>
            <p:nvPr/>
          </p:nvSpPr>
          <p:spPr bwMode="auto">
            <a:xfrm>
              <a:off x="4775200" y="1150938"/>
              <a:ext cx="1319213" cy="1916113"/>
            </a:xfrm>
            <a:custGeom>
              <a:avLst/>
              <a:gdLst>
                <a:gd name="T0" fmla="*/ 1 w 635"/>
                <a:gd name="T1" fmla="*/ 922 h 922"/>
                <a:gd name="T2" fmla="*/ 225 w 635"/>
                <a:gd name="T3" fmla="*/ 565 h 922"/>
                <a:gd name="T4" fmla="*/ 158 w 635"/>
                <a:gd name="T5" fmla="*/ 474 h 922"/>
                <a:gd name="T6" fmla="*/ 633 w 635"/>
                <a:gd name="T7" fmla="*/ 310 h 922"/>
                <a:gd name="T8" fmla="*/ 635 w 635"/>
                <a:gd name="T9" fmla="*/ 0 h 922"/>
              </a:gdLst>
              <a:ahLst/>
              <a:cxnLst>
                <a:cxn ang="0">
                  <a:pos x="T0" y="T1"/>
                </a:cxn>
                <a:cxn ang="0">
                  <a:pos x="T2" y="T3"/>
                </a:cxn>
                <a:cxn ang="0">
                  <a:pos x="T4" y="T5"/>
                </a:cxn>
                <a:cxn ang="0">
                  <a:pos x="T6" y="T7"/>
                </a:cxn>
                <a:cxn ang="0">
                  <a:pos x="T8" y="T9"/>
                </a:cxn>
              </a:cxnLst>
              <a:rect l="0" t="0" r="r" b="b"/>
              <a:pathLst>
                <a:path w="635" h="922">
                  <a:moveTo>
                    <a:pt x="1" y="922"/>
                  </a:moveTo>
                  <a:cubicBezTo>
                    <a:pt x="1" y="922"/>
                    <a:pt x="0" y="761"/>
                    <a:pt x="225" y="565"/>
                  </a:cubicBezTo>
                  <a:cubicBezTo>
                    <a:pt x="158" y="474"/>
                    <a:pt x="158" y="474"/>
                    <a:pt x="158" y="474"/>
                  </a:cubicBezTo>
                  <a:cubicBezTo>
                    <a:pt x="158" y="474"/>
                    <a:pt x="392" y="289"/>
                    <a:pt x="633" y="310"/>
                  </a:cubicBezTo>
                  <a:cubicBezTo>
                    <a:pt x="635" y="0"/>
                    <a:pt x="635" y="0"/>
                    <a:pt x="635" y="0"/>
                  </a:cubicBezTo>
                </a:path>
              </a:pathLst>
            </a:custGeom>
            <a:noFill/>
            <a:ln w="25400" cap="flat">
              <a:solidFill>
                <a:srgbClr val="AB1E3A"/>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40" name="Freeform 9">
              <a:extLst>
                <a:ext uri="{FF2B5EF4-FFF2-40B4-BE49-F238E27FC236}">
                  <a16:creationId xmlns:a16="http://schemas.microsoft.com/office/drawing/2014/main" id="{8AF16504-7ACE-B747-CEFE-FA37E1E14F2D}"/>
                </a:ext>
              </a:extLst>
            </p:cNvPr>
            <p:cNvSpPr>
              <a:spLocks/>
            </p:cNvSpPr>
            <p:nvPr/>
          </p:nvSpPr>
          <p:spPr bwMode="auto">
            <a:xfrm>
              <a:off x="5413375" y="1804988"/>
              <a:ext cx="2289175" cy="455613"/>
            </a:xfrm>
            <a:custGeom>
              <a:avLst/>
              <a:gdLst>
                <a:gd name="T0" fmla="*/ 0 w 1101"/>
                <a:gd name="T1" fmla="*/ 206 h 219"/>
                <a:gd name="T2" fmla="*/ 411 w 1101"/>
                <a:gd name="T3" fmla="*/ 112 h 219"/>
                <a:gd name="T4" fmla="*/ 428 w 1101"/>
                <a:gd name="T5" fmla="*/ 0 h 219"/>
                <a:gd name="T6" fmla="*/ 880 w 1101"/>
                <a:gd name="T7" fmla="*/ 219 h 219"/>
                <a:gd name="T8" fmla="*/ 1101 w 1101"/>
                <a:gd name="T9" fmla="*/ 3 h 219"/>
              </a:gdLst>
              <a:ahLst/>
              <a:cxnLst>
                <a:cxn ang="0">
                  <a:pos x="T0" y="T1"/>
                </a:cxn>
                <a:cxn ang="0">
                  <a:pos x="T2" y="T3"/>
                </a:cxn>
                <a:cxn ang="0">
                  <a:pos x="T4" y="T5"/>
                </a:cxn>
                <a:cxn ang="0">
                  <a:pos x="T6" y="T7"/>
                </a:cxn>
                <a:cxn ang="0">
                  <a:pos x="T8" y="T9"/>
                </a:cxn>
              </a:cxnLst>
              <a:rect l="0" t="0" r="r" b="b"/>
              <a:pathLst>
                <a:path w="1101" h="219">
                  <a:moveTo>
                    <a:pt x="0" y="206"/>
                  </a:moveTo>
                  <a:cubicBezTo>
                    <a:pt x="0" y="206"/>
                    <a:pt x="114" y="91"/>
                    <a:pt x="411" y="112"/>
                  </a:cubicBezTo>
                  <a:cubicBezTo>
                    <a:pt x="428" y="0"/>
                    <a:pt x="428" y="0"/>
                    <a:pt x="428" y="0"/>
                  </a:cubicBezTo>
                  <a:cubicBezTo>
                    <a:pt x="428" y="0"/>
                    <a:pt x="724" y="35"/>
                    <a:pt x="880" y="219"/>
                  </a:cubicBezTo>
                  <a:cubicBezTo>
                    <a:pt x="1101" y="3"/>
                    <a:pt x="1101" y="3"/>
                    <a:pt x="1101" y="3"/>
                  </a:cubicBezTo>
                </a:path>
              </a:pathLst>
            </a:custGeom>
            <a:noFill/>
            <a:ln w="25400" cap="flat">
              <a:solidFill>
                <a:srgbClr val="ECD472"/>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41" name="Freeform 10">
              <a:extLst>
                <a:ext uri="{FF2B5EF4-FFF2-40B4-BE49-F238E27FC236}">
                  <a16:creationId xmlns:a16="http://schemas.microsoft.com/office/drawing/2014/main" id="{330CC374-9D03-1BC9-C90E-709C649BE357}"/>
                </a:ext>
              </a:extLst>
            </p:cNvPr>
            <p:cNvSpPr>
              <a:spLocks/>
            </p:cNvSpPr>
            <p:nvPr/>
          </p:nvSpPr>
          <p:spPr bwMode="auto">
            <a:xfrm>
              <a:off x="6448425" y="2090738"/>
              <a:ext cx="1916113" cy="1319213"/>
            </a:xfrm>
            <a:custGeom>
              <a:avLst/>
              <a:gdLst>
                <a:gd name="T0" fmla="*/ 0 w 922"/>
                <a:gd name="T1" fmla="*/ 1 h 635"/>
                <a:gd name="T2" fmla="*/ 357 w 922"/>
                <a:gd name="T3" fmla="*/ 225 h 635"/>
                <a:gd name="T4" fmla="*/ 448 w 922"/>
                <a:gd name="T5" fmla="*/ 158 h 635"/>
                <a:gd name="T6" fmla="*/ 612 w 922"/>
                <a:gd name="T7" fmla="*/ 632 h 635"/>
                <a:gd name="T8" fmla="*/ 922 w 922"/>
                <a:gd name="T9" fmla="*/ 635 h 635"/>
              </a:gdLst>
              <a:ahLst/>
              <a:cxnLst>
                <a:cxn ang="0">
                  <a:pos x="T0" y="T1"/>
                </a:cxn>
                <a:cxn ang="0">
                  <a:pos x="T2" y="T3"/>
                </a:cxn>
                <a:cxn ang="0">
                  <a:pos x="T4" y="T5"/>
                </a:cxn>
                <a:cxn ang="0">
                  <a:pos x="T6" y="T7"/>
                </a:cxn>
                <a:cxn ang="0">
                  <a:pos x="T8" y="T9"/>
                </a:cxn>
              </a:cxnLst>
              <a:rect l="0" t="0" r="r" b="b"/>
              <a:pathLst>
                <a:path w="922" h="635">
                  <a:moveTo>
                    <a:pt x="0" y="1"/>
                  </a:moveTo>
                  <a:cubicBezTo>
                    <a:pt x="0" y="1"/>
                    <a:pt x="162" y="0"/>
                    <a:pt x="357" y="225"/>
                  </a:cubicBezTo>
                  <a:cubicBezTo>
                    <a:pt x="448" y="158"/>
                    <a:pt x="448" y="158"/>
                    <a:pt x="448" y="158"/>
                  </a:cubicBezTo>
                  <a:cubicBezTo>
                    <a:pt x="448" y="158"/>
                    <a:pt x="633" y="392"/>
                    <a:pt x="612" y="632"/>
                  </a:cubicBezTo>
                  <a:cubicBezTo>
                    <a:pt x="922" y="635"/>
                    <a:pt x="922" y="635"/>
                    <a:pt x="922" y="635"/>
                  </a:cubicBezTo>
                </a:path>
              </a:pathLst>
            </a:custGeom>
            <a:noFill/>
            <a:ln w="25400" cap="flat">
              <a:solidFill>
                <a:srgbClr val="AB1E3A"/>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42" name="Freeform 11">
              <a:extLst>
                <a:ext uri="{FF2B5EF4-FFF2-40B4-BE49-F238E27FC236}">
                  <a16:creationId xmlns:a16="http://schemas.microsoft.com/office/drawing/2014/main" id="{F34C7BEA-AB89-57DF-8A62-63B33ECD8B8C}"/>
                </a:ext>
              </a:extLst>
            </p:cNvPr>
            <p:cNvSpPr>
              <a:spLocks/>
            </p:cNvSpPr>
            <p:nvPr/>
          </p:nvSpPr>
          <p:spPr bwMode="auto">
            <a:xfrm>
              <a:off x="7281863" y="2763838"/>
              <a:ext cx="455613" cy="2287588"/>
            </a:xfrm>
            <a:custGeom>
              <a:avLst/>
              <a:gdLst>
                <a:gd name="T0" fmla="*/ 13 w 219"/>
                <a:gd name="T1" fmla="*/ 0 h 1100"/>
                <a:gd name="T2" fmla="*/ 107 w 219"/>
                <a:gd name="T3" fmla="*/ 411 h 1100"/>
                <a:gd name="T4" fmla="*/ 219 w 219"/>
                <a:gd name="T5" fmla="*/ 428 h 1100"/>
                <a:gd name="T6" fmla="*/ 0 w 219"/>
                <a:gd name="T7" fmla="*/ 879 h 1100"/>
                <a:gd name="T8" fmla="*/ 217 w 219"/>
                <a:gd name="T9" fmla="*/ 1100 h 1100"/>
              </a:gdLst>
              <a:ahLst/>
              <a:cxnLst>
                <a:cxn ang="0">
                  <a:pos x="T0" y="T1"/>
                </a:cxn>
                <a:cxn ang="0">
                  <a:pos x="T2" y="T3"/>
                </a:cxn>
                <a:cxn ang="0">
                  <a:pos x="T4" y="T5"/>
                </a:cxn>
                <a:cxn ang="0">
                  <a:pos x="T6" y="T7"/>
                </a:cxn>
                <a:cxn ang="0">
                  <a:pos x="T8" y="T9"/>
                </a:cxn>
              </a:cxnLst>
              <a:rect l="0" t="0" r="r" b="b"/>
              <a:pathLst>
                <a:path w="219" h="1100">
                  <a:moveTo>
                    <a:pt x="13" y="0"/>
                  </a:moveTo>
                  <a:cubicBezTo>
                    <a:pt x="13" y="0"/>
                    <a:pt x="128" y="113"/>
                    <a:pt x="107" y="411"/>
                  </a:cubicBezTo>
                  <a:cubicBezTo>
                    <a:pt x="219" y="428"/>
                    <a:pt x="219" y="428"/>
                    <a:pt x="219" y="428"/>
                  </a:cubicBezTo>
                  <a:cubicBezTo>
                    <a:pt x="219" y="428"/>
                    <a:pt x="184" y="724"/>
                    <a:pt x="0" y="879"/>
                  </a:cubicBezTo>
                  <a:cubicBezTo>
                    <a:pt x="217" y="1100"/>
                    <a:pt x="217" y="1100"/>
                    <a:pt x="217" y="1100"/>
                  </a:cubicBezTo>
                </a:path>
              </a:pathLst>
            </a:custGeom>
            <a:noFill/>
            <a:ln w="25400" cap="flat">
              <a:solidFill>
                <a:srgbClr val="ECD472"/>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43" name="Freeform 12">
              <a:extLst>
                <a:ext uri="{FF2B5EF4-FFF2-40B4-BE49-F238E27FC236}">
                  <a16:creationId xmlns:a16="http://schemas.microsoft.com/office/drawing/2014/main" id="{273AF6CA-292A-D9D7-4C57-CE8E85E3E3BF}"/>
                </a:ext>
              </a:extLst>
            </p:cNvPr>
            <p:cNvSpPr>
              <a:spLocks/>
            </p:cNvSpPr>
            <p:nvPr/>
          </p:nvSpPr>
          <p:spPr bwMode="auto">
            <a:xfrm>
              <a:off x="6094413" y="3786188"/>
              <a:ext cx="1322388" cy="1917700"/>
            </a:xfrm>
            <a:custGeom>
              <a:avLst/>
              <a:gdLst>
                <a:gd name="T0" fmla="*/ 634 w 636"/>
                <a:gd name="T1" fmla="*/ 0 h 922"/>
                <a:gd name="T2" fmla="*/ 410 w 636"/>
                <a:gd name="T3" fmla="*/ 357 h 922"/>
                <a:gd name="T4" fmla="*/ 477 w 636"/>
                <a:gd name="T5" fmla="*/ 448 h 922"/>
                <a:gd name="T6" fmla="*/ 3 w 636"/>
                <a:gd name="T7" fmla="*/ 613 h 922"/>
                <a:gd name="T8" fmla="*/ 0 w 636"/>
                <a:gd name="T9" fmla="*/ 922 h 922"/>
              </a:gdLst>
              <a:ahLst/>
              <a:cxnLst>
                <a:cxn ang="0">
                  <a:pos x="T0" y="T1"/>
                </a:cxn>
                <a:cxn ang="0">
                  <a:pos x="T2" y="T3"/>
                </a:cxn>
                <a:cxn ang="0">
                  <a:pos x="T4" y="T5"/>
                </a:cxn>
                <a:cxn ang="0">
                  <a:pos x="T6" y="T7"/>
                </a:cxn>
                <a:cxn ang="0">
                  <a:pos x="T8" y="T9"/>
                </a:cxn>
              </a:cxnLst>
              <a:rect l="0" t="0" r="r" b="b"/>
              <a:pathLst>
                <a:path w="636" h="922">
                  <a:moveTo>
                    <a:pt x="634" y="0"/>
                  </a:moveTo>
                  <a:cubicBezTo>
                    <a:pt x="634" y="0"/>
                    <a:pt x="636" y="162"/>
                    <a:pt x="410" y="357"/>
                  </a:cubicBezTo>
                  <a:cubicBezTo>
                    <a:pt x="477" y="448"/>
                    <a:pt x="477" y="448"/>
                    <a:pt x="477" y="448"/>
                  </a:cubicBezTo>
                  <a:cubicBezTo>
                    <a:pt x="477" y="448"/>
                    <a:pt x="243" y="633"/>
                    <a:pt x="3" y="613"/>
                  </a:cubicBezTo>
                  <a:cubicBezTo>
                    <a:pt x="0" y="922"/>
                    <a:pt x="0" y="922"/>
                    <a:pt x="0" y="922"/>
                  </a:cubicBezTo>
                </a:path>
              </a:pathLst>
            </a:custGeom>
            <a:noFill/>
            <a:ln w="25400" cap="flat">
              <a:solidFill>
                <a:srgbClr val="AB1E3A"/>
              </a:solidFill>
              <a:prstDash val="solid"/>
              <a:miter lim="800000"/>
              <a:headEnd/>
              <a:tailEnd type="triangle"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grpSp>
      <p:sp>
        <p:nvSpPr>
          <p:cNvPr id="44" name="TextBox 43">
            <a:extLst>
              <a:ext uri="{FF2B5EF4-FFF2-40B4-BE49-F238E27FC236}">
                <a16:creationId xmlns:a16="http://schemas.microsoft.com/office/drawing/2014/main" id="{B3101CC8-CD95-33FF-0AA4-B3E3D5B1F4C2}"/>
              </a:ext>
            </a:extLst>
          </p:cNvPr>
          <p:cNvSpPr txBox="1"/>
          <p:nvPr/>
        </p:nvSpPr>
        <p:spPr>
          <a:xfrm>
            <a:off x="4896403" y="816936"/>
            <a:ext cx="2396020" cy="633443"/>
          </a:xfrm>
          <a:prstGeom prst="rect">
            <a:avLst/>
          </a:prstGeom>
          <a:noFill/>
        </p:spPr>
        <p:txBody>
          <a:bodyPr wrap="square">
            <a:spAutoFit/>
          </a:bodyPr>
          <a:lstStyle/>
          <a:p>
            <a:pPr algn="ctr">
              <a:lnSpc>
                <a:spcPts val="1400"/>
              </a:lnSpc>
            </a:pPr>
            <a:r>
              <a:rPr lang="en-US" sz="1400">
                <a:latin typeface="+mj-lt"/>
                <a:cs typeface="Calibri Light" panose="020F0302020204030204" pitchFamily="34" charset="0"/>
              </a:rPr>
              <a:t>Located on the </a:t>
            </a:r>
          </a:p>
          <a:p>
            <a:pPr algn="ctr">
              <a:lnSpc>
                <a:spcPts val="1400"/>
              </a:lnSpc>
            </a:pPr>
            <a:r>
              <a:rPr lang="en-US" sz="1400">
                <a:latin typeface="+mj-lt"/>
                <a:cs typeface="Calibri Light" panose="020F0302020204030204" pitchFamily="34" charset="0"/>
              </a:rPr>
              <a:t>Sarkhej Gandhinagar Highway in Ahmedabad, Gujarat.</a:t>
            </a:r>
          </a:p>
        </p:txBody>
      </p:sp>
      <p:sp>
        <p:nvSpPr>
          <p:cNvPr id="46" name="TextBox 45">
            <a:extLst>
              <a:ext uri="{FF2B5EF4-FFF2-40B4-BE49-F238E27FC236}">
                <a16:creationId xmlns:a16="http://schemas.microsoft.com/office/drawing/2014/main" id="{3395276B-16C0-FBFE-B7FC-76A42AB8B59C}"/>
              </a:ext>
            </a:extLst>
          </p:cNvPr>
          <p:cNvSpPr txBox="1"/>
          <p:nvPr/>
        </p:nvSpPr>
        <p:spPr>
          <a:xfrm>
            <a:off x="7509669" y="1539567"/>
            <a:ext cx="2396020" cy="633443"/>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Spans approximately 23,966 </a:t>
            </a:r>
            <a:r>
              <a:rPr lang="en-GB" sz="1400" err="1">
                <a:latin typeface="+mj-lt"/>
                <a:cs typeface="Calibri Light" panose="020F0302020204030204" pitchFamily="34" charset="0"/>
              </a:rPr>
              <a:t>sq.ft</a:t>
            </a:r>
            <a:r>
              <a:rPr lang="en-GB" sz="1400">
                <a:latin typeface="+mj-lt"/>
                <a:cs typeface="Calibri Light" panose="020F0302020204030204" pitchFamily="34" charset="0"/>
              </a:rPr>
              <a:t> and is wholly owned by RBZ Jewellers.</a:t>
            </a:r>
          </a:p>
        </p:txBody>
      </p:sp>
      <p:sp>
        <p:nvSpPr>
          <p:cNvPr id="47" name="TextBox 46">
            <a:extLst>
              <a:ext uri="{FF2B5EF4-FFF2-40B4-BE49-F238E27FC236}">
                <a16:creationId xmlns:a16="http://schemas.microsoft.com/office/drawing/2014/main" id="{E52E1703-5967-8371-DF9E-9BCAFABBEDE5}"/>
              </a:ext>
            </a:extLst>
          </p:cNvPr>
          <p:cNvSpPr txBox="1"/>
          <p:nvPr/>
        </p:nvSpPr>
        <p:spPr>
          <a:xfrm>
            <a:off x="8345088" y="3398760"/>
            <a:ext cx="2070122" cy="812979"/>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Designed to accommodate up to 250 skilled artisans with 200 employees.</a:t>
            </a:r>
          </a:p>
        </p:txBody>
      </p:sp>
      <p:sp>
        <p:nvSpPr>
          <p:cNvPr id="48" name="TextBox 47">
            <a:extLst>
              <a:ext uri="{FF2B5EF4-FFF2-40B4-BE49-F238E27FC236}">
                <a16:creationId xmlns:a16="http://schemas.microsoft.com/office/drawing/2014/main" id="{23D34E7A-B5A7-28E8-455A-4097DA4C882F}"/>
              </a:ext>
            </a:extLst>
          </p:cNvPr>
          <p:cNvSpPr txBox="1"/>
          <p:nvPr/>
        </p:nvSpPr>
        <p:spPr>
          <a:xfrm>
            <a:off x="7702549" y="5230812"/>
            <a:ext cx="2569038" cy="633443"/>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Annual production capacity of over 2 tons of high-quality jewellery.</a:t>
            </a:r>
          </a:p>
        </p:txBody>
      </p:sp>
      <p:sp>
        <p:nvSpPr>
          <p:cNvPr id="49" name="TextBox 48">
            <a:extLst>
              <a:ext uri="{FF2B5EF4-FFF2-40B4-BE49-F238E27FC236}">
                <a16:creationId xmlns:a16="http://schemas.microsoft.com/office/drawing/2014/main" id="{A90DC870-E72C-963F-9EAA-5C88657A1258}"/>
              </a:ext>
            </a:extLst>
          </p:cNvPr>
          <p:cNvSpPr txBox="1"/>
          <p:nvPr/>
        </p:nvSpPr>
        <p:spPr>
          <a:xfrm>
            <a:off x="4710113" y="6010979"/>
            <a:ext cx="2877014" cy="812979"/>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Equipped to handle the entire jewellery manufacturing process under one roof, from design to final finishing.</a:t>
            </a:r>
          </a:p>
        </p:txBody>
      </p:sp>
      <p:sp>
        <p:nvSpPr>
          <p:cNvPr id="50" name="TextBox 49">
            <a:extLst>
              <a:ext uri="{FF2B5EF4-FFF2-40B4-BE49-F238E27FC236}">
                <a16:creationId xmlns:a16="http://schemas.microsoft.com/office/drawing/2014/main" id="{011C86FA-EBB0-45AB-CE06-D69DA68E0209}"/>
              </a:ext>
            </a:extLst>
          </p:cNvPr>
          <p:cNvSpPr txBox="1"/>
          <p:nvPr/>
        </p:nvSpPr>
        <p:spPr>
          <a:xfrm>
            <a:off x="1348024" y="5231188"/>
            <a:ext cx="3260084" cy="812979"/>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Cutting-edge technologies, including advanced casting, laser and 3D printing equipment to enhance design precision and production efficiency. </a:t>
            </a:r>
          </a:p>
        </p:txBody>
      </p:sp>
      <p:sp>
        <p:nvSpPr>
          <p:cNvPr id="51" name="TextBox 50">
            <a:extLst>
              <a:ext uri="{FF2B5EF4-FFF2-40B4-BE49-F238E27FC236}">
                <a16:creationId xmlns:a16="http://schemas.microsoft.com/office/drawing/2014/main" id="{7FE3F612-5897-58DC-1CCE-77C9130348C8}"/>
              </a:ext>
            </a:extLst>
          </p:cNvPr>
          <p:cNvSpPr txBox="1"/>
          <p:nvPr/>
        </p:nvSpPr>
        <p:spPr>
          <a:xfrm>
            <a:off x="816330" y="3401571"/>
            <a:ext cx="3133489" cy="633443"/>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End-to-end in-house manufacturing setup combining advanced machinery with skilled human craftsmanship.</a:t>
            </a:r>
          </a:p>
        </p:txBody>
      </p:sp>
      <p:sp>
        <p:nvSpPr>
          <p:cNvPr id="52" name="TextBox 51">
            <a:extLst>
              <a:ext uri="{FF2B5EF4-FFF2-40B4-BE49-F238E27FC236}">
                <a16:creationId xmlns:a16="http://schemas.microsoft.com/office/drawing/2014/main" id="{63816611-2435-9550-7C5B-ECA4D2896A77}"/>
              </a:ext>
            </a:extLst>
          </p:cNvPr>
          <p:cNvSpPr txBox="1"/>
          <p:nvPr/>
        </p:nvSpPr>
        <p:spPr>
          <a:xfrm>
            <a:off x="1348024" y="1404660"/>
            <a:ext cx="3133489" cy="812979"/>
          </a:xfrm>
          <a:prstGeom prst="rect">
            <a:avLst/>
          </a:prstGeom>
          <a:noFill/>
        </p:spPr>
        <p:txBody>
          <a:bodyPr wrap="square">
            <a:spAutoFit/>
          </a:bodyPr>
          <a:lstStyle/>
          <a:p>
            <a:pPr algn="ctr">
              <a:lnSpc>
                <a:spcPts val="1400"/>
              </a:lnSpc>
            </a:pPr>
            <a:r>
              <a:rPr lang="en-GB" sz="1400">
                <a:latin typeface="+mj-lt"/>
                <a:cs typeface="Calibri Light" panose="020F0302020204030204" pitchFamily="34" charset="0"/>
              </a:rPr>
              <a:t>Offering flexible design and manufacturing, blending innovation, skilled artisans and select outsourcing to ensure unique, high-quality products.</a:t>
            </a:r>
          </a:p>
        </p:txBody>
      </p:sp>
      <p:pic>
        <p:nvPicPr>
          <p:cNvPr id="2" name="Picture 1">
            <a:extLst>
              <a:ext uri="{FF2B5EF4-FFF2-40B4-BE49-F238E27FC236}">
                <a16:creationId xmlns:a16="http://schemas.microsoft.com/office/drawing/2014/main" id="{016694D1-375E-B23D-899F-40EDA888C0A3}"/>
              </a:ext>
            </a:extLst>
          </p:cNvPr>
          <p:cNvPicPr>
            <a:picLocks/>
          </p:cNvPicPr>
          <p:nvPr/>
        </p:nvPicPr>
        <p:blipFill rotWithShape="1">
          <a:blip r:embed="rId3">
            <a:extLst>
              <a:ext uri="{28A0092B-C50C-407E-A947-70E740481C1C}">
                <a14:useLocalDpi xmlns:a14="http://schemas.microsoft.com/office/drawing/2010/main" val="0"/>
              </a:ext>
            </a:extLst>
          </a:blip>
          <a:srcRect b="5277"/>
          <a:stretch/>
        </p:blipFill>
        <p:spPr>
          <a:xfrm>
            <a:off x="5008109" y="2634670"/>
            <a:ext cx="2199907" cy="2204884"/>
          </a:xfrm>
          <a:prstGeom prst="ellipse">
            <a:avLst/>
          </a:prstGeom>
        </p:spPr>
      </p:pic>
    </p:spTree>
    <p:extLst>
      <p:ext uri="{BB962C8B-B14F-4D97-AF65-F5344CB8AC3E}">
        <p14:creationId xmlns:p14="http://schemas.microsoft.com/office/powerpoint/2010/main" val="3236884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8" name="Group 517">
            <a:extLst>
              <a:ext uri="{FF2B5EF4-FFF2-40B4-BE49-F238E27FC236}">
                <a16:creationId xmlns:a16="http://schemas.microsoft.com/office/drawing/2014/main" id="{FBD106CE-69B1-D091-75E5-A997687FE734}"/>
              </a:ext>
            </a:extLst>
          </p:cNvPr>
          <p:cNvGrpSpPr/>
          <p:nvPr/>
        </p:nvGrpSpPr>
        <p:grpSpPr>
          <a:xfrm>
            <a:off x="8867917" y="4692690"/>
            <a:ext cx="283448" cy="307777"/>
            <a:chOff x="1301438" y="855407"/>
            <a:chExt cx="283448" cy="307777"/>
          </a:xfrm>
        </p:grpSpPr>
        <p:sp>
          <p:nvSpPr>
            <p:cNvPr id="519" name="Teardrop 518">
              <a:extLst>
                <a:ext uri="{FF2B5EF4-FFF2-40B4-BE49-F238E27FC236}">
                  <a16:creationId xmlns:a16="http://schemas.microsoft.com/office/drawing/2014/main" id="{43F694B8-935F-B942-970B-89475A884FA1}"/>
                </a:ext>
              </a:extLst>
            </p:cNvPr>
            <p:cNvSpPr/>
            <p:nvPr/>
          </p:nvSpPr>
          <p:spPr>
            <a:xfrm rot="16200000">
              <a:off x="1301438"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20" name="TextBox 519">
              <a:extLst>
                <a:ext uri="{FF2B5EF4-FFF2-40B4-BE49-F238E27FC236}">
                  <a16:creationId xmlns:a16="http://schemas.microsoft.com/office/drawing/2014/main" id="{E0F2E2ED-2389-8E23-4CF5-7B4489A5116B}"/>
                </a:ext>
              </a:extLst>
            </p:cNvPr>
            <p:cNvSpPr txBox="1"/>
            <p:nvPr/>
          </p:nvSpPr>
          <p:spPr>
            <a:xfrm>
              <a:off x="1302190"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3</a:t>
              </a:r>
              <a:endParaRPr lang="en-IN" sz="1400">
                <a:latin typeface="+mj-lt"/>
                <a:cs typeface="Calibri Light" panose="020F0302020204030204" pitchFamily="34" charset="0"/>
              </a:endParaRPr>
            </a:p>
          </p:txBody>
        </p:sp>
      </p:grpSp>
      <p:grpSp>
        <p:nvGrpSpPr>
          <p:cNvPr id="515" name="Group 514">
            <a:extLst>
              <a:ext uri="{FF2B5EF4-FFF2-40B4-BE49-F238E27FC236}">
                <a16:creationId xmlns:a16="http://schemas.microsoft.com/office/drawing/2014/main" id="{095F2341-7DB1-EC81-07C4-C448DECFB30E}"/>
              </a:ext>
            </a:extLst>
          </p:cNvPr>
          <p:cNvGrpSpPr/>
          <p:nvPr/>
        </p:nvGrpSpPr>
        <p:grpSpPr>
          <a:xfrm>
            <a:off x="2854467" y="4692690"/>
            <a:ext cx="283448" cy="307777"/>
            <a:chOff x="1301438" y="855407"/>
            <a:chExt cx="283448" cy="307777"/>
          </a:xfrm>
        </p:grpSpPr>
        <p:sp>
          <p:nvSpPr>
            <p:cNvPr id="516" name="Teardrop 515">
              <a:extLst>
                <a:ext uri="{FF2B5EF4-FFF2-40B4-BE49-F238E27FC236}">
                  <a16:creationId xmlns:a16="http://schemas.microsoft.com/office/drawing/2014/main" id="{D108BA92-17EC-0814-613C-9039F4EEC105}"/>
                </a:ext>
              </a:extLst>
            </p:cNvPr>
            <p:cNvSpPr/>
            <p:nvPr/>
          </p:nvSpPr>
          <p:spPr>
            <a:xfrm rot="16200000">
              <a:off x="1301438"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17" name="TextBox 516">
              <a:extLst>
                <a:ext uri="{FF2B5EF4-FFF2-40B4-BE49-F238E27FC236}">
                  <a16:creationId xmlns:a16="http://schemas.microsoft.com/office/drawing/2014/main" id="{B65CB093-91BE-4553-2232-B0DF0C3C796D}"/>
                </a:ext>
              </a:extLst>
            </p:cNvPr>
            <p:cNvSpPr txBox="1"/>
            <p:nvPr/>
          </p:nvSpPr>
          <p:spPr>
            <a:xfrm>
              <a:off x="1302190"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2</a:t>
              </a:r>
              <a:endParaRPr lang="en-IN" sz="1400">
                <a:latin typeface="+mj-lt"/>
                <a:cs typeface="Calibri Light" panose="020F0302020204030204" pitchFamily="34" charset="0"/>
              </a:endParaRPr>
            </a:p>
          </p:txBody>
        </p:sp>
      </p:grpSp>
      <p:grpSp>
        <p:nvGrpSpPr>
          <p:cNvPr id="512" name="Group 511">
            <a:extLst>
              <a:ext uri="{FF2B5EF4-FFF2-40B4-BE49-F238E27FC236}">
                <a16:creationId xmlns:a16="http://schemas.microsoft.com/office/drawing/2014/main" id="{394E12FD-690F-AADB-A8E1-858EE2BD753C}"/>
              </a:ext>
            </a:extLst>
          </p:cNvPr>
          <p:cNvGrpSpPr/>
          <p:nvPr/>
        </p:nvGrpSpPr>
        <p:grpSpPr>
          <a:xfrm>
            <a:off x="882338" y="4692690"/>
            <a:ext cx="283448" cy="307777"/>
            <a:chOff x="1301438" y="855407"/>
            <a:chExt cx="283448" cy="307777"/>
          </a:xfrm>
        </p:grpSpPr>
        <p:sp>
          <p:nvSpPr>
            <p:cNvPr id="513" name="Teardrop 512">
              <a:extLst>
                <a:ext uri="{FF2B5EF4-FFF2-40B4-BE49-F238E27FC236}">
                  <a16:creationId xmlns:a16="http://schemas.microsoft.com/office/drawing/2014/main" id="{E4DEFA31-972A-7C2D-2D0B-76CAB3DDF582}"/>
                </a:ext>
              </a:extLst>
            </p:cNvPr>
            <p:cNvSpPr/>
            <p:nvPr/>
          </p:nvSpPr>
          <p:spPr>
            <a:xfrm rot="16200000">
              <a:off x="1301438"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14" name="TextBox 513">
              <a:extLst>
                <a:ext uri="{FF2B5EF4-FFF2-40B4-BE49-F238E27FC236}">
                  <a16:creationId xmlns:a16="http://schemas.microsoft.com/office/drawing/2014/main" id="{0FCD5613-4EB6-10F5-1C00-76E6B36B9708}"/>
                </a:ext>
              </a:extLst>
            </p:cNvPr>
            <p:cNvSpPr txBox="1"/>
            <p:nvPr/>
          </p:nvSpPr>
          <p:spPr>
            <a:xfrm>
              <a:off x="1302190"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1</a:t>
              </a:r>
              <a:endParaRPr lang="en-IN" sz="1400">
                <a:latin typeface="+mj-lt"/>
                <a:cs typeface="Calibri Light" panose="020F0302020204030204" pitchFamily="34" charset="0"/>
              </a:endParaRPr>
            </a:p>
          </p:txBody>
        </p:sp>
      </p:grpSp>
      <p:sp>
        <p:nvSpPr>
          <p:cNvPr id="503" name="Teardrop 502">
            <a:extLst>
              <a:ext uri="{FF2B5EF4-FFF2-40B4-BE49-F238E27FC236}">
                <a16:creationId xmlns:a16="http://schemas.microsoft.com/office/drawing/2014/main" id="{9118B82E-F9E5-BF58-394D-E08BF2F7B4D9}"/>
              </a:ext>
            </a:extLst>
          </p:cNvPr>
          <p:cNvSpPr/>
          <p:nvPr/>
        </p:nvSpPr>
        <p:spPr>
          <a:xfrm rot="16200000">
            <a:off x="9035741"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04" name="TextBox 503">
            <a:extLst>
              <a:ext uri="{FF2B5EF4-FFF2-40B4-BE49-F238E27FC236}">
                <a16:creationId xmlns:a16="http://schemas.microsoft.com/office/drawing/2014/main" id="{1DBC8B8B-3EA6-A6D1-7FBA-B8B418A698FF}"/>
              </a:ext>
            </a:extLst>
          </p:cNvPr>
          <p:cNvSpPr txBox="1"/>
          <p:nvPr/>
        </p:nvSpPr>
        <p:spPr>
          <a:xfrm>
            <a:off x="9036493"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4</a:t>
            </a:r>
            <a:endParaRPr lang="en-IN" sz="1400">
              <a:latin typeface="+mj-lt"/>
              <a:cs typeface="Calibri Light" panose="020F0302020204030204" pitchFamily="34" charset="0"/>
            </a:endParaRPr>
          </a:p>
        </p:txBody>
      </p:sp>
      <p:sp>
        <p:nvSpPr>
          <p:cNvPr id="500" name="Teardrop 499">
            <a:extLst>
              <a:ext uri="{FF2B5EF4-FFF2-40B4-BE49-F238E27FC236}">
                <a16:creationId xmlns:a16="http://schemas.microsoft.com/office/drawing/2014/main" id="{C29E5201-3F1D-BD80-3F40-623677CCCFB5}"/>
              </a:ext>
            </a:extLst>
          </p:cNvPr>
          <p:cNvSpPr/>
          <p:nvPr/>
        </p:nvSpPr>
        <p:spPr>
          <a:xfrm rot="16200000">
            <a:off x="6314446"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98" name="Teardrop 497">
            <a:extLst>
              <a:ext uri="{FF2B5EF4-FFF2-40B4-BE49-F238E27FC236}">
                <a16:creationId xmlns:a16="http://schemas.microsoft.com/office/drawing/2014/main" id="{665B8C27-B860-B15F-59EF-1650B28120F4}"/>
              </a:ext>
            </a:extLst>
          </p:cNvPr>
          <p:cNvSpPr/>
          <p:nvPr/>
        </p:nvSpPr>
        <p:spPr>
          <a:xfrm rot="16200000">
            <a:off x="3595058"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99" name="TextBox 498">
            <a:extLst>
              <a:ext uri="{FF2B5EF4-FFF2-40B4-BE49-F238E27FC236}">
                <a16:creationId xmlns:a16="http://schemas.microsoft.com/office/drawing/2014/main" id="{C5CD7557-5CD2-4982-DDFB-F8EF0365E23B}"/>
              </a:ext>
            </a:extLst>
          </p:cNvPr>
          <p:cNvSpPr txBox="1"/>
          <p:nvPr/>
        </p:nvSpPr>
        <p:spPr>
          <a:xfrm>
            <a:off x="3595810"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2</a:t>
            </a:r>
            <a:endParaRPr lang="en-IN" sz="1400">
              <a:latin typeface="+mj-lt"/>
              <a:cs typeface="Calibri Light" panose="020F0302020204030204" pitchFamily="34" charset="0"/>
            </a:endParaRPr>
          </a:p>
        </p:txBody>
      </p:sp>
      <p:sp>
        <p:nvSpPr>
          <p:cNvPr id="3" name="Rectangle 2">
            <a:extLst>
              <a:ext uri="{FF2B5EF4-FFF2-40B4-BE49-F238E27FC236}">
                <a16:creationId xmlns:a16="http://schemas.microsoft.com/office/drawing/2014/main" id="{C7ED6F55-425A-BA53-434D-B5F1D1DC6CCA}"/>
              </a:ext>
            </a:extLst>
          </p:cNvPr>
          <p:cNvSpPr/>
          <p:nvPr/>
        </p:nvSpPr>
        <p:spPr>
          <a:xfrm>
            <a:off x="882338" y="877199"/>
            <a:ext cx="2555182"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7" name="TextBox 26">
            <a:extLst>
              <a:ext uri="{FF2B5EF4-FFF2-40B4-BE49-F238E27FC236}">
                <a16:creationId xmlns:a16="http://schemas.microsoft.com/office/drawing/2014/main" id="{D0CF1606-4E60-2F86-1A95-ED4409F270B2}"/>
              </a:ext>
            </a:extLst>
          </p:cNvPr>
          <p:cNvSpPr txBox="1"/>
          <p:nvPr/>
        </p:nvSpPr>
        <p:spPr>
          <a:xfrm>
            <a:off x="711627" y="1446744"/>
            <a:ext cx="1513841"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Market Research</a:t>
            </a:r>
          </a:p>
        </p:txBody>
      </p:sp>
      <p:sp>
        <p:nvSpPr>
          <p:cNvPr id="28" name="TextBox 27">
            <a:extLst>
              <a:ext uri="{FF2B5EF4-FFF2-40B4-BE49-F238E27FC236}">
                <a16:creationId xmlns:a16="http://schemas.microsoft.com/office/drawing/2014/main" id="{7C42044C-26E5-B951-4B64-91AC93D5C4A3}"/>
              </a:ext>
            </a:extLst>
          </p:cNvPr>
          <p:cNvSpPr txBox="1"/>
          <p:nvPr/>
        </p:nvSpPr>
        <p:spPr>
          <a:xfrm>
            <a:off x="2144318" y="1602364"/>
            <a:ext cx="122438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Sales Feedback </a:t>
            </a:r>
          </a:p>
          <a:p>
            <a:pPr algn="ctr">
              <a:lnSpc>
                <a:spcPts val="1000"/>
              </a:lnSpc>
            </a:pPr>
            <a:r>
              <a:rPr lang="en-US" sz="1000" b="1">
                <a:latin typeface="+mj-lt"/>
                <a:cs typeface="Calibri Light" panose="020F0302020204030204" pitchFamily="34" charset="0"/>
              </a:rPr>
              <a:t>and Review</a:t>
            </a:r>
          </a:p>
        </p:txBody>
      </p:sp>
      <p:sp>
        <p:nvSpPr>
          <p:cNvPr id="30" name="TextBox 29">
            <a:extLst>
              <a:ext uri="{FF2B5EF4-FFF2-40B4-BE49-F238E27FC236}">
                <a16:creationId xmlns:a16="http://schemas.microsoft.com/office/drawing/2014/main" id="{328F335A-C926-F326-2A3F-BC326CED3B5A}"/>
              </a:ext>
            </a:extLst>
          </p:cNvPr>
          <p:cNvSpPr txBox="1"/>
          <p:nvPr/>
        </p:nvSpPr>
        <p:spPr>
          <a:xfrm>
            <a:off x="2166611" y="2405936"/>
            <a:ext cx="1258556" cy="215048"/>
          </a:xfrm>
          <a:prstGeom prst="chevron">
            <a:avLst>
              <a:gd name="adj" fmla="val 2003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Sales Analysis</a:t>
            </a:r>
          </a:p>
        </p:txBody>
      </p:sp>
      <p:sp>
        <p:nvSpPr>
          <p:cNvPr id="34" name="Oval 33">
            <a:extLst>
              <a:ext uri="{FF2B5EF4-FFF2-40B4-BE49-F238E27FC236}">
                <a16:creationId xmlns:a16="http://schemas.microsoft.com/office/drawing/2014/main" id="{B98F8658-4B08-EE2B-2AD6-C82944F3D9E1}"/>
              </a:ext>
            </a:extLst>
          </p:cNvPr>
          <p:cNvSpPr/>
          <p:nvPr/>
        </p:nvSpPr>
        <p:spPr>
          <a:xfrm>
            <a:off x="2536763" y="998709"/>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36" name="Oval 35">
            <a:extLst>
              <a:ext uri="{FF2B5EF4-FFF2-40B4-BE49-F238E27FC236}">
                <a16:creationId xmlns:a16="http://schemas.microsoft.com/office/drawing/2014/main" id="{23E28698-8528-6234-4286-9C8AA4508BF1}"/>
              </a:ext>
            </a:extLst>
          </p:cNvPr>
          <p:cNvSpPr/>
          <p:nvPr/>
        </p:nvSpPr>
        <p:spPr>
          <a:xfrm>
            <a:off x="1276923" y="184951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33" name="Oval 32">
            <a:extLst>
              <a:ext uri="{FF2B5EF4-FFF2-40B4-BE49-F238E27FC236}">
                <a16:creationId xmlns:a16="http://schemas.microsoft.com/office/drawing/2014/main" id="{855C2DE6-84FC-37E5-4F3D-AFE42F418A72}"/>
              </a:ext>
            </a:extLst>
          </p:cNvPr>
          <p:cNvSpPr/>
          <p:nvPr/>
        </p:nvSpPr>
        <p:spPr>
          <a:xfrm>
            <a:off x="1267539" y="998709"/>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pic>
        <p:nvPicPr>
          <p:cNvPr id="39" name="Picture 38">
            <a:extLst>
              <a:ext uri="{FF2B5EF4-FFF2-40B4-BE49-F238E27FC236}">
                <a16:creationId xmlns:a16="http://schemas.microsoft.com/office/drawing/2014/main" id="{6A6F9786-5E7C-F5A3-25FC-36E6B71C64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2622" y="1111078"/>
            <a:ext cx="262964" cy="262964"/>
          </a:xfrm>
          <a:prstGeom prst="rect">
            <a:avLst/>
          </a:prstGeom>
        </p:spPr>
      </p:pic>
      <p:pic>
        <p:nvPicPr>
          <p:cNvPr id="40" name="Picture 39">
            <a:extLst>
              <a:ext uri="{FF2B5EF4-FFF2-40B4-BE49-F238E27FC236}">
                <a16:creationId xmlns:a16="http://schemas.microsoft.com/office/drawing/2014/main" id="{3EE832BC-4B51-298B-B032-43517B3C7B7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626976" y="1091264"/>
            <a:ext cx="306654" cy="306654"/>
          </a:xfrm>
          <a:prstGeom prst="rect">
            <a:avLst/>
          </a:prstGeom>
        </p:spPr>
      </p:pic>
      <p:sp>
        <p:nvSpPr>
          <p:cNvPr id="29" name="TextBox 28">
            <a:extLst>
              <a:ext uri="{FF2B5EF4-FFF2-40B4-BE49-F238E27FC236}">
                <a16:creationId xmlns:a16="http://schemas.microsoft.com/office/drawing/2014/main" id="{5FC0C3D6-D19A-8FE3-FAF6-42EF1389F796}"/>
              </a:ext>
            </a:extLst>
          </p:cNvPr>
          <p:cNvSpPr txBox="1"/>
          <p:nvPr/>
        </p:nvSpPr>
        <p:spPr>
          <a:xfrm>
            <a:off x="760314" y="2391998"/>
            <a:ext cx="1523981"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Trend study </a:t>
            </a:r>
          </a:p>
          <a:p>
            <a:pPr algn="ctr">
              <a:lnSpc>
                <a:spcPts val="1000"/>
              </a:lnSpc>
            </a:pPr>
            <a:r>
              <a:rPr lang="en-US" sz="1000" b="1">
                <a:latin typeface="+mj-lt"/>
                <a:cs typeface="Calibri Light" panose="020F0302020204030204" pitchFamily="34" charset="0"/>
              </a:rPr>
              <a:t>and Forecast</a:t>
            </a:r>
          </a:p>
        </p:txBody>
      </p:sp>
      <p:sp>
        <p:nvSpPr>
          <p:cNvPr id="35" name="Oval 34">
            <a:extLst>
              <a:ext uri="{FF2B5EF4-FFF2-40B4-BE49-F238E27FC236}">
                <a16:creationId xmlns:a16="http://schemas.microsoft.com/office/drawing/2014/main" id="{E71043B2-DF98-62FF-0070-4AD93E191255}"/>
              </a:ext>
            </a:extLst>
          </p:cNvPr>
          <p:cNvSpPr/>
          <p:nvPr/>
        </p:nvSpPr>
        <p:spPr>
          <a:xfrm>
            <a:off x="2537539" y="189015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41" name="Picture 40">
            <a:extLst>
              <a:ext uri="{FF2B5EF4-FFF2-40B4-BE49-F238E27FC236}">
                <a16:creationId xmlns:a16="http://schemas.microsoft.com/office/drawing/2014/main" id="{EDE7BD66-39AC-41E6-4BB7-EB9E111142E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632729" y="1990769"/>
            <a:ext cx="271902" cy="271901"/>
          </a:xfrm>
          <a:prstGeom prst="rect">
            <a:avLst/>
          </a:prstGeom>
        </p:spPr>
      </p:pic>
      <p:pic>
        <p:nvPicPr>
          <p:cNvPr id="42" name="Picture 41">
            <a:extLst>
              <a:ext uri="{FF2B5EF4-FFF2-40B4-BE49-F238E27FC236}">
                <a16:creationId xmlns:a16="http://schemas.microsoft.com/office/drawing/2014/main" id="{7020978B-764D-C0E7-F6DC-E67B80A4313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375255" y="1954625"/>
            <a:ext cx="262909" cy="262909"/>
          </a:xfrm>
          <a:prstGeom prst="rect">
            <a:avLst/>
          </a:prstGeom>
        </p:spPr>
      </p:pic>
      <p:sp>
        <p:nvSpPr>
          <p:cNvPr id="81" name="Rectangle 80">
            <a:extLst>
              <a:ext uri="{FF2B5EF4-FFF2-40B4-BE49-F238E27FC236}">
                <a16:creationId xmlns:a16="http://schemas.microsoft.com/office/drawing/2014/main" id="{03D59788-8DB7-4497-0147-94180DA70F03}"/>
              </a:ext>
            </a:extLst>
          </p:cNvPr>
          <p:cNvSpPr/>
          <p:nvPr/>
        </p:nvSpPr>
        <p:spPr>
          <a:xfrm>
            <a:off x="3598678" y="877199"/>
            <a:ext cx="2555182"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82" name="TextBox 81">
            <a:extLst>
              <a:ext uri="{FF2B5EF4-FFF2-40B4-BE49-F238E27FC236}">
                <a16:creationId xmlns:a16="http://schemas.microsoft.com/office/drawing/2014/main" id="{B5B28CA2-C57B-1CE1-E8D0-6968A2AA72A9}"/>
              </a:ext>
            </a:extLst>
          </p:cNvPr>
          <p:cNvSpPr txBox="1"/>
          <p:nvPr/>
        </p:nvSpPr>
        <p:spPr>
          <a:xfrm>
            <a:off x="3444901" y="1466458"/>
            <a:ext cx="1513841"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Design Brief</a:t>
            </a:r>
          </a:p>
        </p:txBody>
      </p:sp>
      <p:sp>
        <p:nvSpPr>
          <p:cNvPr id="83" name="TextBox 82">
            <a:extLst>
              <a:ext uri="{FF2B5EF4-FFF2-40B4-BE49-F238E27FC236}">
                <a16:creationId xmlns:a16="http://schemas.microsoft.com/office/drawing/2014/main" id="{1A3A32A0-7573-8F39-11D0-DB1D21048A15}"/>
              </a:ext>
            </a:extLst>
          </p:cNvPr>
          <p:cNvSpPr txBox="1"/>
          <p:nvPr/>
        </p:nvSpPr>
        <p:spPr>
          <a:xfrm>
            <a:off x="4877592" y="1466458"/>
            <a:ext cx="1224382"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Inspiration</a:t>
            </a:r>
          </a:p>
        </p:txBody>
      </p:sp>
      <p:sp>
        <p:nvSpPr>
          <p:cNvPr id="84" name="TextBox 83">
            <a:extLst>
              <a:ext uri="{FF2B5EF4-FFF2-40B4-BE49-F238E27FC236}">
                <a16:creationId xmlns:a16="http://schemas.microsoft.com/office/drawing/2014/main" id="{5F3905D9-A6AA-9585-74D6-597B83A5E88F}"/>
              </a:ext>
            </a:extLst>
          </p:cNvPr>
          <p:cNvSpPr txBox="1"/>
          <p:nvPr/>
        </p:nvSpPr>
        <p:spPr>
          <a:xfrm>
            <a:off x="4919619" y="2347548"/>
            <a:ext cx="1258556" cy="215048"/>
          </a:xfrm>
          <a:prstGeom prst="chevron">
            <a:avLst>
              <a:gd name="adj" fmla="val 2003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Form Generation</a:t>
            </a:r>
          </a:p>
        </p:txBody>
      </p:sp>
      <p:sp>
        <p:nvSpPr>
          <p:cNvPr id="85" name="Oval 84">
            <a:extLst>
              <a:ext uri="{FF2B5EF4-FFF2-40B4-BE49-F238E27FC236}">
                <a16:creationId xmlns:a16="http://schemas.microsoft.com/office/drawing/2014/main" id="{4087B229-CF78-430C-8E0B-52382CE6BE0E}"/>
              </a:ext>
            </a:extLst>
          </p:cNvPr>
          <p:cNvSpPr/>
          <p:nvPr/>
        </p:nvSpPr>
        <p:spPr>
          <a:xfrm>
            <a:off x="5270037" y="98772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86" name="Oval 85">
            <a:extLst>
              <a:ext uri="{FF2B5EF4-FFF2-40B4-BE49-F238E27FC236}">
                <a16:creationId xmlns:a16="http://schemas.microsoft.com/office/drawing/2014/main" id="{5494BDAD-A04D-506F-1C1B-6232E3AF615F}"/>
              </a:ext>
            </a:extLst>
          </p:cNvPr>
          <p:cNvSpPr/>
          <p:nvPr/>
        </p:nvSpPr>
        <p:spPr>
          <a:xfrm>
            <a:off x="5270037" y="180506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87" name="Oval 86">
            <a:extLst>
              <a:ext uri="{FF2B5EF4-FFF2-40B4-BE49-F238E27FC236}">
                <a16:creationId xmlns:a16="http://schemas.microsoft.com/office/drawing/2014/main" id="{10C421B1-7995-4C9F-1565-44B0E9EBB0B2}"/>
              </a:ext>
            </a:extLst>
          </p:cNvPr>
          <p:cNvSpPr/>
          <p:nvPr/>
        </p:nvSpPr>
        <p:spPr>
          <a:xfrm>
            <a:off x="4000813" y="98772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90" name="TextBox 89">
            <a:extLst>
              <a:ext uri="{FF2B5EF4-FFF2-40B4-BE49-F238E27FC236}">
                <a16:creationId xmlns:a16="http://schemas.microsoft.com/office/drawing/2014/main" id="{9CBEE72B-62D5-C88C-D304-F925C8CD8E2B}"/>
              </a:ext>
            </a:extLst>
          </p:cNvPr>
          <p:cNvSpPr txBox="1"/>
          <p:nvPr/>
        </p:nvSpPr>
        <p:spPr>
          <a:xfrm>
            <a:off x="3493588" y="2347548"/>
            <a:ext cx="1523981" cy="215048"/>
          </a:xfrm>
          <a:prstGeom prst="chevron">
            <a:avLst>
              <a:gd name="adj" fmla="val 2669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Mood Boards</a:t>
            </a:r>
          </a:p>
        </p:txBody>
      </p:sp>
      <p:sp>
        <p:nvSpPr>
          <p:cNvPr id="91" name="Oval 90">
            <a:extLst>
              <a:ext uri="{FF2B5EF4-FFF2-40B4-BE49-F238E27FC236}">
                <a16:creationId xmlns:a16="http://schemas.microsoft.com/office/drawing/2014/main" id="{9315F226-88ED-980E-C154-C77DFCA4A551}"/>
              </a:ext>
            </a:extLst>
          </p:cNvPr>
          <p:cNvSpPr/>
          <p:nvPr/>
        </p:nvSpPr>
        <p:spPr>
          <a:xfrm>
            <a:off x="4000813" y="180506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94" name="Picture 93">
            <a:extLst>
              <a:ext uri="{FF2B5EF4-FFF2-40B4-BE49-F238E27FC236}">
                <a16:creationId xmlns:a16="http://schemas.microsoft.com/office/drawing/2014/main" id="{CCB0FC94-220A-B99C-7CEA-B47CCB709FC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109385" y="1089968"/>
            <a:ext cx="289347" cy="289347"/>
          </a:xfrm>
          <a:prstGeom prst="rect">
            <a:avLst/>
          </a:prstGeom>
        </p:spPr>
      </p:pic>
      <p:pic>
        <p:nvPicPr>
          <p:cNvPr id="95" name="Picture 94">
            <a:extLst>
              <a:ext uri="{FF2B5EF4-FFF2-40B4-BE49-F238E27FC236}">
                <a16:creationId xmlns:a16="http://schemas.microsoft.com/office/drawing/2014/main" id="{34B54D94-8B4F-9999-75C5-815B10EB3AE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345405" y="1071458"/>
            <a:ext cx="322394" cy="322394"/>
          </a:xfrm>
          <a:prstGeom prst="rect">
            <a:avLst/>
          </a:prstGeom>
        </p:spPr>
      </p:pic>
      <p:pic>
        <p:nvPicPr>
          <p:cNvPr id="96" name="Picture 95">
            <a:extLst>
              <a:ext uri="{FF2B5EF4-FFF2-40B4-BE49-F238E27FC236}">
                <a16:creationId xmlns:a16="http://schemas.microsoft.com/office/drawing/2014/main" id="{3D3C73FF-0296-D406-ADDE-A14A2855D1F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5363921" y="1888392"/>
            <a:ext cx="285363" cy="285363"/>
          </a:xfrm>
          <a:prstGeom prst="rect">
            <a:avLst/>
          </a:prstGeom>
        </p:spPr>
      </p:pic>
      <p:pic>
        <p:nvPicPr>
          <p:cNvPr id="97" name="Picture 96">
            <a:extLst>
              <a:ext uri="{FF2B5EF4-FFF2-40B4-BE49-F238E27FC236}">
                <a16:creationId xmlns:a16="http://schemas.microsoft.com/office/drawing/2014/main" id="{09CA259E-D0B6-F716-4CD5-07630CE7AFB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100395" y="1901326"/>
            <a:ext cx="273967" cy="273967"/>
          </a:xfrm>
          <a:prstGeom prst="rect">
            <a:avLst/>
          </a:prstGeom>
        </p:spPr>
      </p:pic>
      <p:sp>
        <p:nvSpPr>
          <p:cNvPr id="99" name="Rectangle 98">
            <a:extLst>
              <a:ext uri="{FF2B5EF4-FFF2-40B4-BE49-F238E27FC236}">
                <a16:creationId xmlns:a16="http://schemas.microsoft.com/office/drawing/2014/main" id="{DF2E8039-EB1D-7C5A-EC68-FC83EE8C1961}"/>
              </a:ext>
            </a:extLst>
          </p:cNvPr>
          <p:cNvSpPr/>
          <p:nvPr/>
        </p:nvSpPr>
        <p:spPr>
          <a:xfrm>
            <a:off x="6315018" y="877199"/>
            <a:ext cx="2555182"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00" name="TextBox 99">
            <a:extLst>
              <a:ext uri="{FF2B5EF4-FFF2-40B4-BE49-F238E27FC236}">
                <a16:creationId xmlns:a16="http://schemas.microsoft.com/office/drawing/2014/main" id="{3810A9DB-67C4-F49B-73EC-2C237D79E827}"/>
              </a:ext>
            </a:extLst>
          </p:cNvPr>
          <p:cNvSpPr txBox="1"/>
          <p:nvPr/>
        </p:nvSpPr>
        <p:spPr>
          <a:xfrm>
            <a:off x="6365187" y="1618309"/>
            <a:ext cx="86478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Concept Sketching</a:t>
            </a:r>
          </a:p>
        </p:txBody>
      </p:sp>
      <p:sp>
        <p:nvSpPr>
          <p:cNvPr id="101" name="TextBox 100">
            <a:extLst>
              <a:ext uri="{FF2B5EF4-FFF2-40B4-BE49-F238E27FC236}">
                <a16:creationId xmlns:a16="http://schemas.microsoft.com/office/drawing/2014/main" id="{78488DD6-83AF-1328-14F2-A07CBABAD9D6}"/>
              </a:ext>
            </a:extLst>
          </p:cNvPr>
          <p:cNvSpPr txBox="1"/>
          <p:nvPr/>
        </p:nvSpPr>
        <p:spPr>
          <a:xfrm>
            <a:off x="7209604" y="1618309"/>
            <a:ext cx="80808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Element Detailing</a:t>
            </a:r>
          </a:p>
        </p:txBody>
      </p:sp>
      <p:sp>
        <p:nvSpPr>
          <p:cNvPr id="103" name="Oval 102">
            <a:extLst>
              <a:ext uri="{FF2B5EF4-FFF2-40B4-BE49-F238E27FC236}">
                <a16:creationId xmlns:a16="http://schemas.microsoft.com/office/drawing/2014/main" id="{BC014E60-81A5-D208-894D-649D0FC787F5}"/>
              </a:ext>
            </a:extLst>
          </p:cNvPr>
          <p:cNvSpPr/>
          <p:nvPr/>
        </p:nvSpPr>
        <p:spPr>
          <a:xfrm>
            <a:off x="7393899" y="99724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05" name="Oval 104">
            <a:extLst>
              <a:ext uri="{FF2B5EF4-FFF2-40B4-BE49-F238E27FC236}">
                <a16:creationId xmlns:a16="http://schemas.microsoft.com/office/drawing/2014/main" id="{494F146A-07FF-2A31-3238-75588363C4F1}"/>
              </a:ext>
            </a:extLst>
          </p:cNvPr>
          <p:cNvSpPr/>
          <p:nvPr/>
        </p:nvSpPr>
        <p:spPr>
          <a:xfrm>
            <a:off x="6596569" y="99724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13" name="Rectangle 112">
            <a:extLst>
              <a:ext uri="{FF2B5EF4-FFF2-40B4-BE49-F238E27FC236}">
                <a16:creationId xmlns:a16="http://schemas.microsoft.com/office/drawing/2014/main" id="{80536F2F-C401-F2DD-D07D-7AD784E1BC8D}"/>
              </a:ext>
            </a:extLst>
          </p:cNvPr>
          <p:cNvSpPr/>
          <p:nvPr/>
        </p:nvSpPr>
        <p:spPr>
          <a:xfrm>
            <a:off x="9031359" y="877199"/>
            <a:ext cx="2555182"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14" name="TextBox 113">
            <a:extLst>
              <a:ext uri="{FF2B5EF4-FFF2-40B4-BE49-F238E27FC236}">
                <a16:creationId xmlns:a16="http://schemas.microsoft.com/office/drawing/2014/main" id="{2AEE2DE7-4627-25B0-1DC1-A64921EA6C02}"/>
              </a:ext>
            </a:extLst>
          </p:cNvPr>
          <p:cNvSpPr txBox="1"/>
          <p:nvPr/>
        </p:nvSpPr>
        <p:spPr>
          <a:xfrm>
            <a:off x="8860648" y="1468044"/>
            <a:ext cx="1513841"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CAD Modeling</a:t>
            </a:r>
          </a:p>
        </p:txBody>
      </p:sp>
      <p:sp>
        <p:nvSpPr>
          <p:cNvPr id="115" name="TextBox 114">
            <a:extLst>
              <a:ext uri="{FF2B5EF4-FFF2-40B4-BE49-F238E27FC236}">
                <a16:creationId xmlns:a16="http://schemas.microsoft.com/office/drawing/2014/main" id="{85F1B14D-1524-8B6B-9BC6-09A1374F446C}"/>
              </a:ext>
            </a:extLst>
          </p:cNvPr>
          <p:cNvSpPr txBox="1"/>
          <p:nvPr/>
        </p:nvSpPr>
        <p:spPr>
          <a:xfrm>
            <a:off x="10293339" y="1453454"/>
            <a:ext cx="1224382"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CAM Prototyping</a:t>
            </a:r>
          </a:p>
        </p:txBody>
      </p:sp>
      <p:sp>
        <p:nvSpPr>
          <p:cNvPr id="116" name="TextBox 115">
            <a:extLst>
              <a:ext uri="{FF2B5EF4-FFF2-40B4-BE49-F238E27FC236}">
                <a16:creationId xmlns:a16="http://schemas.microsoft.com/office/drawing/2014/main" id="{331BD7AE-E4E8-B31E-EABF-E2989D0179FC}"/>
              </a:ext>
            </a:extLst>
          </p:cNvPr>
          <p:cNvSpPr txBox="1"/>
          <p:nvPr/>
        </p:nvSpPr>
        <p:spPr>
          <a:xfrm>
            <a:off x="10335366" y="2364995"/>
            <a:ext cx="1258556" cy="215048"/>
          </a:xfrm>
          <a:prstGeom prst="chevron">
            <a:avLst>
              <a:gd name="adj" fmla="val 2003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Die Stamp Element Generation</a:t>
            </a:r>
          </a:p>
        </p:txBody>
      </p:sp>
      <p:sp>
        <p:nvSpPr>
          <p:cNvPr id="117" name="Oval 116">
            <a:extLst>
              <a:ext uri="{FF2B5EF4-FFF2-40B4-BE49-F238E27FC236}">
                <a16:creationId xmlns:a16="http://schemas.microsoft.com/office/drawing/2014/main" id="{0CD3BA7E-9995-735C-8F87-D855BA3D16D0}"/>
              </a:ext>
            </a:extLst>
          </p:cNvPr>
          <p:cNvSpPr/>
          <p:nvPr/>
        </p:nvSpPr>
        <p:spPr>
          <a:xfrm>
            <a:off x="10685784" y="1000421"/>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18" name="Oval 117">
            <a:extLst>
              <a:ext uri="{FF2B5EF4-FFF2-40B4-BE49-F238E27FC236}">
                <a16:creationId xmlns:a16="http://schemas.microsoft.com/office/drawing/2014/main" id="{3B53A041-63D7-170D-4230-26DCB3F68F11}"/>
              </a:ext>
            </a:extLst>
          </p:cNvPr>
          <p:cNvSpPr/>
          <p:nvPr/>
        </p:nvSpPr>
        <p:spPr>
          <a:xfrm>
            <a:off x="10685784" y="180506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19" name="Oval 118">
            <a:extLst>
              <a:ext uri="{FF2B5EF4-FFF2-40B4-BE49-F238E27FC236}">
                <a16:creationId xmlns:a16="http://schemas.microsoft.com/office/drawing/2014/main" id="{3DACB2A4-8B77-2E65-427A-F87B44444410}"/>
              </a:ext>
            </a:extLst>
          </p:cNvPr>
          <p:cNvSpPr/>
          <p:nvPr/>
        </p:nvSpPr>
        <p:spPr>
          <a:xfrm>
            <a:off x="9416560" y="1000421"/>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20" name="TextBox 119">
            <a:extLst>
              <a:ext uri="{FF2B5EF4-FFF2-40B4-BE49-F238E27FC236}">
                <a16:creationId xmlns:a16="http://schemas.microsoft.com/office/drawing/2014/main" id="{075B344F-21D6-A847-C809-675BE1E1DD67}"/>
              </a:ext>
            </a:extLst>
          </p:cNvPr>
          <p:cNvSpPr txBox="1"/>
          <p:nvPr/>
        </p:nvSpPr>
        <p:spPr>
          <a:xfrm>
            <a:off x="8909335" y="2364995"/>
            <a:ext cx="1523981"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Laser Cut/Engraving Sampling</a:t>
            </a:r>
          </a:p>
        </p:txBody>
      </p:sp>
      <p:sp>
        <p:nvSpPr>
          <p:cNvPr id="121" name="Oval 120">
            <a:extLst>
              <a:ext uri="{FF2B5EF4-FFF2-40B4-BE49-F238E27FC236}">
                <a16:creationId xmlns:a16="http://schemas.microsoft.com/office/drawing/2014/main" id="{4A3A170E-E831-D42D-82E4-7657E7E68328}"/>
              </a:ext>
            </a:extLst>
          </p:cNvPr>
          <p:cNvSpPr/>
          <p:nvPr/>
        </p:nvSpPr>
        <p:spPr>
          <a:xfrm>
            <a:off x="9416560" y="180506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126" name="Picture 125">
            <a:extLst>
              <a:ext uri="{FF2B5EF4-FFF2-40B4-BE49-F238E27FC236}">
                <a16:creationId xmlns:a16="http://schemas.microsoft.com/office/drawing/2014/main" id="{3C58D771-9231-AF30-2E21-2211A707DB7C}"/>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7846" t="4311" r="7003" b="9417"/>
          <a:stretch>
            <a:fillRect/>
          </a:stretch>
        </p:blipFill>
        <p:spPr>
          <a:xfrm>
            <a:off x="6624240" y="1019773"/>
            <a:ext cx="417789" cy="423287"/>
          </a:xfrm>
          <a:prstGeom prst="ellipse">
            <a:avLst/>
          </a:prstGeom>
        </p:spPr>
      </p:pic>
      <p:pic>
        <p:nvPicPr>
          <p:cNvPr id="127" name="Picture 126">
            <a:extLst>
              <a:ext uri="{FF2B5EF4-FFF2-40B4-BE49-F238E27FC236}">
                <a16:creationId xmlns:a16="http://schemas.microsoft.com/office/drawing/2014/main" id="{88E6AA74-0D53-651A-8443-CCDE2EEE57B7}"/>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7459123" y="1089801"/>
            <a:ext cx="300032" cy="300032"/>
          </a:xfrm>
          <a:prstGeom prst="rect">
            <a:avLst/>
          </a:prstGeom>
        </p:spPr>
      </p:pic>
      <p:sp>
        <p:nvSpPr>
          <p:cNvPr id="129" name="TextBox 128">
            <a:extLst>
              <a:ext uri="{FF2B5EF4-FFF2-40B4-BE49-F238E27FC236}">
                <a16:creationId xmlns:a16="http://schemas.microsoft.com/office/drawing/2014/main" id="{D1E52D43-AEA1-2D01-B5AE-034D2227036D}"/>
              </a:ext>
            </a:extLst>
          </p:cNvPr>
          <p:cNvSpPr txBox="1"/>
          <p:nvPr/>
        </p:nvSpPr>
        <p:spPr>
          <a:xfrm>
            <a:off x="7903342" y="1618309"/>
            <a:ext cx="957306"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Technical Drawing </a:t>
            </a:r>
          </a:p>
        </p:txBody>
      </p:sp>
      <p:sp>
        <p:nvSpPr>
          <p:cNvPr id="130" name="Oval 129">
            <a:extLst>
              <a:ext uri="{FF2B5EF4-FFF2-40B4-BE49-F238E27FC236}">
                <a16:creationId xmlns:a16="http://schemas.microsoft.com/office/drawing/2014/main" id="{F70873EF-0D89-2DA0-BF73-3ECD2F6AFA09}"/>
              </a:ext>
            </a:extLst>
          </p:cNvPr>
          <p:cNvSpPr/>
          <p:nvPr/>
        </p:nvSpPr>
        <p:spPr>
          <a:xfrm>
            <a:off x="8162249" y="99724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pic>
        <p:nvPicPr>
          <p:cNvPr id="134" name="Picture 133">
            <a:extLst>
              <a:ext uri="{FF2B5EF4-FFF2-40B4-BE49-F238E27FC236}">
                <a16:creationId xmlns:a16="http://schemas.microsoft.com/office/drawing/2014/main" id="{CE497376-21FB-1AC1-80B1-4E96C8E4259C}"/>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8230216" y="1077942"/>
            <a:ext cx="303557" cy="303557"/>
          </a:xfrm>
          <a:prstGeom prst="rect">
            <a:avLst/>
          </a:prstGeom>
        </p:spPr>
      </p:pic>
      <p:pic>
        <p:nvPicPr>
          <p:cNvPr id="138" name="Picture 137">
            <a:extLst>
              <a:ext uri="{FF2B5EF4-FFF2-40B4-BE49-F238E27FC236}">
                <a16:creationId xmlns:a16="http://schemas.microsoft.com/office/drawing/2014/main" id="{7C02DBD9-9C2B-8085-8F66-B7CE68796AAC}"/>
              </a:ext>
            </a:extLst>
          </p:cNvPr>
          <p:cNvPicPr>
            <a:picLocks noChangeAspect="1"/>
          </p:cNvPicPr>
          <p:nvPr/>
        </p:nvPicPr>
        <p:blipFill>
          <a:blip r:embed="rId1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6531" t="12154" r="13223" b="21840"/>
          <a:stretch>
            <a:fillRect/>
          </a:stretch>
        </p:blipFill>
        <p:spPr>
          <a:xfrm>
            <a:off x="9502592" y="1073653"/>
            <a:ext cx="290517" cy="273173"/>
          </a:xfrm>
          <a:prstGeom prst="rect">
            <a:avLst/>
          </a:prstGeom>
        </p:spPr>
      </p:pic>
      <p:pic>
        <p:nvPicPr>
          <p:cNvPr id="139" name="Picture 138">
            <a:extLst>
              <a:ext uri="{FF2B5EF4-FFF2-40B4-BE49-F238E27FC236}">
                <a16:creationId xmlns:a16="http://schemas.microsoft.com/office/drawing/2014/main" id="{0E2E2F84-8A57-A012-81DC-77398AB9E1BC}"/>
              </a:ext>
            </a:extLst>
          </p:cNvPr>
          <p:cNvPicPr>
            <a:picLocks noChangeAspect="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18801" t="18801" r="18801" b="18801"/>
          <a:stretch/>
        </p:blipFill>
        <p:spPr>
          <a:xfrm flipH="1">
            <a:off x="10741973" y="1035225"/>
            <a:ext cx="371323" cy="371322"/>
          </a:xfrm>
          <a:prstGeom prst="rect">
            <a:avLst/>
          </a:prstGeom>
        </p:spPr>
      </p:pic>
      <p:pic>
        <p:nvPicPr>
          <p:cNvPr id="140" name="Picture 139">
            <a:extLst>
              <a:ext uri="{FF2B5EF4-FFF2-40B4-BE49-F238E27FC236}">
                <a16:creationId xmlns:a16="http://schemas.microsoft.com/office/drawing/2014/main" id="{39929379-60F3-A028-B4EC-E2F472C9BB6B}"/>
              </a:ext>
            </a:extLst>
          </p:cNvPr>
          <p:cNvPicPr>
            <a:picLocks noChangeAspect="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3339" t="11711" r="67226" b="15485"/>
          <a:stretch/>
        </p:blipFill>
        <p:spPr>
          <a:xfrm>
            <a:off x="9500300" y="1854290"/>
            <a:ext cx="295100" cy="353594"/>
          </a:xfrm>
          <a:prstGeom prst="rect">
            <a:avLst/>
          </a:prstGeom>
        </p:spPr>
      </p:pic>
      <p:pic>
        <p:nvPicPr>
          <p:cNvPr id="141" name="Picture 140">
            <a:extLst>
              <a:ext uri="{FF2B5EF4-FFF2-40B4-BE49-F238E27FC236}">
                <a16:creationId xmlns:a16="http://schemas.microsoft.com/office/drawing/2014/main" id="{2CE06631-7345-FA95-830B-547B52D604FC}"/>
              </a:ext>
            </a:extLst>
          </p:cNvPr>
          <p:cNvPicPr>
            <a:picLocks noChangeAspect="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5061" r="5061" b="18615"/>
          <a:stretch/>
        </p:blipFill>
        <p:spPr>
          <a:xfrm>
            <a:off x="10756261" y="1854290"/>
            <a:ext cx="330784" cy="322570"/>
          </a:xfrm>
          <a:prstGeom prst="rect">
            <a:avLst/>
          </a:prstGeom>
        </p:spPr>
      </p:pic>
      <p:sp>
        <p:nvSpPr>
          <p:cNvPr id="187" name="Rectangle 186">
            <a:extLst>
              <a:ext uri="{FF2B5EF4-FFF2-40B4-BE49-F238E27FC236}">
                <a16:creationId xmlns:a16="http://schemas.microsoft.com/office/drawing/2014/main" id="{DB87CE5C-B45A-D31F-2764-C2945BFB741A}"/>
              </a:ext>
            </a:extLst>
          </p:cNvPr>
          <p:cNvSpPr/>
          <p:nvPr/>
        </p:nvSpPr>
        <p:spPr>
          <a:xfrm>
            <a:off x="882338" y="2785530"/>
            <a:ext cx="1261980" cy="1769346"/>
          </a:xfrm>
          <a:prstGeom prst="rect">
            <a:avLst/>
          </a:prstGeom>
          <a:solidFill>
            <a:schemeClr val="bg1"/>
          </a:solid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88" name="TextBox 187">
            <a:extLst>
              <a:ext uri="{FF2B5EF4-FFF2-40B4-BE49-F238E27FC236}">
                <a16:creationId xmlns:a16="http://schemas.microsoft.com/office/drawing/2014/main" id="{B2CE205C-1C7A-A368-A845-2B8B27EA9A55}"/>
              </a:ext>
            </a:extLst>
          </p:cNvPr>
          <p:cNvSpPr txBox="1"/>
          <p:nvPr/>
        </p:nvSpPr>
        <p:spPr>
          <a:xfrm>
            <a:off x="835298" y="3412373"/>
            <a:ext cx="1326763" cy="222646"/>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Raw Gold Procurement</a:t>
            </a:r>
          </a:p>
        </p:txBody>
      </p:sp>
      <p:sp>
        <p:nvSpPr>
          <p:cNvPr id="193" name="Oval 192">
            <a:extLst>
              <a:ext uri="{FF2B5EF4-FFF2-40B4-BE49-F238E27FC236}">
                <a16:creationId xmlns:a16="http://schemas.microsoft.com/office/drawing/2014/main" id="{F17CD157-AC0C-770C-247F-D06188C69CB7}"/>
              </a:ext>
            </a:extLst>
          </p:cNvPr>
          <p:cNvSpPr/>
          <p:nvPr/>
        </p:nvSpPr>
        <p:spPr>
          <a:xfrm>
            <a:off x="1267539" y="292925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196" name="TextBox 195">
            <a:extLst>
              <a:ext uri="{FF2B5EF4-FFF2-40B4-BE49-F238E27FC236}">
                <a16:creationId xmlns:a16="http://schemas.microsoft.com/office/drawing/2014/main" id="{6F7FE279-CA94-E2FA-CCBD-46EB883C85D2}"/>
              </a:ext>
            </a:extLst>
          </p:cNvPr>
          <p:cNvSpPr txBox="1"/>
          <p:nvPr/>
        </p:nvSpPr>
        <p:spPr>
          <a:xfrm>
            <a:off x="1001092" y="4336300"/>
            <a:ext cx="1024472" cy="215048"/>
          </a:xfrm>
          <a:prstGeom prst="chevron">
            <a:avLst>
              <a:gd name="adj" fmla="val 2669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Alloying</a:t>
            </a:r>
          </a:p>
        </p:txBody>
      </p:sp>
      <p:sp>
        <p:nvSpPr>
          <p:cNvPr id="197" name="Oval 196">
            <a:extLst>
              <a:ext uri="{FF2B5EF4-FFF2-40B4-BE49-F238E27FC236}">
                <a16:creationId xmlns:a16="http://schemas.microsoft.com/office/drawing/2014/main" id="{B98705E8-CF90-CF24-A157-5A618AC96D22}"/>
              </a:ext>
            </a:extLst>
          </p:cNvPr>
          <p:cNvSpPr/>
          <p:nvPr/>
        </p:nvSpPr>
        <p:spPr>
          <a:xfrm>
            <a:off x="1267539" y="3900495"/>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253" name="Rectangle 252">
            <a:extLst>
              <a:ext uri="{FF2B5EF4-FFF2-40B4-BE49-F238E27FC236}">
                <a16:creationId xmlns:a16="http://schemas.microsoft.com/office/drawing/2014/main" id="{CF22B528-B94D-2EA0-4A41-B82D4B8B1375}"/>
              </a:ext>
            </a:extLst>
          </p:cNvPr>
          <p:cNvSpPr/>
          <p:nvPr/>
        </p:nvSpPr>
        <p:spPr>
          <a:xfrm>
            <a:off x="2305047" y="2785530"/>
            <a:ext cx="3648128"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54" name="TextBox 253">
            <a:extLst>
              <a:ext uri="{FF2B5EF4-FFF2-40B4-BE49-F238E27FC236}">
                <a16:creationId xmlns:a16="http://schemas.microsoft.com/office/drawing/2014/main" id="{BB60316D-3D4C-4121-623F-99511C3F9DCC}"/>
              </a:ext>
            </a:extLst>
          </p:cNvPr>
          <p:cNvSpPr txBox="1"/>
          <p:nvPr/>
        </p:nvSpPr>
        <p:spPr>
          <a:xfrm>
            <a:off x="2347360" y="3460376"/>
            <a:ext cx="78031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Investment Casting</a:t>
            </a:r>
          </a:p>
        </p:txBody>
      </p:sp>
      <p:sp>
        <p:nvSpPr>
          <p:cNvPr id="255" name="Oval 254">
            <a:extLst>
              <a:ext uri="{FF2B5EF4-FFF2-40B4-BE49-F238E27FC236}">
                <a16:creationId xmlns:a16="http://schemas.microsoft.com/office/drawing/2014/main" id="{8D4E57FA-F8F5-3A48-4733-238277940080}"/>
              </a:ext>
            </a:extLst>
          </p:cNvPr>
          <p:cNvSpPr/>
          <p:nvPr/>
        </p:nvSpPr>
        <p:spPr>
          <a:xfrm>
            <a:off x="2506155"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257" name="TextBox 256">
            <a:extLst>
              <a:ext uri="{FF2B5EF4-FFF2-40B4-BE49-F238E27FC236}">
                <a16:creationId xmlns:a16="http://schemas.microsoft.com/office/drawing/2014/main" id="{CB5C3291-0372-6F7A-E9C8-75F57B362CFA}"/>
              </a:ext>
            </a:extLst>
          </p:cNvPr>
          <p:cNvSpPr txBox="1"/>
          <p:nvPr/>
        </p:nvSpPr>
        <p:spPr>
          <a:xfrm>
            <a:off x="4729573" y="4321060"/>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Soldering</a:t>
            </a:r>
          </a:p>
        </p:txBody>
      </p:sp>
      <p:sp>
        <p:nvSpPr>
          <p:cNvPr id="258" name="Oval 257">
            <a:extLst>
              <a:ext uri="{FF2B5EF4-FFF2-40B4-BE49-F238E27FC236}">
                <a16:creationId xmlns:a16="http://schemas.microsoft.com/office/drawing/2014/main" id="{11499D5D-40A9-EA20-B49E-7E5FBBFE410F}"/>
              </a:ext>
            </a:extLst>
          </p:cNvPr>
          <p:cNvSpPr/>
          <p:nvPr/>
        </p:nvSpPr>
        <p:spPr>
          <a:xfrm>
            <a:off x="4792156" y="3778575"/>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260" name="TextBox 259">
            <a:extLst>
              <a:ext uri="{FF2B5EF4-FFF2-40B4-BE49-F238E27FC236}">
                <a16:creationId xmlns:a16="http://schemas.microsoft.com/office/drawing/2014/main" id="{4C6FD8B7-79B4-FA5D-8E9F-FF9D9FD94329}"/>
              </a:ext>
            </a:extLst>
          </p:cNvPr>
          <p:cNvSpPr txBox="1"/>
          <p:nvPr/>
        </p:nvSpPr>
        <p:spPr>
          <a:xfrm>
            <a:off x="3158414" y="3460376"/>
            <a:ext cx="97123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Laser Cutting Laser Engraving</a:t>
            </a:r>
          </a:p>
        </p:txBody>
      </p:sp>
      <p:sp>
        <p:nvSpPr>
          <p:cNvPr id="261" name="Oval 260">
            <a:extLst>
              <a:ext uri="{FF2B5EF4-FFF2-40B4-BE49-F238E27FC236}">
                <a16:creationId xmlns:a16="http://schemas.microsoft.com/office/drawing/2014/main" id="{27215AB0-65B1-B549-C538-B2553A0FC03E}"/>
              </a:ext>
            </a:extLst>
          </p:cNvPr>
          <p:cNvSpPr/>
          <p:nvPr/>
        </p:nvSpPr>
        <p:spPr>
          <a:xfrm>
            <a:off x="3421842"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266" name="TextBox 265">
            <a:extLst>
              <a:ext uri="{FF2B5EF4-FFF2-40B4-BE49-F238E27FC236}">
                <a16:creationId xmlns:a16="http://schemas.microsoft.com/office/drawing/2014/main" id="{23279284-D965-14F1-6A75-DC111B4BA2B2}"/>
              </a:ext>
            </a:extLst>
          </p:cNvPr>
          <p:cNvSpPr txBox="1"/>
          <p:nvPr/>
        </p:nvSpPr>
        <p:spPr>
          <a:xfrm>
            <a:off x="4155123" y="3460376"/>
            <a:ext cx="78031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Progressive Die Stamping</a:t>
            </a:r>
          </a:p>
        </p:txBody>
      </p:sp>
      <p:sp>
        <p:nvSpPr>
          <p:cNvPr id="267" name="Oval 266">
            <a:extLst>
              <a:ext uri="{FF2B5EF4-FFF2-40B4-BE49-F238E27FC236}">
                <a16:creationId xmlns:a16="http://schemas.microsoft.com/office/drawing/2014/main" id="{1188455F-AC37-137A-100F-5A50B3709A3A}"/>
              </a:ext>
            </a:extLst>
          </p:cNvPr>
          <p:cNvSpPr/>
          <p:nvPr/>
        </p:nvSpPr>
        <p:spPr>
          <a:xfrm>
            <a:off x="4337529"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272" name="TextBox 271">
            <a:extLst>
              <a:ext uri="{FF2B5EF4-FFF2-40B4-BE49-F238E27FC236}">
                <a16:creationId xmlns:a16="http://schemas.microsoft.com/office/drawing/2014/main" id="{FC11CAEF-ADF9-E298-8689-E568233B11AB}"/>
              </a:ext>
            </a:extLst>
          </p:cNvPr>
          <p:cNvSpPr txBox="1"/>
          <p:nvPr/>
        </p:nvSpPr>
        <p:spPr>
          <a:xfrm>
            <a:off x="5099626" y="3460376"/>
            <a:ext cx="78031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Hydraulic Die Pressing</a:t>
            </a:r>
          </a:p>
        </p:txBody>
      </p:sp>
      <p:sp>
        <p:nvSpPr>
          <p:cNvPr id="273" name="Oval 272">
            <a:extLst>
              <a:ext uri="{FF2B5EF4-FFF2-40B4-BE49-F238E27FC236}">
                <a16:creationId xmlns:a16="http://schemas.microsoft.com/office/drawing/2014/main" id="{823964D9-9099-439F-DCDE-8770B3FE1C9A}"/>
              </a:ext>
            </a:extLst>
          </p:cNvPr>
          <p:cNvSpPr/>
          <p:nvPr/>
        </p:nvSpPr>
        <p:spPr>
          <a:xfrm>
            <a:off x="5253216"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pic>
        <p:nvPicPr>
          <p:cNvPr id="279" name="Picture 278">
            <a:extLst>
              <a:ext uri="{FF2B5EF4-FFF2-40B4-BE49-F238E27FC236}">
                <a16:creationId xmlns:a16="http://schemas.microsoft.com/office/drawing/2014/main" id="{433B823E-9A72-7F59-C04D-105B6DF35DB9}"/>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t="-7337" b="-6569"/>
          <a:stretch/>
        </p:blipFill>
        <p:spPr>
          <a:xfrm>
            <a:off x="2657955" y="3006976"/>
            <a:ext cx="204142" cy="303692"/>
          </a:xfrm>
          <a:prstGeom prst="rect">
            <a:avLst/>
          </a:prstGeom>
        </p:spPr>
      </p:pic>
      <p:pic>
        <p:nvPicPr>
          <p:cNvPr id="280" name="Picture 279">
            <a:extLst>
              <a:ext uri="{FF2B5EF4-FFF2-40B4-BE49-F238E27FC236}">
                <a16:creationId xmlns:a16="http://schemas.microsoft.com/office/drawing/2014/main" id="{087143E6-58F5-B503-4FFA-036742839B1A}"/>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4424132" y="3037500"/>
            <a:ext cx="267086" cy="267086"/>
          </a:xfrm>
          <a:prstGeom prst="rect">
            <a:avLst/>
          </a:prstGeom>
        </p:spPr>
      </p:pic>
      <p:pic>
        <p:nvPicPr>
          <p:cNvPr id="281" name="Picture 280">
            <a:extLst>
              <a:ext uri="{FF2B5EF4-FFF2-40B4-BE49-F238E27FC236}">
                <a16:creationId xmlns:a16="http://schemas.microsoft.com/office/drawing/2014/main" id="{8E04C7C4-82A7-7AFF-F9BC-4B1AA585F41B}"/>
              </a:ext>
            </a:extLst>
          </p:cNvPr>
          <p:cNvPicPr>
            <a:picLocks noChangeAspect="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1" t="13127" r="2876" b="17234"/>
          <a:stretch/>
        </p:blipFill>
        <p:spPr>
          <a:xfrm>
            <a:off x="3457601" y="3023031"/>
            <a:ext cx="372246" cy="287446"/>
          </a:xfrm>
          <a:prstGeom prst="rect">
            <a:avLst/>
          </a:prstGeom>
        </p:spPr>
      </p:pic>
      <p:pic>
        <p:nvPicPr>
          <p:cNvPr id="282" name="Picture 281">
            <a:extLst>
              <a:ext uri="{FF2B5EF4-FFF2-40B4-BE49-F238E27FC236}">
                <a16:creationId xmlns:a16="http://schemas.microsoft.com/office/drawing/2014/main" id="{B1D69447-BF58-E52C-D53E-55B69099ABDD}"/>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4258" t="4258" r="4258" b="4258"/>
          <a:stretch/>
        </p:blipFill>
        <p:spPr>
          <a:xfrm>
            <a:off x="5345405" y="3021079"/>
            <a:ext cx="273399" cy="273399"/>
          </a:xfrm>
          <a:prstGeom prst="rect">
            <a:avLst/>
          </a:prstGeom>
        </p:spPr>
      </p:pic>
      <p:pic>
        <p:nvPicPr>
          <p:cNvPr id="283" name="Picture 282">
            <a:extLst>
              <a:ext uri="{FF2B5EF4-FFF2-40B4-BE49-F238E27FC236}">
                <a16:creationId xmlns:a16="http://schemas.microsoft.com/office/drawing/2014/main" id="{1D7FD120-2479-9BBF-48B7-3CB6AF73D8ED}"/>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6533" t="1505" r="-1"/>
          <a:stretch/>
        </p:blipFill>
        <p:spPr>
          <a:xfrm>
            <a:off x="4912977" y="3848569"/>
            <a:ext cx="245168" cy="238456"/>
          </a:xfrm>
          <a:prstGeom prst="rect">
            <a:avLst/>
          </a:prstGeom>
        </p:spPr>
      </p:pic>
      <p:grpSp>
        <p:nvGrpSpPr>
          <p:cNvPr id="10" name="Group 9">
            <a:extLst>
              <a:ext uri="{FF2B5EF4-FFF2-40B4-BE49-F238E27FC236}">
                <a16:creationId xmlns:a16="http://schemas.microsoft.com/office/drawing/2014/main" id="{56EA540C-CF8D-75D8-E7EE-B71EB8000F74}"/>
              </a:ext>
            </a:extLst>
          </p:cNvPr>
          <p:cNvGrpSpPr/>
          <p:nvPr/>
        </p:nvGrpSpPr>
        <p:grpSpPr>
          <a:xfrm>
            <a:off x="3864564" y="3778575"/>
            <a:ext cx="634698" cy="757533"/>
            <a:chOff x="3326681" y="3778575"/>
            <a:chExt cx="634698" cy="757533"/>
          </a:xfrm>
        </p:grpSpPr>
        <p:sp>
          <p:nvSpPr>
            <p:cNvPr id="263" name="TextBox 262">
              <a:extLst>
                <a:ext uri="{FF2B5EF4-FFF2-40B4-BE49-F238E27FC236}">
                  <a16:creationId xmlns:a16="http://schemas.microsoft.com/office/drawing/2014/main" id="{8409ADDE-7DCA-F3B7-FB33-31E9456E18DA}"/>
                </a:ext>
              </a:extLst>
            </p:cNvPr>
            <p:cNvSpPr txBox="1"/>
            <p:nvPr/>
          </p:nvSpPr>
          <p:spPr>
            <a:xfrm>
              <a:off x="3326681" y="4321060"/>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Polishing</a:t>
              </a:r>
            </a:p>
          </p:txBody>
        </p:sp>
        <p:sp>
          <p:nvSpPr>
            <p:cNvPr id="264" name="Oval 263">
              <a:extLst>
                <a:ext uri="{FF2B5EF4-FFF2-40B4-BE49-F238E27FC236}">
                  <a16:creationId xmlns:a16="http://schemas.microsoft.com/office/drawing/2014/main" id="{8F3F1634-6E53-F38A-09AD-565527442A7E}"/>
                </a:ext>
              </a:extLst>
            </p:cNvPr>
            <p:cNvSpPr/>
            <p:nvPr/>
          </p:nvSpPr>
          <p:spPr>
            <a:xfrm>
              <a:off x="3421842" y="3778575"/>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284" name="Picture 283">
              <a:extLst>
                <a:ext uri="{FF2B5EF4-FFF2-40B4-BE49-F238E27FC236}">
                  <a16:creationId xmlns:a16="http://schemas.microsoft.com/office/drawing/2014/main" id="{33CA7028-90C5-B84A-8C5E-91E4A1980BB2}"/>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19022" t="13691" r="16996" b="25766"/>
            <a:stretch/>
          </p:blipFill>
          <p:spPr>
            <a:xfrm>
              <a:off x="3528628" y="3858851"/>
              <a:ext cx="301219" cy="285022"/>
            </a:xfrm>
            <a:prstGeom prst="rect">
              <a:avLst/>
            </a:prstGeom>
          </p:spPr>
        </p:pic>
      </p:grpSp>
      <p:grpSp>
        <p:nvGrpSpPr>
          <p:cNvPr id="11" name="Group 10">
            <a:extLst>
              <a:ext uri="{FF2B5EF4-FFF2-40B4-BE49-F238E27FC236}">
                <a16:creationId xmlns:a16="http://schemas.microsoft.com/office/drawing/2014/main" id="{53C0B17D-552E-9B7D-3E82-29148635D755}"/>
              </a:ext>
            </a:extLst>
          </p:cNvPr>
          <p:cNvGrpSpPr/>
          <p:nvPr/>
        </p:nvGrpSpPr>
        <p:grpSpPr>
          <a:xfrm>
            <a:off x="3025890" y="3778575"/>
            <a:ext cx="634698" cy="757533"/>
            <a:chOff x="3402409" y="3778575"/>
            <a:chExt cx="634698" cy="757533"/>
          </a:xfrm>
        </p:grpSpPr>
        <p:sp>
          <p:nvSpPr>
            <p:cNvPr id="269" name="TextBox 268">
              <a:extLst>
                <a:ext uri="{FF2B5EF4-FFF2-40B4-BE49-F238E27FC236}">
                  <a16:creationId xmlns:a16="http://schemas.microsoft.com/office/drawing/2014/main" id="{024F1DBB-5A9F-3351-2189-74927D75BCA4}"/>
                </a:ext>
              </a:extLst>
            </p:cNvPr>
            <p:cNvSpPr txBox="1"/>
            <p:nvPr/>
          </p:nvSpPr>
          <p:spPr>
            <a:xfrm>
              <a:off x="3402409" y="4321060"/>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Quality Check</a:t>
              </a:r>
            </a:p>
          </p:txBody>
        </p:sp>
        <p:sp>
          <p:nvSpPr>
            <p:cNvPr id="270" name="Oval 269">
              <a:extLst>
                <a:ext uri="{FF2B5EF4-FFF2-40B4-BE49-F238E27FC236}">
                  <a16:creationId xmlns:a16="http://schemas.microsoft.com/office/drawing/2014/main" id="{5FE128AA-FEB9-FCE6-BA47-0301D627F283}"/>
                </a:ext>
              </a:extLst>
            </p:cNvPr>
            <p:cNvSpPr/>
            <p:nvPr/>
          </p:nvSpPr>
          <p:spPr>
            <a:xfrm>
              <a:off x="3485880" y="3778575"/>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285" name="Picture 284">
              <a:extLst>
                <a:ext uri="{FF2B5EF4-FFF2-40B4-BE49-F238E27FC236}">
                  <a16:creationId xmlns:a16="http://schemas.microsoft.com/office/drawing/2014/main" id="{7986A4D5-0C4A-E4DB-9EFD-8E76D6C16618}"/>
                </a:ext>
              </a:extLst>
            </p:cNvPr>
            <p:cNvPicPr>
              <a:picLocks noChangeAspect="1"/>
            </p:cNvPicPr>
            <p:nvPr/>
          </p:nvPicPr>
          <p:blipFill rotWithShape="1">
            <a:blip r:embed="rId24" cstate="print">
              <a:clrChange>
                <a:clrFrom>
                  <a:srgbClr val="FFFFFF"/>
                </a:clrFrom>
                <a:clrTo>
                  <a:srgbClr val="FFFFFF">
                    <a:alpha val="0"/>
                  </a:srgbClr>
                </a:clrTo>
              </a:clrChange>
              <a:extLst>
                <a:ext uri="{28A0092B-C50C-407E-A947-70E740481C1C}">
                  <a14:useLocalDpi xmlns:a14="http://schemas.microsoft.com/office/drawing/2010/main" val="0"/>
                </a:ext>
              </a:extLst>
            </a:blip>
            <a:srcRect l="14517" t="16006" r="14517" b="16006"/>
            <a:stretch/>
          </p:blipFill>
          <p:spPr>
            <a:xfrm>
              <a:off x="3572483" y="3854235"/>
              <a:ext cx="318044" cy="304706"/>
            </a:xfrm>
            <a:prstGeom prst="rect">
              <a:avLst/>
            </a:prstGeom>
          </p:spPr>
        </p:pic>
      </p:grpSp>
      <p:sp>
        <p:nvSpPr>
          <p:cNvPr id="286" name="Rectangle 285">
            <a:extLst>
              <a:ext uri="{FF2B5EF4-FFF2-40B4-BE49-F238E27FC236}">
                <a16:creationId xmlns:a16="http://schemas.microsoft.com/office/drawing/2014/main" id="{CFBF1270-7972-A5D1-4C58-5750B381F7D4}"/>
              </a:ext>
            </a:extLst>
          </p:cNvPr>
          <p:cNvSpPr/>
          <p:nvPr/>
        </p:nvSpPr>
        <p:spPr>
          <a:xfrm>
            <a:off x="6113904" y="2785530"/>
            <a:ext cx="2790164" cy="1769346"/>
          </a:xfrm>
          <a:prstGeom prst="rect">
            <a:avLst/>
          </a:prstGeom>
          <a:solidFill>
            <a:schemeClr val="bg1"/>
          </a:solid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87" name="TextBox 286">
            <a:extLst>
              <a:ext uri="{FF2B5EF4-FFF2-40B4-BE49-F238E27FC236}">
                <a16:creationId xmlns:a16="http://schemas.microsoft.com/office/drawing/2014/main" id="{09E312F3-B059-DCA2-8262-6B45CB94265D}"/>
              </a:ext>
            </a:extLst>
          </p:cNvPr>
          <p:cNvSpPr txBox="1"/>
          <p:nvPr/>
        </p:nvSpPr>
        <p:spPr>
          <a:xfrm>
            <a:off x="6184842" y="3460376"/>
            <a:ext cx="780312" cy="215048"/>
          </a:xfrm>
          <a:prstGeom prst="chevron">
            <a:avLst>
              <a:gd name="adj" fmla="val 23362"/>
            </a:avLst>
          </a:prstGeom>
          <a:noFill/>
        </p:spPr>
        <p:txBody>
          <a:bodyPr wrap="square" lIns="0" tIns="0" rIns="0" bIns="0" anchor="ctr">
            <a:noAutofit/>
          </a:bodyPr>
          <a:lstStyle/>
          <a:p>
            <a:pPr algn="ctr">
              <a:lnSpc>
                <a:spcPts val="1000"/>
              </a:lnSpc>
            </a:pPr>
            <a:r>
              <a:rPr lang="en-US" sz="1000" b="1" err="1">
                <a:latin typeface="+mj-lt"/>
                <a:cs typeface="Calibri Light" panose="020F0302020204030204" pitchFamily="34" charset="0"/>
              </a:rPr>
              <a:t>Jadai</a:t>
            </a:r>
            <a:endParaRPr lang="en-US" sz="1000" b="1">
              <a:latin typeface="+mj-lt"/>
              <a:cs typeface="Calibri Light" panose="020F0302020204030204" pitchFamily="34" charset="0"/>
            </a:endParaRPr>
          </a:p>
        </p:txBody>
      </p:sp>
      <p:sp>
        <p:nvSpPr>
          <p:cNvPr id="288" name="Oval 287">
            <a:extLst>
              <a:ext uri="{FF2B5EF4-FFF2-40B4-BE49-F238E27FC236}">
                <a16:creationId xmlns:a16="http://schemas.microsoft.com/office/drawing/2014/main" id="{0242F84E-0CC2-4BF5-ABCC-0FB73154EB76}"/>
              </a:ext>
            </a:extLst>
          </p:cNvPr>
          <p:cNvSpPr/>
          <p:nvPr/>
        </p:nvSpPr>
        <p:spPr>
          <a:xfrm>
            <a:off x="6324594"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289" name="TextBox 288">
            <a:extLst>
              <a:ext uri="{FF2B5EF4-FFF2-40B4-BE49-F238E27FC236}">
                <a16:creationId xmlns:a16="http://schemas.microsoft.com/office/drawing/2014/main" id="{F6F2CE87-E07F-F68D-FB3B-E6D3C391DB9E}"/>
              </a:ext>
            </a:extLst>
          </p:cNvPr>
          <p:cNvSpPr txBox="1"/>
          <p:nvPr/>
        </p:nvSpPr>
        <p:spPr>
          <a:xfrm>
            <a:off x="6205456" y="4321060"/>
            <a:ext cx="785894"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Quality Check</a:t>
            </a:r>
          </a:p>
        </p:txBody>
      </p:sp>
      <p:sp>
        <p:nvSpPr>
          <p:cNvPr id="291" name="TextBox 290">
            <a:extLst>
              <a:ext uri="{FF2B5EF4-FFF2-40B4-BE49-F238E27FC236}">
                <a16:creationId xmlns:a16="http://schemas.microsoft.com/office/drawing/2014/main" id="{72B108A2-09F7-DDA7-3485-16AA7A64B32D}"/>
              </a:ext>
            </a:extLst>
          </p:cNvPr>
          <p:cNvSpPr txBox="1"/>
          <p:nvPr/>
        </p:nvSpPr>
        <p:spPr>
          <a:xfrm>
            <a:off x="6995896" y="3460376"/>
            <a:ext cx="97123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Enameling</a:t>
            </a:r>
          </a:p>
        </p:txBody>
      </p:sp>
      <p:sp>
        <p:nvSpPr>
          <p:cNvPr id="292" name="Oval 291">
            <a:extLst>
              <a:ext uri="{FF2B5EF4-FFF2-40B4-BE49-F238E27FC236}">
                <a16:creationId xmlns:a16="http://schemas.microsoft.com/office/drawing/2014/main" id="{E977E24B-680D-8A5F-0669-7740ED7C68F2}"/>
              </a:ext>
            </a:extLst>
          </p:cNvPr>
          <p:cNvSpPr/>
          <p:nvPr/>
        </p:nvSpPr>
        <p:spPr>
          <a:xfrm>
            <a:off x="7259324"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293" name="TextBox 292">
            <a:extLst>
              <a:ext uri="{FF2B5EF4-FFF2-40B4-BE49-F238E27FC236}">
                <a16:creationId xmlns:a16="http://schemas.microsoft.com/office/drawing/2014/main" id="{65850A9D-86F7-FF8B-20B5-04283C5FAA74}"/>
              </a:ext>
            </a:extLst>
          </p:cNvPr>
          <p:cNvSpPr txBox="1"/>
          <p:nvPr/>
        </p:nvSpPr>
        <p:spPr>
          <a:xfrm>
            <a:off x="7164163" y="4321060"/>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Antique Finish</a:t>
            </a:r>
          </a:p>
        </p:txBody>
      </p:sp>
      <p:sp>
        <p:nvSpPr>
          <p:cNvPr id="294" name="Oval 293">
            <a:extLst>
              <a:ext uri="{FF2B5EF4-FFF2-40B4-BE49-F238E27FC236}">
                <a16:creationId xmlns:a16="http://schemas.microsoft.com/office/drawing/2014/main" id="{D63DC1F2-6F8C-FDB9-4428-274A8DDB418C}"/>
              </a:ext>
            </a:extLst>
          </p:cNvPr>
          <p:cNvSpPr/>
          <p:nvPr/>
        </p:nvSpPr>
        <p:spPr>
          <a:xfrm>
            <a:off x="7259324" y="3799690"/>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295" name="TextBox 294">
            <a:extLst>
              <a:ext uri="{FF2B5EF4-FFF2-40B4-BE49-F238E27FC236}">
                <a16:creationId xmlns:a16="http://schemas.microsoft.com/office/drawing/2014/main" id="{3DB4126A-85F7-79F8-5C85-EDA01BF80262}"/>
              </a:ext>
            </a:extLst>
          </p:cNvPr>
          <p:cNvSpPr txBox="1"/>
          <p:nvPr/>
        </p:nvSpPr>
        <p:spPr>
          <a:xfrm>
            <a:off x="8027809" y="3460376"/>
            <a:ext cx="780312" cy="215048"/>
          </a:xfrm>
          <a:prstGeom prst="chevron">
            <a:avLst>
              <a:gd name="adj" fmla="val 2336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Powai</a:t>
            </a:r>
          </a:p>
        </p:txBody>
      </p:sp>
      <p:sp>
        <p:nvSpPr>
          <p:cNvPr id="296" name="Oval 295">
            <a:extLst>
              <a:ext uri="{FF2B5EF4-FFF2-40B4-BE49-F238E27FC236}">
                <a16:creationId xmlns:a16="http://schemas.microsoft.com/office/drawing/2014/main" id="{02DFDBFB-BC9C-8E04-8954-BD8DC43ED37C}"/>
              </a:ext>
            </a:extLst>
          </p:cNvPr>
          <p:cNvSpPr/>
          <p:nvPr/>
        </p:nvSpPr>
        <p:spPr>
          <a:xfrm>
            <a:off x="8181399" y="2929253"/>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308" name="TextBox 307">
            <a:extLst>
              <a:ext uri="{FF2B5EF4-FFF2-40B4-BE49-F238E27FC236}">
                <a16:creationId xmlns:a16="http://schemas.microsoft.com/office/drawing/2014/main" id="{71420A08-E29E-1DC4-456D-A80F0335384B}"/>
              </a:ext>
            </a:extLst>
          </p:cNvPr>
          <p:cNvSpPr txBox="1"/>
          <p:nvPr/>
        </p:nvSpPr>
        <p:spPr>
          <a:xfrm>
            <a:off x="8067240" y="4321060"/>
            <a:ext cx="701450"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Assembling</a:t>
            </a:r>
          </a:p>
        </p:txBody>
      </p:sp>
      <p:pic>
        <p:nvPicPr>
          <p:cNvPr id="311" name="Picture 310">
            <a:extLst>
              <a:ext uri="{FF2B5EF4-FFF2-40B4-BE49-F238E27FC236}">
                <a16:creationId xmlns:a16="http://schemas.microsoft.com/office/drawing/2014/main" id="{72A1EA8F-63A1-6B5C-E3AC-39E35692CA2E}"/>
              </a:ext>
            </a:extLst>
          </p:cNvPr>
          <p:cNvPicPr>
            <a:picLocks noChangeAspect="1"/>
          </p:cNvPicPr>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t="5120" b="5120"/>
          <a:stretch/>
        </p:blipFill>
        <p:spPr>
          <a:xfrm>
            <a:off x="6418531" y="3030216"/>
            <a:ext cx="285259" cy="273296"/>
          </a:xfrm>
          <a:prstGeom prst="rect">
            <a:avLst/>
          </a:prstGeom>
        </p:spPr>
      </p:pic>
      <p:pic>
        <p:nvPicPr>
          <p:cNvPr id="312" name="Picture 311">
            <a:extLst>
              <a:ext uri="{FF2B5EF4-FFF2-40B4-BE49-F238E27FC236}">
                <a16:creationId xmlns:a16="http://schemas.microsoft.com/office/drawing/2014/main" id="{56006BD3-20B6-442A-3911-ED2109EABCDE}"/>
              </a:ext>
            </a:extLst>
          </p:cNvPr>
          <p:cNvPicPr>
            <a:picLocks noChangeAspect="1"/>
          </p:cNvPicPr>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379199" y="3073206"/>
            <a:ext cx="228891" cy="228891"/>
          </a:xfrm>
          <a:prstGeom prst="rect">
            <a:avLst/>
          </a:prstGeom>
        </p:spPr>
      </p:pic>
      <p:pic>
        <p:nvPicPr>
          <p:cNvPr id="313" name="Picture 312">
            <a:extLst>
              <a:ext uri="{FF2B5EF4-FFF2-40B4-BE49-F238E27FC236}">
                <a16:creationId xmlns:a16="http://schemas.microsoft.com/office/drawing/2014/main" id="{D395B089-EFCE-99EA-1E30-6A9AF7E0E295}"/>
              </a:ext>
            </a:extLst>
          </p:cNvPr>
          <p:cNvPicPr>
            <a:picLocks noChangeAspect="1"/>
          </p:cNvPicPr>
          <p:nvPr/>
        </p:nvPicPr>
        <p:blipFill>
          <a:blip r:embed="rId27"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p:blipFill>
        <p:spPr>
          <a:xfrm>
            <a:off x="8266508" y="3060449"/>
            <a:ext cx="302915" cy="302915"/>
          </a:xfrm>
          <a:prstGeom prst="rect">
            <a:avLst/>
          </a:prstGeom>
        </p:spPr>
      </p:pic>
      <p:pic>
        <p:nvPicPr>
          <p:cNvPr id="315" name="Picture 314">
            <a:extLst>
              <a:ext uri="{FF2B5EF4-FFF2-40B4-BE49-F238E27FC236}">
                <a16:creationId xmlns:a16="http://schemas.microsoft.com/office/drawing/2014/main" id="{7F65D772-742C-14FE-CE9B-E56716AB327B}"/>
              </a:ext>
            </a:extLst>
          </p:cNvPr>
          <p:cNvPicPr>
            <a:picLocks noChangeAspect="1"/>
          </p:cNvPicPr>
          <p:nvPr/>
        </p:nvPicPr>
        <p:blipFill>
          <a:blip r:embed="rId28" cstate="print">
            <a:extLst>
              <a:ext uri="{28A0092B-C50C-407E-A947-70E740481C1C}">
                <a14:useLocalDpi xmlns:a14="http://schemas.microsoft.com/office/drawing/2010/main" val="0"/>
              </a:ext>
            </a:extLst>
          </a:blip>
          <a:srcRect/>
          <a:stretch/>
        </p:blipFill>
        <p:spPr>
          <a:xfrm>
            <a:off x="7361996" y="3907191"/>
            <a:ext cx="258131" cy="258131"/>
          </a:xfrm>
          <a:prstGeom prst="rect">
            <a:avLst/>
          </a:prstGeom>
        </p:spPr>
      </p:pic>
      <p:sp>
        <p:nvSpPr>
          <p:cNvPr id="317" name="Rectangle 316">
            <a:extLst>
              <a:ext uri="{FF2B5EF4-FFF2-40B4-BE49-F238E27FC236}">
                <a16:creationId xmlns:a16="http://schemas.microsoft.com/office/drawing/2014/main" id="{CA6CFC00-0D7F-52C3-1CC1-C117634A0CFE}"/>
              </a:ext>
            </a:extLst>
          </p:cNvPr>
          <p:cNvSpPr/>
          <p:nvPr/>
        </p:nvSpPr>
        <p:spPr>
          <a:xfrm>
            <a:off x="1745749" y="794773"/>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IN" sz="1200" b="1">
                <a:solidFill>
                  <a:schemeClr val="bg1"/>
                </a:solidFill>
                <a:latin typeface="+mj-lt"/>
                <a:cs typeface="Calibri Light" panose="020F0302020204030204" pitchFamily="34" charset="0"/>
              </a:rPr>
              <a:t>Research</a:t>
            </a:r>
          </a:p>
        </p:txBody>
      </p:sp>
      <p:sp>
        <p:nvSpPr>
          <p:cNvPr id="318" name="Rectangle 317">
            <a:extLst>
              <a:ext uri="{FF2B5EF4-FFF2-40B4-BE49-F238E27FC236}">
                <a16:creationId xmlns:a16="http://schemas.microsoft.com/office/drawing/2014/main" id="{FDB69350-5107-B879-F10B-7BF9A593358F}"/>
              </a:ext>
            </a:extLst>
          </p:cNvPr>
          <p:cNvSpPr/>
          <p:nvPr/>
        </p:nvSpPr>
        <p:spPr>
          <a:xfrm>
            <a:off x="4549909" y="794773"/>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IN" sz="1200" b="1">
                <a:solidFill>
                  <a:schemeClr val="bg1"/>
                </a:solidFill>
                <a:latin typeface="+mj-lt"/>
                <a:cs typeface="Calibri Light" panose="020F0302020204030204" pitchFamily="34" charset="0"/>
              </a:rPr>
              <a:t>Ideate</a:t>
            </a:r>
          </a:p>
        </p:txBody>
      </p:sp>
      <p:sp>
        <p:nvSpPr>
          <p:cNvPr id="319" name="Rectangle 318">
            <a:extLst>
              <a:ext uri="{FF2B5EF4-FFF2-40B4-BE49-F238E27FC236}">
                <a16:creationId xmlns:a16="http://schemas.microsoft.com/office/drawing/2014/main" id="{52827BF4-53C0-4608-B21E-7EE7F998E535}"/>
              </a:ext>
            </a:extLst>
          </p:cNvPr>
          <p:cNvSpPr/>
          <p:nvPr/>
        </p:nvSpPr>
        <p:spPr>
          <a:xfrm>
            <a:off x="7302634" y="794773"/>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IN" sz="1200" b="1">
                <a:solidFill>
                  <a:schemeClr val="bg1"/>
                </a:solidFill>
                <a:latin typeface="+mj-lt"/>
                <a:cs typeface="Calibri Light" panose="020F0302020204030204" pitchFamily="34" charset="0"/>
              </a:rPr>
              <a:t>Design</a:t>
            </a:r>
          </a:p>
        </p:txBody>
      </p:sp>
      <p:sp>
        <p:nvSpPr>
          <p:cNvPr id="320" name="Rectangle 319">
            <a:extLst>
              <a:ext uri="{FF2B5EF4-FFF2-40B4-BE49-F238E27FC236}">
                <a16:creationId xmlns:a16="http://schemas.microsoft.com/office/drawing/2014/main" id="{E2E7E026-CFC4-098C-5A64-9B9BC98536EF}"/>
              </a:ext>
            </a:extLst>
          </p:cNvPr>
          <p:cNvSpPr/>
          <p:nvPr/>
        </p:nvSpPr>
        <p:spPr>
          <a:xfrm>
            <a:off x="9996623" y="794773"/>
            <a:ext cx="725352"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IN" sz="1200" b="1">
                <a:solidFill>
                  <a:schemeClr val="bg1"/>
                </a:solidFill>
                <a:latin typeface="+mj-lt"/>
                <a:cs typeface="Calibri Light" panose="020F0302020204030204" pitchFamily="34" charset="0"/>
              </a:rPr>
              <a:t>Prototype</a:t>
            </a:r>
          </a:p>
        </p:txBody>
      </p:sp>
      <p:sp>
        <p:nvSpPr>
          <p:cNvPr id="321" name="Rectangle 320">
            <a:extLst>
              <a:ext uri="{FF2B5EF4-FFF2-40B4-BE49-F238E27FC236}">
                <a16:creationId xmlns:a16="http://schemas.microsoft.com/office/drawing/2014/main" id="{EA333DFF-808D-E78B-9E77-CDFAE3654C2A}"/>
              </a:ext>
            </a:extLst>
          </p:cNvPr>
          <p:cNvSpPr/>
          <p:nvPr/>
        </p:nvSpPr>
        <p:spPr>
          <a:xfrm>
            <a:off x="1184200" y="2723656"/>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S</a:t>
            </a:r>
            <a:r>
              <a:rPr lang="en-IN" sz="1200" b="1" err="1">
                <a:solidFill>
                  <a:schemeClr val="bg1"/>
                </a:solidFill>
                <a:latin typeface="+mj-lt"/>
                <a:cs typeface="Calibri Light" panose="020F0302020204030204" pitchFamily="34" charset="0"/>
              </a:rPr>
              <a:t>tage</a:t>
            </a:r>
            <a:r>
              <a:rPr lang="en-IN" sz="1200" b="1">
                <a:solidFill>
                  <a:schemeClr val="bg1"/>
                </a:solidFill>
                <a:latin typeface="+mj-lt"/>
                <a:cs typeface="Calibri Light" panose="020F0302020204030204" pitchFamily="34" charset="0"/>
              </a:rPr>
              <a:t> 1</a:t>
            </a:r>
          </a:p>
        </p:txBody>
      </p:sp>
      <p:sp>
        <p:nvSpPr>
          <p:cNvPr id="322" name="Rectangle 321">
            <a:extLst>
              <a:ext uri="{FF2B5EF4-FFF2-40B4-BE49-F238E27FC236}">
                <a16:creationId xmlns:a16="http://schemas.microsoft.com/office/drawing/2014/main" id="{09540FC1-C47C-17C0-881C-24996CAD84FA}"/>
              </a:ext>
            </a:extLst>
          </p:cNvPr>
          <p:cNvSpPr/>
          <p:nvPr/>
        </p:nvSpPr>
        <p:spPr>
          <a:xfrm>
            <a:off x="3767971" y="2723656"/>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S</a:t>
            </a:r>
            <a:r>
              <a:rPr lang="en-IN" sz="1200" b="1" err="1">
                <a:solidFill>
                  <a:schemeClr val="bg1"/>
                </a:solidFill>
                <a:latin typeface="+mj-lt"/>
                <a:cs typeface="Calibri Light" panose="020F0302020204030204" pitchFamily="34" charset="0"/>
              </a:rPr>
              <a:t>tage</a:t>
            </a:r>
            <a:r>
              <a:rPr lang="en-IN" sz="1200" b="1">
                <a:solidFill>
                  <a:schemeClr val="bg1"/>
                </a:solidFill>
                <a:latin typeface="+mj-lt"/>
                <a:cs typeface="Calibri Light" panose="020F0302020204030204" pitchFamily="34" charset="0"/>
              </a:rPr>
              <a:t> 2</a:t>
            </a:r>
          </a:p>
        </p:txBody>
      </p:sp>
      <p:sp>
        <p:nvSpPr>
          <p:cNvPr id="323" name="Rectangle 322">
            <a:extLst>
              <a:ext uri="{FF2B5EF4-FFF2-40B4-BE49-F238E27FC236}">
                <a16:creationId xmlns:a16="http://schemas.microsoft.com/office/drawing/2014/main" id="{2987250F-D393-E226-6988-0464E3AEE377}"/>
              </a:ext>
            </a:extLst>
          </p:cNvPr>
          <p:cNvSpPr/>
          <p:nvPr/>
        </p:nvSpPr>
        <p:spPr>
          <a:xfrm>
            <a:off x="7176471" y="2723656"/>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S</a:t>
            </a:r>
            <a:r>
              <a:rPr lang="en-IN" sz="1200" b="1" err="1">
                <a:solidFill>
                  <a:schemeClr val="bg1"/>
                </a:solidFill>
                <a:latin typeface="+mj-lt"/>
                <a:cs typeface="Calibri Light" panose="020F0302020204030204" pitchFamily="34" charset="0"/>
              </a:rPr>
              <a:t>tage</a:t>
            </a:r>
            <a:r>
              <a:rPr lang="en-IN" sz="1200" b="1">
                <a:solidFill>
                  <a:schemeClr val="bg1"/>
                </a:solidFill>
                <a:latin typeface="+mj-lt"/>
                <a:cs typeface="Calibri Light" panose="020F0302020204030204" pitchFamily="34" charset="0"/>
              </a:rPr>
              <a:t> 3</a:t>
            </a:r>
          </a:p>
        </p:txBody>
      </p:sp>
      <p:sp>
        <p:nvSpPr>
          <p:cNvPr id="344" name="Rectangle 343">
            <a:extLst>
              <a:ext uri="{FF2B5EF4-FFF2-40B4-BE49-F238E27FC236}">
                <a16:creationId xmlns:a16="http://schemas.microsoft.com/office/drawing/2014/main" id="{37106411-2825-9195-CACC-BC8A9AB77E0E}"/>
              </a:ext>
            </a:extLst>
          </p:cNvPr>
          <p:cNvSpPr/>
          <p:nvPr/>
        </p:nvSpPr>
        <p:spPr>
          <a:xfrm>
            <a:off x="9073837" y="2785530"/>
            <a:ext cx="1770375" cy="1769346"/>
          </a:xfrm>
          <a:prstGeom prst="rect">
            <a:avLst/>
          </a:prstGeom>
          <a:solidFill>
            <a:schemeClr val="bg1"/>
          </a:solid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345" name="TextBox 344">
            <a:extLst>
              <a:ext uri="{FF2B5EF4-FFF2-40B4-BE49-F238E27FC236}">
                <a16:creationId xmlns:a16="http://schemas.microsoft.com/office/drawing/2014/main" id="{0B374CF2-F14B-6BEF-0849-2D67D8ADE78E}"/>
              </a:ext>
            </a:extLst>
          </p:cNvPr>
          <p:cNvSpPr txBox="1"/>
          <p:nvPr/>
        </p:nvSpPr>
        <p:spPr>
          <a:xfrm>
            <a:off x="9127977" y="3397060"/>
            <a:ext cx="1628284" cy="198265"/>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Pricing</a:t>
            </a:r>
          </a:p>
        </p:txBody>
      </p:sp>
      <p:sp>
        <p:nvSpPr>
          <p:cNvPr id="346" name="Oval 345">
            <a:extLst>
              <a:ext uri="{FF2B5EF4-FFF2-40B4-BE49-F238E27FC236}">
                <a16:creationId xmlns:a16="http://schemas.microsoft.com/office/drawing/2014/main" id="{1CB28E75-CBC0-4290-D6EA-1A29F5A33046}"/>
              </a:ext>
            </a:extLst>
          </p:cNvPr>
          <p:cNvSpPr/>
          <p:nvPr/>
        </p:nvSpPr>
        <p:spPr>
          <a:xfrm>
            <a:off x="9705553" y="292925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348" name="TextBox 347">
            <a:extLst>
              <a:ext uri="{FF2B5EF4-FFF2-40B4-BE49-F238E27FC236}">
                <a16:creationId xmlns:a16="http://schemas.microsoft.com/office/drawing/2014/main" id="{AECDC1C1-A4AD-96A3-F03C-21FF37665148}"/>
              </a:ext>
            </a:extLst>
          </p:cNvPr>
          <p:cNvSpPr txBox="1"/>
          <p:nvPr/>
        </p:nvSpPr>
        <p:spPr>
          <a:xfrm>
            <a:off x="9152321" y="4347955"/>
            <a:ext cx="1691891" cy="218523"/>
          </a:xfrm>
          <a:prstGeom prst="chevron">
            <a:avLst>
              <a:gd name="adj" fmla="val 2669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Dispatch</a:t>
            </a:r>
          </a:p>
        </p:txBody>
      </p:sp>
      <p:sp>
        <p:nvSpPr>
          <p:cNvPr id="349" name="Oval 348">
            <a:extLst>
              <a:ext uri="{FF2B5EF4-FFF2-40B4-BE49-F238E27FC236}">
                <a16:creationId xmlns:a16="http://schemas.microsoft.com/office/drawing/2014/main" id="{82B952EF-181C-7359-37B1-022126DC5BDE}"/>
              </a:ext>
            </a:extLst>
          </p:cNvPr>
          <p:cNvSpPr/>
          <p:nvPr/>
        </p:nvSpPr>
        <p:spPr>
          <a:xfrm>
            <a:off x="9705553" y="3922010"/>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351" name="Rectangle 350">
            <a:extLst>
              <a:ext uri="{FF2B5EF4-FFF2-40B4-BE49-F238E27FC236}">
                <a16:creationId xmlns:a16="http://schemas.microsoft.com/office/drawing/2014/main" id="{FF73E4E8-B2CC-5AE0-2A19-56289953BA17}"/>
              </a:ext>
            </a:extLst>
          </p:cNvPr>
          <p:cNvSpPr/>
          <p:nvPr/>
        </p:nvSpPr>
        <p:spPr>
          <a:xfrm>
            <a:off x="9600550" y="2723656"/>
            <a:ext cx="66503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S</a:t>
            </a:r>
            <a:r>
              <a:rPr lang="en-IN" sz="1200" b="1" err="1">
                <a:solidFill>
                  <a:schemeClr val="bg1"/>
                </a:solidFill>
                <a:latin typeface="+mj-lt"/>
                <a:cs typeface="Calibri Light" panose="020F0302020204030204" pitchFamily="34" charset="0"/>
              </a:rPr>
              <a:t>tage</a:t>
            </a:r>
            <a:r>
              <a:rPr lang="en-IN" sz="1200" b="1">
                <a:solidFill>
                  <a:schemeClr val="bg1"/>
                </a:solidFill>
                <a:latin typeface="+mj-lt"/>
                <a:cs typeface="Calibri Light" panose="020F0302020204030204" pitchFamily="34" charset="0"/>
              </a:rPr>
              <a:t> 4</a:t>
            </a:r>
          </a:p>
        </p:txBody>
      </p:sp>
      <p:pic>
        <p:nvPicPr>
          <p:cNvPr id="354" name="Picture 353">
            <a:extLst>
              <a:ext uri="{FF2B5EF4-FFF2-40B4-BE49-F238E27FC236}">
                <a16:creationId xmlns:a16="http://schemas.microsoft.com/office/drawing/2014/main" id="{C27CB686-749C-7887-2542-6B769E5AD185}"/>
              </a:ext>
            </a:extLst>
          </p:cNvPr>
          <p:cNvPicPr>
            <a:picLocks noChangeAspect="1"/>
          </p:cNvPicPr>
          <p:nvPr/>
        </p:nvPicPr>
        <p:blipFill>
          <a:blip r:embed="rId29" cstate="print">
            <a:extLst>
              <a:ext uri="{28A0092B-C50C-407E-A947-70E740481C1C}">
                <a14:useLocalDpi xmlns:a14="http://schemas.microsoft.com/office/drawing/2010/main" val="0"/>
              </a:ext>
            </a:extLst>
          </a:blip>
          <a:srcRect/>
          <a:stretch/>
        </p:blipFill>
        <p:spPr>
          <a:xfrm>
            <a:off x="9776210" y="4055554"/>
            <a:ext cx="331819" cy="187549"/>
          </a:xfrm>
          <a:prstGeom prst="rect">
            <a:avLst/>
          </a:prstGeom>
        </p:spPr>
      </p:pic>
      <p:pic>
        <p:nvPicPr>
          <p:cNvPr id="357" name="Picture 356">
            <a:extLst>
              <a:ext uri="{FF2B5EF4-FFF2-40B4-BE49-F238E27FC236}">
                <a16:creationId xmlns:a16="http://schemas.microsoft.com/office/drawing/2014/main" id="{19B17545-E5C3-6A4A-75E3-89756C2CFB1C}"/>
              </a:ext>
            </a:extLst>
          </p:cNvPr>
          <p:cNvPicPr>
            <a:picLocks noChangeAspect="1"/>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rcRect t="2097" b="2097"/>
          <a:stretch/>
        </p:blipFill>
        <p:spPr>
          <a:xfrm>
            <a:off x="9790835" y="3009257"/>
            <a:ext cx="302569" cy="289880"/>
          </a:xfrm>
          <a:prstGeom prst="rect">
            <a:avLst/>
          </a:prstGeom>
        </p:spPr>
      </p:pic>
      <p:sp>
        <p:nvSpPr>
          <p:cNvPr id="360" name="Rectangle 359">
            <a:extLst>
              <a:ext uri="{FF2B5EF4-FFF2-40B4-BE49-F238E27FC236}">
                <a16:creationId xmlns:a16="http://schemas.microsoft.com/office/drawing/2014/main" id="{CC01B737-587C-B455-94FB-34D23243A762}"/>
              </a:ext>
            </a:extLst>
          </p:cNvPr>
          <p:cNvSpPr/>
          <p:nvPr/>
        </p:nvSpPr>
        <p:spPr>
          <a:xfrm>
            <a:off x="882337" y="4712303"/>
            <a:ext cx="1749158"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361" name="TextBox 360">
            <a:extLst>
              <a:ext uri="{FF2B5EF4-FFF2-40B4-BE49-F238E27FC236}">
                <a16:creationId xmlns:a16="http://schemas.microsoft.com/office/drawing/2014/main" id="{0C4194C1-F768-513B-6FEC-DC30817A6397}"/>
              </a:ext>
            </a:extLst>
          </p:cNvPr>
          <p:cNvSpPr txBox="1"/>
          <p:nvPr/>
        </p:nvSpPr>
        <p:spPr>
          <a:xfrm>
            <a:off x="1341229" y="5333153"/>
            <a:ext cx="596056" cy="215048"/>
          </a:xfrm>
          <a:prstGeom prst="chevron">
            <a:avLst>
              <a:gd name="adj" fmla="val 2336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XRF</a:t>
            </a:r>
          </a:p>
        </p:txBody>
      </p:sp>
      <p:sp>
        <p:nvSpPr>
          <p:cNvPr id="362" name="Oval 361">
            <a:extLst>
              <a:ext uri="{FF2B5EF4-FFF2-40B4-BE49-F238E27FC236}">
                <a16:creationId xmlns:a16="http://schemas.microsoft.com/office/drawing/2014/main" id="{072FE5F9-18E7-9E7E-31AA-CF1BAD06078F}"/>
              </a:ext>
            </a:extLst>
          </p:cNvPr>
          <p:cNvSpPr/>
          <p:nvPr/>
        </p:nvSpPr>
        <p:spPr>
          <a:xfrm>
            <a:off x="1402691" y="4856026"/>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900">
              <a:latin typeface="+mj-lt"/>
              <a:cs typeface="Calibri Light" panose="020F0302020204030204" pitchFamily="34" charset="0"/>
            </a:endParaRPr>
          </a:p>
        </p:txBody>
      </p:sp>
      <p:sp>
        <p:nvSpPr>
          <p:cNvPr id="364" name="TextBox 363">
            <a:extLst>
              <a:ext uri="{FF2B5EF4-FFF2-40B4-BE49-F238E27FC236}">
                <a16:creationId xmlns:a16="http://schemas.microsoft.com/office/drawing/2014/main" id="{3B9AF0C2-9532-792C-6DF8-135BE793A2FB}"/>
              </a:ext>
            </a:extLst>
          </p:cNvPr>
          <p:cNvSpPr txBox="1"/>
          <p:nvPr/>
        </p:nvSpPr>
        <p:spPr>
          <a:xfrm>
            <a:off x="1175598" y="6234498"/>
            <a:ext cx="927318" cy="215048"/>
          </a:xfrm>
          <a:prstGeom prst="chevron">
            <a:avLst>
              <a:gd name="adj" fmla="val 26692"/>
            </a:avLst>
          </a:prstGeom>
          <a:noFill/>
        </p:spPr>
        <p:txBody>
          <a:bodyPr wrap="square" lIns="0" tIns="0" rIns="0" bIns="0" anchor="ctr">
            <a:noAutofit/>
          </a:bodyPr>
          <a:lstStyle/>
          <a:p>
            <a:pPr algn="ctr">
              <a:lnSpc>
                <a:spcPts val="1400"/>
              </a:lnSpc>
            </a:pPr>
            <a:r>
              <a:rPr lang="en-US" sz="1000" b="1">
                <a:latin typeface="+mj-lt"/>
                <a:cs typeface="Calibri Light" panose="020F0302020204030204" pitchFamily="34" charset="0"/>
              </a:rPr>
              <a:t>Fire Assay</a:t>
            </a:r>
          </a:p>
        </p:txBody>
      </p:sp>
      <p:sp>
        <p:nvSpPr>
          <p:cNvPr id="365" name="Oval 364">
            <a:extLst>
              <a:ext uri="{FF2B5EF4-FFF2-40B4-BE49-F238E27FC236}">
                <a16:creationId xmlns:a16="http://schemas.microsoft.com/office/drawing/2014/main" id="{F64ADDF2-7BB8-7DD5-5408-20E9D15390AC}"/>
              </a:ext>
            </a:extLst>
          </p:cNvPr>
          <p:cNvSpPr/>
          <p:nvPr/>
        </p:nvSpPr>
        <p:spPr>
          <a:xfrm>
            <a:off x="1402691" y="5760593"/>
            <a:ext cx="473133" cy="473133"/>
          </a:xfrm>
          <a:prstGeom prst="ellipse">
            <a:avLst/>
          </a:prstGeom>
          <a:no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08" name="Rectangle 407">
            <a:extLst>
              <a:ext uri="{FF2B5EF4-FFF2-40B4-BE49-F238E27FC236}">
                <a16:creationId xmlns:a16="http://schemas.microsoft.com/office/drawing/2014/main" id="{61DF9DA1-0003-4461-DB28-4E22078A3438}"/>
              </a:ext>
            </a:extLst>
          </p:cNvPr>
          <p:cNvSpPr/>
          <p:nvPr/>
        </p:nvSpPr>
        <p:spPr>
          <a:xfrm>
            <a:off x="1187260" y="4650429"/>
            <a:ext cx="1391674"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Raw Material Testing</a:t>
            </a:r>
          </a:p>
        </p:txBody>
      </p:sp>
      <p:pic>
        <p:nvPicPr>
          <p:cNvPr id="419" name="Picture 418">
            <a:extLst>
              <a:ext uri="{FF2B5EF4-FFF2-40B4-BE49-F238E27FC236}">
                <a16:creationId xmlns:a16="http://schemas.microsoft.com/office/drawing/2014/main" id="{5DF68263-2F97-8D83-CDD0-30DAFCDB878C}"/>
              </a:ext>
            </a:extLst>
          </p:cNvPr>
          <p:cNvPicPr>
            <a:picLocks noChangeAspect="1"/>
          </p:cNvPicPr>
          <p:nvPr/>
        </p:nvPicPr>
        <p:blipFill rotWithShape="1">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t="2640" b="2222"/>
          <a:stretch/>
        </p:blipFill>
        <p:spPr>
          <a:xfrm>
            <a:off x="1510573" y="4921049"/>
            <a:ext cx="257368" cy="304496"/>
          </a:xfrm>
          <a:prstGeom prst="rect">
            <a:avLst/>
          </a:prstGeom>
        </p:spPr>
      </p:pic>
      <p:pic>
        <p:nvPicPr>
          <p:cNvPr id="423" name="Picture 422">
            <a:extLst>
              <a:ext uri="{FF2B5EF4-FFF2-40B4-BE49-F238E27FC236}">
                <a16:creationId xmlns:a16="http://schemas.microsoft.com/office/drawing/2014/main" id="{84552103-0306-E78F-A69A-3DED8E0F7A87}"/>
              </a:ext>
            </a:extLst>
          </p:cNvPr>
          <p:cNvPicPr>
            <a:picLocks noChangeAspect="1"/>
          </p:cNvPicPr>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458595" y="5816497"/>
            <a:ext cx="361324" cy="361323"/>
          </a:xfrm>
          <a:prstGeom prst="rect">
            <a:avLst/>
          </a:prstGeom>
        </p:spPr>
      </p:pic>
      <p:sp>
        <p:nvSpPr>
          <p:cNvPr id="424" name="Rectangle 423">
            <a:extLst>
              <a:ext uri="{FF2B5EF4-FFF2-40B4-BE49-F238E27FC236}">
                <a16:creationId xmlns:a16="http://schemas.microsoft.com/office/drawing/2014/main" id="{A1CD8106-C205-D8F7-DB52-46E839182948}"/>
              </a:ext>
            </a:extLst>
          </p:cNvPr>
          <p:cNvSpPr/>
          <p:nvPr/>
        </p:nvSpPr>
        <p:spPr>
          <a:xfrm>
            <a:off x="2867166" y="4712303"/>
            <a:ext cx="5753996"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29" name="Rectangle 428">
            <a:extLst>
              <a:ext uri="{FF2B5EF4-FFF2-40B4-BE49-F238E27FC236}">
                <a16:creationId xmlns:a16="http://schemas.microsoft.com/office/drawing/2014/main" id="{C09738B7-8787-60B5-4182-81C0F99BF49F}"/>
              </a:ext>
            </a:extLst>
          </p:cNvPr>
          <p:cNvSpPr/>
          <p:nvPr/>
        </p:nvSpPr>
        <p:spPr>
          <a:xfrm>
            <a:off x="3684714" y="4650429"/>
            <a:ext cx="1391674"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Design Observation</a:t>
            </a:r>
          </a:p>
        </p:txBody>
      </p:sp>
      <p:sp>
        <p:nvSpPr>
          <p:cNvPr id="432" name="TextBox 431">
            <a:extLst>
              <a:ext uri="{FF2B5EF4-FFF2-40B4-BE49-F238E27FC236}">
                <a16:creationId xmlns:a16="http://schemas.microsoft.com/office/drawing/2014/main" id="{DDCD3C61-BE50-8FF9-60E1-61B3320CA4E5}"/>
              </a:ext>
            </a:extLst>
          </p:cNvPr>
          <p:cNvSpPr txBox="1"/>
          <p:nvPr/>
        </p:nvSpPr>
        <p:spPr>
          <a:xfrm>
            <a:off x="2927550" y="5428226"/>
            <a:ext cx="785894"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Concept </a:t>
            </a:r>
            <a:br>
              <a:rPr lang="en-US" sz="1000" b="1">
                <a:latin typeface="+mj-lt"/>
                <a:cs typeface="Calibri Light" panose="020F0302020204030204" pitchFamily="34" charset="0"/>
              </a:rPr>
            </a:br>
            <a:r>
              <a:rPr lang="en-US" sz="1000" b="1">
                <a:latin typeface="+mj-lt"/>
                <a:cs typeface="Calibri Light" panose="020F0302020204030204" pitchFamily="34" charset="0"/>
              </a:rPr>
              <a:t>Observation</a:t>
            </a:r>
          </a:p>
        </p:txBody>
      </p:sp>
      <p:sp>
        <p:nvSpPr>
          <p:cNvPr id="433" name="Oval 432">
            <a:extLst>
              <a:ext uri="{FF2B5EF4-FFF2-40B4-BE49-F238E27FC236}">
                <a16:creationId xmlns:a16="http://schemas.microsoft.com/office/drawing/2014/main" id="{33E02AD3-FE3C-A2C0-54B7-A30E7DD32976}"/>
              </a:ext>
            </a:extLst>
          </p:cNvPr>
          <p:cNvSpPr/>
          <p:nvPr/>
        </p:nvSpPr>
        <p:spPr>
          <a:xfrm>
            <a:off x="3065731" y="48857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34" name="TextBox 433">
            <a:extLst>
              <a:ext uri="{FF2B5EF4-FFF2-40B4-BE49-F238E27FC236}">
                <a16:creationId xmlns:a16="http://schemas.microsoft.com/office/drawing/2014/main" id="{69BECE35-3B56-84DC-F449-50474A99CAB8}"/>
              </a:ext>
            </a:extLst>
          </p:cNvPr>
          <p:cNvSpPr txBox="1"/>
          <p:nvPr/>
        </p:nvSpPr>
        <p:spPr>
          <a:xfrm>
            <a:off x="3736333" y="5428226"/>
            <a:ext cx="934546"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Element Quality Inspection </a:t>
            </a:r>
          </a:p>
        </p:txBody>
      </p:sp>
      <p:sp>
        <p:nvSpPr>
          <p:cNvPr id="435" name="Oval 434">
            <a:extLst>
              <a:ext uri="{FF2B5EF4-FFF2-40B4-BE49-F238E27FC236}">
                <a16:creationId xmlns:a16="http://schemas.microsoft.com/office/drawing/2014/main" id="{FCC593E7-C78D-3CE8-FA69-55D596EF9812}"/>
              </a:ext>
            </a:extLst>
          </p:cNvPr>
          <p:cNvSpPr/>
          <p:nvPr/>
        </p:nvSpPr>
        <p:spPr>
          <a:xfrm>
            <a:off x="3981418" y="48857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36" name="TextBox 435">
            <a:extLst>
              <a:ext uri="{FF2B5EF4-FFF2-40B4-BE49-F238E27FC236}">
                <a16:creationId xmlns:a16="http://schemas.microsoft.com/office/drawing/2014/main" id="{BA2F2687-628C-5E17-1923-EC6574832649}"/>
              </a:ext>
            </a:extLst>
          </p:cNvPr>
          <p:cNvSpPr txBox="1"/>
          <p:nvPr/>
        </p:nvSpPr>
        <p:spPr>
          <a:xfrm>
            <a:off x="5002583" y="5428226"/>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Basic </a:t>
            </a:r>
            <a:br>
              <a:rPr lang="en-US" sz="1000" b="1">
                <a:latin typeface="+mj-lt"/>
                <a:cs typeface="Calibri Light" panose="020F0302020204030204" pitchFamily="34" charset="0"/>
              </a:rPr>
            </a:br>
            <a:r>
              <a:rPr lang="en-US" sz="1000" b="1">
                <a:latin typeface="+mj-lt"/>
                <a:cs typeface="Calibri Light" panose="020F0302020204030204" pitchFamily="34" charset="0"/>
              </a:rPr>
              <a:t>Aspects</a:t>
            </a:r>
          </a:p>
        </p:txBody>
      </p:sp>
      <p:sp>
        <p:nvSpPr>
          <p:cNvPr id="437" name="Oval 436">
            <a:extLst>
              <a:ext uri="{FF2B5EF4-FFF2-40B4-BE49-F238E27FC236}">
                <a16:creationId xmlns:a16="http://schemas.microsoft.com/office/drawing/2014/main" id="{32DEB216-F7F5-B345-9E3E-4C171A40FE6F}"/>
              </a:ext>
            </a:extLst>
          </p:cNvPr>
          <p:cNvSpPr/>
          <p:nvPr/>
        </p:nvSpPr>
        <p:spPr>
          <a:xfrm>
            <a:off x="5113005" y="48857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444" name="Picture 443">
            <a:extLst>
              <a:ext uri="{FF2B5EF4-FFF2-40B4-BE49-F238E27FC236}">
                <a16:creationId xmlns:a16="http://schemas.microsoft.com/office/drawing/2014/main" id="{E42B57B7-1BA4-9EFE-EC4E-2B1097FB9A6B}"/>
              </a:ext>
            </a:extLst>
          </p:cNvPr>
          <p:cNvPicPr>
            <a:picLocks noChangeAspect="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val="0"/>
              </a:ext>
            </a:extLst>
          </a:blip>
          <a:srcRect t="5042" b="5042"/>
          <a:stretch/>
        </p:blipFill>
        <p:spPr>
          <a:xfrm>
            <a:off x="3203691" y="4957968"/>
            <a:ext cx="227575" cy="269247"/>
          </a:xfrm>
          <a:prstGeom prst="rect">
            <a:avLst/>
          </a:prstGeom>
        </p:spPr>
      </p:pic>
      <p:pic>
        <p:nvPicPr>
          <p:cNvPr id="445" name="Picture 444">
            <a:extLst>
              <a:ext uri="{FF2B5EF4-FFF2-40B4-BE49-F238E27FC236}">
                <a16:creationId xmlns:a16="http://schemas.microsoft.com/office/drawing/2014/main" id="{A0962D5E-7DDB-0B51-6B79-96361A069009}"/>
              </a:ext>
            </a:extLst>
          </p:cNvPr>
          <p:cNvPicPr>
            <a:picLocks noChangeAspect="1"/>
          </p:cNvPicPr>
          <p:nvPr/>
        </p:nvPicPr>
        <p:blipFill>
          <a:blip r:embed="rId3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090632" y="4949348"/>
            <a:ext cx="254704" cy="335136"/>
          </a:xfrm>
          <a:prstGeom prst="rect">
            <a:avLst/>
          </a:prstGeom>
        </p:spPr>
      </p:pic>
      <p:pic>
        <p:nvPicPr>
          <p:cNvPr id="448" name="Picture 447">
            <a:extLst>
              <a:ext uri="{FF2B5EF4-FFF2-40B4-BE49-F238E27FC236}">
                <a16:creationId xmlns:a16="http://schemas.microsoft.com/office/drawing/2014/main" id="{CEF78CEE-84A9-BDA7-E5C7-1E9ED0CB14C1}"/>
              </a:ext>
            </a:extLst>
          </p:cNvPr>
          <p:cNvPicPr>
            <a:picLocks noChangeAspect="1"/>
          </p:cNvPicPr>
          <p:nvPr/>
        </p:nvPicPr>
        <p:blipFill>
          <a:blip r:embed="rId35" cstate="print">
            <a:clrChange>
              <a:clrFrom>
                <a:srgbClr val="FFFFFF"/>
              </a:clrFrom>
              <a:clrTo>
                <a:srgbClr val="FFFFFF">
                  <a:alpha val="0"/>
                </a:srgbClr>
              </a:clrTo>
            </a:clrChange>
            <a:extLst>
              <a:ext uri="{28A0092B-C50C-407E-A947-70E740481C1C}">
                <a14:useLocalDpi xmlns:a14="http://schemas.microsoft.com/office/drawing/2010/main" val="0"/>
              </a:ext>
            </a:extLst>
          </a:blip>
          <a:srcRect l="14256" r="14256"/>
          <a:stretch/>
        </p:blipFill>
        <p:spPr>
          <a:xfrm>
            <a:off x="5181605" y="4927013"/>
            <a:ext cx="321022" cy="379806"/>
          </a:xfrm>
          <a:prstGeom prst="rect">
            <a:avLst/>
          </a:prstGeom>
        </p:spPr>
      </p:pic>
      <p:sp>
        <p:nvSpPr>
          <p:cNvPr id="449" name="TextBox 448">
            <a:extLst>
              <a:ext uri="{FF2B5EF4-FFF2-40B4-BE49-F238E27FC236}">
                <a16:creationId xmlns:a16="http://schemas.microsoft.com/office/drawing/2014/main" id="{BDA47A56-B130-62EF-5142-7607679FAF99}"/>
              </a:ext>
            </a:extLst>
          </p:cNvPr>
          <p:cNvSpPr txBox="1"/>
          <p:nvPr/>
        </p:nvSpPr>
        <p:spPr>
          <a:xfrm>
            <a:off x="4817556" y="5784048"/>
            <a:ext cx="1026392" cy="687974"/>
          </a:xfrm>
          <a:prstGeom prst="rect">
            <a:avLst/>
          </a:prstGeom>
          <a:noFill/>
        </p:spPr>
        <p:txBody>
          <a:bodyPr wrap="square" lIns="0" tIns="0" rIns="0" bIns="0" anchor="t" anchorCtr="0">
            <a:noAutofit/>
          </a:bodyPr>
          <a:lstStyle/>
          <a:p>
            <a:pPr marL="72000" indent="-72000">
              <a:lnSpc>
                <a:spcPts val="1000"/>
              </a:lnSpc>
              <a:buFont typeface="Arial" panose="020B0604020202020204" pitchFamily="34" charset="0"/>
              <a:buChar char="•"/>
            </a:pPr>
            <a:r>
              <a:rPr lang="en-US" sz="1000">
                <a:latin typeface="+mj-lt"/>
                <a:cs typeface="Calibri Light" panose="020F0302020204030204" pitchFamily="34" charset="0"/>
              </a:rPr>
              <a:t>Gold Purity</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No Non-Gold Item</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Gemstone Quality</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Pearl Quality</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Beads Quality</a:t>
            </a:r>
          </a:p>
        </p:txBody>
      </p:sp>
      <p:sp>
        <p:nvSpPr>
          <p:cNvPr id="450" name="TextBox 449">
            <a:extLst>
              <a:ext uri="{FF2B5EF4-FFF2-40B4-BE49-F238E27FC236}">
                <a16:creationId xmlns:a16="http://schemas.microsoft.com/office/drawing/2014/main" id="{0B11639B-44BE-03F7-41D1-A0113D448CBA}"/>
              </a:ext>
            </a:extLst>
          </p:cNvPr>
          <p:cNvSpPr txBox="1"/>
          <p:nvPr/>
        </p:nvSpPr>
        <p:spPr>
          <a:xfrm>
            <a:off x="6264646" y="5428226"/>
            <a:ext cx="63469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Aesthetic </a:t>
            </a:r>
            <a:br>
              <a:rPr lang="en-US" sz="1000" b="1">
                <a:latin typeface="+mj-lt"/>
                <a:cs typeface="Calibri Light" panose="020F0302020204030204" pitchFamily="34" charset="0"/>
              </a:rPr>
            </a:br>
            <a:r>
              <a:rPr lang="en-US" sz="1000" b="1">
                <a:latin typeface="+mj-lt"/>
                <a:cs typeface="Calibri Light" panose="020F0302020204030204" pitchFamily="34" charset="0"/>
              </a:rPr>
              <a:t>Aspects</a:t>
            </a:r>
          </a:p>
        </p:txBody>
      </p:sp>
      <p:sp>
        <p:nvSpPr>
          <p:cNvPr id="451" name="Oval 450">
            <a:extLst>
              <a:ext uri="{FF2B5EF4-FFF2-40B4-BE49-F238E27FC236}">
                <a16:creationId xmlns:a16="http://schemas.microsoft.com/office/drawing/2014/main" id="{70995788-97B8-A9EA-D7E8-0655CBC4E00C}"/>
              </a:ext>
            </a:extLst>
          </p:cNvPr>
          <p:cNvSpPr/>
          <p:nvPr/>
        </p:nvSpPr>
        <p:spPr>
          <a:xfrm>
            <a:off x="6375068" y="48857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53" name="TextBox 452">
            <a:extLst>
              <a:ext uri="{FF2B5EF4-FFF2-40B4-BE49-F238E27FC236}">
                <a16:creationId xmlns:a16="http://schemas.microsoft.com/office/drawing/2014/main" id="{1A975B16-FBBA-E66A-7572-90C95CDC8F69}"/>
              </a:ext>
            </a:extLst>
          </p:cNvPr>
          <p:cNvSpPr txBox="1"/>
          <p:nvPr/>
        </p:nvSpPr>
        <p:spPr>
          <a:xfrm>
            <a:off x="6079619" y="5784048"/>
            <a:ext cx="1299580" cy="687974"/>
          </a:xfrm>
          <a:prstGeom prst="rect">
            <a:avLst/>
          </a:prstGeom>
          <a:noFill/>
        </p:spPr>
        <p:txBody>
          <a:bodyPr wrap="square" lIns="0" tIns="0" rIns="0" bIns="0" anchor="t" anchorCtr="0">
            <a:noAutofit/>
          </a:bodyPr>
          <a:lstStyle/>
          <a:p>
            <a:pPr marL="72000" indent="-72000">
              <a:lnSpc>
                <a:spcPts val="1000"/>
              </a:lnSpc>
              <a:buFont typeface="Arial" panose="020B0604020202020204" pitchFamily="34" charset="0"/>
              <a:buChar char="•"/>
            </a:pPr>
            <a:r>
              <a:rPr lang="en-US" sz="1000">
                <a:latin typeface="+mj-lt"/>
                <a:cs typeface="Calibri Light" panose="020F0302020204030204" pitchFamily="34" charset="0"/>
              </a:rPr>
              <a:t>Shape Uniformity</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No Damage</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No Polish Discoloration</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No Excess Solder</a:t>
            </a:r>
          </a:p>
          <a:p>
            <a:pPr marL="72000" indent="-72000">
              <a:lnSpc>
                <a:spcPts val="1000"/>
              </a:lnSpc>
              <a:buFont typeface="Arial" panose="020B0604020202020204" pitchFamily="34" charset="0"/>
              <a:buChar char="•"/>
            </a:pPr>
            <a:r>
              <a:rPr lang="en-US" sz="1000">
                <a:latin typeface="+mj-lt"/>
                <a:cs typeface="Calibri Light" panose="020F0302020204030204" pitchFamily="34" charset="0"/>
              </a:rPr>
              <a:t>Proper Enamel</a:t>
            </a:r>
          </a:p>
        </p:txBody>
      </p:sp>
      <p:cxnSp>
        <p:nvCxnSpPr>
          <p:cNvPr id="455" name="Straight Connector 454">
            <a:extLst>
              <a:ext uri="{FF2B5EF4-FFF2-40B4-BE49-F238E27FC236}">
                <a16:creationId xmlns:a16="http://schemas.microsoft.com/office/drawing/2014/main" id="{657B0667-1B2D-7D8A-957E-E4DCF66C5499}"/>
              </a:ext>
            </a:extLst>
          </p:cNvPr>
          <p:cNvCxnSpPr/>
          <p:nvPr/>
        </p:nvCxnSpPr>
        <p:spPr>
          <a:xfrm>
            <a:off x="4799807" y="5736420"/>
            <a:ext cx="1032659"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E4C51FB7-329C-0CE4-1CC1-4A46D6C57631}"/>
              </a:ext>
            </a:extLst>
          </p:cNvPr>
          <p:cNvCxnSpPr/>
          <p:nvPr/>
        </p:nvCxnSpPr>
        <p:spPr>
          <a:xfrm>
            <a:off x="6014244" y="5736420"/>
            <a:ext cx="1032659"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pic>
        <p:nvPicPr>
          <p:cNvPr id="458" name="Picture 457">
            <a:extLst>
              <a:ext uri="{FF2B5EF4-FFF2-40B4-BE49-F238E27FC236}">
                <a16:creationId xmlns:a16="http://schemas.microsoft.com/office/drawing/2014/main" id="{BF0C5949-7129-582D-5196-88D948F3B066}"/>
              </a:ext>
            </a:extLst>
          </p:cNvPr>
          <p:cNvPicPr>
            <a:picLocks noChangeAspect="1"/>
          </p:cNvPicPr>
          <p:nvPr/>
        </p:nvPicPr>
        <p:blipFill>
          <a:blip r:embed="rId3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7739" r="7739"/>
          <a:stretch/>
        </p:blipFill>
        <p:spPr>
          <a:xfrm>
            <a:off x="6490204" y="4968398"/>
            <a:ext cx="235981" cy="279193"/>
          </a:xfrm>
          <a:prstGeom prst="rect">
            <a:avLst/>
          </a:prstGeom>
        </p:spPr>
      </p:pic>
      <p:sp>
        <p:nvSpPr>
          <p:cNvPr id="459" name="TextBox 458">
            <a:extLst>
              <a:ext uri="{FF2B5EF4-FFF2-40B4-BE49-F238E27FC236}">
                <a16:creationId xmlns:a16="http://schemas.microsoft.com/office/drawing/2014/main" id="{1697A1B4-1344-908C-91C0-98365B2192BE}"/>
              </a:ext>
            </a:extLst>
          </p:cNvPr>
          <p:cNvSpPr txBox="1"/>
          <p:nvPr/>
        </p:nvSpPr>
        <p:spPr>
          <a:xfrm>
            <a:off x="7480921" y="5428226"/>
            <a:ext cx="899628" cy="215048"/>
          </a:xfrm>
          <a:prstGeom prst="chevron">
            <a:avLst>
              <a:gd name="adj" fmla="val 26692"/>
            </a:avLst>
          </a:prstGeom>
          <a:noFill/>
        </p:spPr>
        <p:txBody>
          <a:bodyPr wrap="square" lIns="0" tIns="0" rIns="0" bIns="0" anchor="ctr">
            <a:noAutofit/>
          </a:bodyPr>
          <a:lstStyle/>
          <a:p>
            <a:pPr algn="ctr">
              <a:lnSpc>
                <a:spcPts val="1000"/>
              </a:lnSpc>
            </a:pPr>
            <a:r>
              <a:rPr lang="en-US" sz="1000" b="1">
                <a:latin typeface="+mj-lt"/>
                <a:cs typeface="Calibri Light" panose="020F0302020204030204" pitchFamily="34" charset="0"/>
              </a:rPr>
              <a:t>Functional </a:t>
            </a:r>
            <a:br>
              <a:rPr lang="en-US" sz="1000" b="1">
                <a:latin typeface="+mj-lt"/>
                <a:cs typeface="Calibri Light" panose="020F0302020204030204" pitchFamily="34" charset="0"/>
              </a:rPr>
            </a:br>
            <a:r>
              <a:rPr lang="en-US" sz="1000" b="1">
                <a:latin typeface="+mj-lt"/>
                <a:cs typeface="Calibri Light" panose="020F0302020204030204" pitchFamily="34" charset="0"/>
              </a:rPr>
              <a:t>Aspects</a:t>
            </a:r>
          </a:p>
        </p:txBody>
      </p:sp>
      <p:sp>
        <p:nvSpPr>
          <p:cNvPr id="460" name="Oval 459">
            <a:extLst>
              <a:ext uri="{FF2B5EF4-FFF2-40B4-BE49-F238E27FC236}">
                <a16:creationId xmlns:a16="http://schemas.microsoft.com/office/drawing/2014/main" id="{D0DA84AC-1065-3553-85A4-2BC43988D017}"/>
              </a:ext>
            </a:extLst>
          </p:cNvPr>
          <p:cNvSpPr/>
          <p:nvPr/>
        </p:nvSpPr>
        <p:spPr>
          <a:xfrm>
            <a:off x="7723808" y="48857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61" name="TextBox 460">
            <a:extLst>
              <a:ext uri="{FF2B5EF4-FFF2-40B4-BE49-F238E27FC236}">
                <a16:creationId xmlns:a16="http://schemas.microsoft.com/office/drawing/2014/main" id="{7193C023-81A0-A778-FDB3-4E04F55E871F}"/>
              </a:ext>
            </a:extLst>
          </p:cNvPr>
          <p:cNvSpPr txBox="1"/>
          <p:nvPr/>
        </p:nvSpPr>
        <p:spPr>
          <a:xfrm>
            <a:off x="7466459" y="5784048"/>
            <a:ext cx="1299580" cy="687974"/>
          </a:xfrm>
          <a:prstGeom prst="rect">
            <a:avLst/>
          </a:prstGeom>
          <a:noFill/>
        </p:spPr>
        <p:txBody>
          <a:bodyPr wrap="square" lIns="0" tIns="0" rIns="0" bIns="0" anchor="t" anchorCtr="0">
            <a:noAutofit/>
          </a:bodyPr>
          <a:lstStyle/>
          <a:p>
            <a:pPr marL="72000" indent="-72000">
              <a:lnSpc>
                <a:spcPts val="1000"/>
              </a:lnSpc>
              <a:buFont typeface="Arial" panose="020B0604020202020204" pitchFamily="34" charset="0"/>
              <a:buChar char="•"/>
            </a:pPr>
            <a:r>
              <a:rPr lang="en-GB" sz="1000">
                <a:latin typeface="+mj-lt"/>
                <a:cs typeface="Calibri Light" panose="020F0302020204030204" pitchFamily="34" charset="0"/>
              </a:rPr>
              <a:t>No Sharp Edges</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No Strength Issue</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Proper Fit and Fall</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Proper Findings</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Product as per SOP</a:t>
            </a:r>
          </a:p>
        </p:txBody>
      </p:sp>
      <p:cxnSp>
        <p:nvCxnSpPr>
          <p:cNvPr id="462" name="Straight Connector 461">
            <a:extLst>
              <a:ext uri="{FF2B5EF4-FFF2-40B4-BE49-F238E27FC236}">
                <a16:creationId xmlns:a16="http://schemas.microsoft.com/office/drawing/2014/main" id="{EE98EBD9-1815-9C9E-5F4D-1DE48A363AE7}"/>
              </a:ext>
            </a:extLst>
          </p:cNvPr>
          <p:cNvCxnSpPr/>
          <p:nvPr/>
        </p:nvCxnSpPr>
        <p:spPr>
          <a:xfrm>
            <a:off x="7401084" y="5736420"/>
            <a:ext cx="1032659"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pic>
        <p:nvPicPr>
          <p:cNvPr id="466" name="Picture 465">
            <a:extLst>
              <a:ext uri="{FF2B5EF4-FFF2-40B4-BE49-F238E27FC236}">
                <a16:creationId xmlns:a16="http://schemas.microsoft.com/office/drawing/2014/main" id="{1FB383BA-51AD-6492-8E48-E9BECD21040A}"/>
              </a:ext>
            </a:extLst>
          </p:cNvPr>
          <p:cNvPicPr>
            <a:picLocks noChangeAspect="1"/>
          </p:cNvPicPr>
          <p:nvPr/>
        </p:nvPicPr>
        <p:blipFill>
          <a:blip r:embed="rId3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782872" y="4935046"/>
            <a:ext cx="363740" cy="363740"/>
          </a:xfrm>
          <a:prstGeom prst="rect">
            <a:avLst/>
          </a:prstGeom>
        </p:spPr>
      </p:pic>
      <p:sp>
        <p:nvSpPr>
          <p:cNvPr id="467" name="Rectangle 466">
            <a:extLst>
              <a:ext uri="{FF2B5EF4-FFF2-40B4-BE49-F238E27FC236}">
                <a16:creationId xmlns:a16="http://schemas.microsoft.com/office/drawing/2014/main" id="{8EC3D6DD-A560-CCB6-3040-96E18EF8BCD4}"/>
              </a:ext>
            </a:extLst>
          </p:cNvPr>
          <p:cNvSpPr/>
          <p:nvPr/>
        </p:nvSpPr>
        <p:spPr>
          <a:xfrm>
            <a:off x="8861566" y="4712303"/>
            <a:ext cx="2752448" cy="1769346"/>
          </a:xfrm>
          <a:prstGeom prst="rect">
            <a:avLst/>
          </a:prstGeom>
          <a:noFill/>
          <a:ln>
            <a:solidFill>
              <a:srgbClr val="9619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68" name="Rectangle 467">
            <a:extLst>
              <a:ext uri="{FF2B5EF4-FFF2-40B4-BE49-F238E27FC236}">
                <a16:creationId xmlns:a16="http://schemas.microsoft.com/office/drawing/2014/main" id="{2DD05252-4CE2-B157-07E9-F3ED0740398D}"/>
              </a:ext>
            </a:extLst>
          </p:cNvPr>
          <p:cNvSpPr/>
          <p:nvPr/>
        </p:nvSpPr>
        <p:spPr>
          <a:xfrm>
            <a:off x="9189710" y="4650429"/>
            <a:ext cx="2096160"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Final Inspection and Packaging</a:t>
            </a:r>
          </a:p>
        </p:txBody>
      </p:sp>
      <p:sp>
        <p:nvSpPr>
          <p:cNvPr id="470" name="Oval 469">
            <a:extLst>
              <a:ext uri="{FF2B5EF4-FFF2-40B4-BE49-F238E27FC236}">
                <a16:creationId xmlns:a16="http://schemas.microsoft.com/office/drawing/2014/main" id="{2CABA2F8-F0EC-D43E-41B5-B74A597F2E78}"/>
              </a:ext>
            </a:extLst>
          </p:cNvPr>
          <p:cNvSpPr/>
          <p:nvPr/>
        </p:nvSpPr>
        <p:spPr>
          <a:xfrm>
            <a:off x="9159191" y="49238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72" name="Oval 471">
            <a:extLst>
              <a:ext uri="{FF2B5EF4-FFF2-40B4-BE49-F238E27FC236}">
                <a16:creationId xmlns:a16="http://schemas.microsoft.com/office/drawing/2014/main" id="{2FA79E96-DCD7-3A87-3317-2825F5141026}"/>
              </a:ext>
            </a:extLst>
          </p:cNvPr>
          <p:cNvSpPr/>
          <p:nvPr/>
        </p:nvSpPr>
        <p:spPr>
          <a:xfrm>
            <a:off x="10547318" y="4923841"/>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sp>
        <p:nvSpPr>
          <p:cNvPr id="490" name="Rectangle 489">
            <a:extLst>
              <a:ext uri="{FF2B5EF4-FFF2-40B4-BE49-F238E27FC236}">
                <a16:creationId xmlns:a16="http://schemas.microsoft.com/office/drawing/2014/main" id="{AF5F41F7-DA35-6253-BA9A-971614D108E5}"/>
              </a:ext>
            </a:extLst>
          </p:cNvPr>
          <p:cNvSpPr/>
          <p:nvPr/>
        </p:nvSpPr>
        <p:spPr>
          <a:xfrm>
            <a:off x="5206401" y="4650429"/>
            <a:ext cx="2887128" cy="159496"/>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a:solidFill>
                  <a:schemeClr val="bg1"/>
                </a:solidFill>
                <a:latin typeface="+mj-lt"/>
                <a:cs typeface="Calibri Light" panose="020F0302020204030204" pitchFamily="34" charset="0"/>
              </a:rPr>
              <a:t>Production Process Examination Checklist</a:t>
            </a:r>
          </a:p>
        </p:txBody>
      </p:sp>
      <p:pic>
        <p:nvPicPr>
          <p:cNvPr id="491" name="Picture 490">
            <a:extLst>
              <a:ext uri="{FF2B5EF4-FFF2-40B4-BE49-F238E27FC236}">
                <a16:creationId xmlns:a16="http://schemas.microsoft.com/office/drawing/2014/main" id="{3CEED920-75D7-996D-7134-EDDEEF4C85D7}"/>
              </a:ext>
            </a:extLst>
          </p:cNvPr>
          <p:cNvPicPr>
            <a:picLocks noChangeAspect="1"/>
          </p:cNvPicPr>
          <p:nvPr/>
        </p:nvPicPr>
        <p:blipFill rotWithShape="1">
          <a:blip r:embed="rId38" cstate="print">
            <a:clrChange>
              <a:clrFrom>
                <a:srgbClr val="FFFFFF"/>
              </a:clrFrom>
              <a:clrTo>
                <a:srgbClr val="FFFFFF">
                  <a:alpha val="0"/>
                </a:srgbClr>
              </a:clrTo>
            </a:clrChange>
            <a:extLst>
              <a:ext uri="{28A0092B-C50C-407E-A947-70E740481C1C}">
                <a14:useLocalDpi xmlns:a14="http://schemas.microsoft.com/office/drawing/2010/main" val="0"/>
              </a:ext>
            </a:extLst>
          </a:blip>
          <a:srcRect l="18386" t="10828" r="7867" b="15982"/>
          <a:stretch/>
        </p:blipFill>
        <p:spPr>
          <a:xfrm>
            <a:off x="10675545" y="5012292"/>
            <a:ext cx="247711" cy="264748"/>
          </a:xfrm>
          <a:prstGeom prst="rect">
            <a:avLst/>
          </a:prstGeom>
        </p:spPr>
      </p:pic>
      <p:pic>
        <p:nvPicPr>
          <p:cNvPr id="493" name="Picture 492">
            <a:extLst>
              <a:ext uri="{FF2B5EF4-FFF2-40B4-BE49-F238E27FC236}">
                <a16:creationId xmlns:a16="http://schemas.microsoft.com/office/drawing/2014/main" id="{BC9EDA99-AEF6-B718-E8ED-1B6B03DBBB25}"/>
              </a:ext>
            </a:extLst>
          </p:cNvPr>
          <p:cNvPicPr>
            <a:picLocks noChangeAspect="1"/>
          </p:cNvPicPr>
          <p:nvPr/>
        </p:nvPicPr>
        <p:blipFill>
          <a:blip r:embed="rId39" cstate="print">
            <a:extLst>
              <a:ext uri="{28A0092B-C50C-407E-A947-70E740481C1C}">
                <a14:useLocalDpi xmlns:a14="http://schemas.microsoft.com/office/drawing/2010/main" val="0"/>
              </a:ext>
            </a:extLst>
          </a:blip>
          <a:srcRect l="3218" r="3218"/>
          <a:stretch/>
        </p:blipFill>
        <p:spPr>
          <a:xfrm>
            <a:off x="9279180" y="5012292"/>
            <a:ext cx="247711" cy="264748"/>
          </a:xfrm>
          <a:prstGeom prst="rect">
            <a:avLst/>
          </a:prstGeom>
        </p:spPr>
      </p:pic>
      <p:grpSp>
        <p:nvGrpSpPr>
          <p:cNvPr id="511" name="Group 510">
            <a:extLst>
              <a:ext uri="{FF2B5EF4-FFF2-40B4-BE49-F238E27FC236}">
                <a16:creationId xmlns:a16="http://schemas.microsoft.com/office/drawing/2014/main" id="{711B6B5B-6945-D857-4EA2-28F2DC4F3FEE}"/>
              </a:ext>
            </a:extLst>
          </p:cNvPr>
          <p:cNvGrpSpPr/>
          <p:nvPr/>
        </p:nvGrpSpPr>
        <p:grpSpPr>
          <a:xfrm>
            <a:off x="882338" y="855407"/>
            <a:ext cx="283448" cy="307777"/>
            <a:chOff x="1301438" y="855407"/>
            <a:chExt cx="283448" cy="307777"/>
          </a:xfrm>
        </p:grpSpPr>
        <p:sp>
          <p:nvSpPr>
            <p:cNvPr id="495" name="Teardrop 494">
              <a:extLst>
                <a:ext uri="{FF2B5EF4-FFF2-40B4-BE49-F238E27FC236}">
                  <a16:creationId xmlns:a16="http://schemas.microsoft.com/office/drawing/2014/main" id="{E9593EE3-6CB7-BC6A-1BAE-189FE924FBF2}"/>
                </a:ext>
              </a:extLst>
            </p:cNvPr>
            <p:cNvSpPr/>
            <p:nvPr/>
          </p:nvSpPr>
          <p:spPr>
            <a:xfrm rot="16200000">
              <a:off x="1301438" y="877197"/>
              <a:ext cx="283448" cy="283448"/>
            </a:xfrm>
            <a:prstGeom prst="teardrop">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97" name="TextBox 496">
              <a:extLst>
                <a:ext uri="{FF2B5EF4-FFF2-40B4-BE49-F238E27FC236}">
                  <a16:creationId xmlns:a16="http://schemas.microsoft.com/office/drawing/2014/main" id="{425FCB9B-5558-408D-3869-EFBDF4971C24}"/>
                </a:ext>
              </a:extLst>
            </p:cNvPr>
            <p:cNvSpPr txBox="1"/>
            <p:nvPr/>
          </p:nvSpPr>
          <p:spPr>
            <a:xfrm>
              <a:off x="1302190"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1</a:t>
              </a:r>
              <a:endParaRPr lang="en-IN" sz="1400">
                <a:latin typeface="+mj-lt"/>
                <a:cs typeface="Calibri Light" panose="020F0302020204030204" pitchFamily="34" charset="0"/>
              </a:endParaRPr>
            </a:p>
          </p:txBody>
        </p:sp>
      </p:grpSp>
      <p:sp>
        <p:nvSpPr>
          <p:cNvPr id="502" name="TextBox 501">
            <a:extLst>
              <a:ext uri="{FF2B5EF4-FFF2-40B4-BE49-F238E27FC236}">
                <a16:creationId xmlns:a16="http://schemas.microsoft.com/office/drawing/2014/main" id="{841C0156-41E0-DB7C-7739-C34E8FCF835D}"/>
              </a:ext>
            </a:extLst>
          </p:cNvPr>
          <p:cNvSpPr txBox="1"/>
          <p:nvPr/>
        </p:nvSpPr>
        <p:spPr>
          <a:xfrm>
            <a:off x="6315198" y="855407"/>
            <a:ext cx="276038" cy="307777"/>
          </a:xfrm>
          <a:prstGeom prst="rect">
            <a:avLst/>
          </a:prstGeom>
          <a:noFill/>
        </p:spPr>
        <p:txBody>
          <a:bodyPr wrap="square" rtlCol="0">
            <a:spAutoFit/>
          </a:bodyPr>
          <a:lstStyle/>
          <a:p>
            <a:r>
              <a:rPr lang="en-GB" sz="1400">
                <a:latin typeface="+mj-lt"/>
                <a:cs typeface="Calibri Light" panose="020F0302020204030204" pitchFamily="34" charset="0"/>
              </a:rPr>
              <a:t>3</a:t>
            </a:r>
            <a:endParaRPr lang="en-IN" sz="1400">
              <a:latin typeface="+mj-lt"/>
              <a:cs typeface="Calibri Light" panose="020F0302020204030204" pitchFamily="34" charset="0"/>
            </a:endParaRPr>
          </a:p>
        </p:txBody>
      </p:sp>
      <p:sp>
        <p:nvSpPr>
          <p:cNvPr id="505" name="TextBox 504">
            <a:extLst>
              <a:ext uri="{FF2B5EF4-FFF2-40B4-BE49-F238E27FC236}">
                <a16:creationId xmlns:a16="http://schemas.microsoft.com/office/drawing/2014/main" id="{C4568456-5FE6-C301-84F8-D9CC76DDC2AF}"/>
              </a:ext>
            </a:extLst>
          </p:cNvPr>
          <p:cNvSpPr txBox="1"/>
          <p:nvPr/>
        </p:nvSpPr>
        <p:spPr>
          <a:xfrm>
            <a:off x="8984744" y="5555448"/>
            <a:ext cx="1299580" cy="687974"/>
          </a:xfrm>
          <a:prstGeom prst="rect">
            <a:avLst/>
          </a:prstGeom>
          <a:noFill/>
        </p:spPr>
        <p:txBody>
          <a:bodyPr wrap="square" lIns="0" tIns="0" rIns="0" bIns="0" anchor="t" anchorCtr="0">
            <a:noAutofit/>
          </a:bodyPr>
          <a:lstStyle/>
          <a:p>
            <a:pPr marL="72000" indent="-72000">
              <a:lnSpc>
                <a:spcPts val="1000"/>
              </a:lnSpc>
              <a:buFont typeface="Arial" panose="020B0604020202020204" pitchFamily="34" charset="0"/>
              <a:buChar char="•"/>
            </a:pPr>
            <a:r>
              <a:rPr lang="en-GB" sz="1000">
                <a:latin typeface="+mj-lt"/>
                <a:cs typeface="Calibri Light" panose="020F0302020204030204" pitchFamily="34" charset="0"/>
              </a:rPr>
              <a:t>Purity Testing</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Gemstone Testing</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Durability Check</a:t>
            </a:r>
          </a:p>
          <a:p>
            <a:pPr marL="72000" indent="-72000">
              <a:lnSpc>
                <a:spcPts val="1000"/>
              </a:lnSpc>
              <a:buFont typeface="Arial" panose="020B0604020202020204" pitchFamily="34" charset="0"/>
              <a:buChar char="•"/>
            </a:pPr>
            <a:r>
              <a:rPr lang="en-GB" sz="1000">
                <a:latin typeface="+mj-lt"/>
                <a:cs typeface="Calibri Light" panose="020F0302020204030204" pitchFamily="34" charset="0"/>
              </a:rPr>
              <a:t>Hallmarking</a:t>
            </a:r>
          </a:p>
        </p:txBody>
      </p:sp>
      <p:cxnSp>
        <p:nvCxnSpPr>
          <p:cNvPr id="506" name="Straight Connector 505">
            <a:extLst>
              <a:ext uri="{FF2B5EF4-FFF2-40B4-BE49-F238E27FC236}">
                <a16:creationId xmlns:a16="http://schemas.microsoft.com/office/drawing/2014/main" id="{F4A5E6DB-C03F-602E-7114-1461AD45E4A4}"/>
              </a:ext>
            </a:extLst>
          </p:cNvPr>
          <p:cNvCxnSpPr/>
          <p:nvPr/>
        </p:nvCxnSpPr>
        <p:spPr>
          <a:xfrm>
            <a:off x="8919369" y="5507820"/>
            <a:ext cx="1032659"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sp>
        <p:nvSpPr>
          <p:cNvPr id="507" name="TextBox 506">
            <a:extLst>
              <a:ext uri="{FF2B5EF4-FFF2-40B4-BE49-F238E27FC236}">
                <a16:creationId xmlns:a16="http://schemas.microsoft.com/office/drawing/2014/main" id="{D7417BA5-A325-EE3D-076C-AE88C6DCFF03}"/>
              </a:ext>
            </a:extLst>
          </p:cNvPr>
          <p:cNvSpPr txBox="1"/>
          <p:nvPr/>
        </p:nvSpPr>
        <p:spPr>
          <a:xfrm>
            <a:off x="10333484" y="5555448"/>
            <a:ext cx="1299580" cy="687974"/>
          </a:xfrm>
          <a:prstGeom prst="rect">
            <a:avLst/>
          </a:prstGeom>
          <a:noFill/>
        </p:spPr>
        <p:txBody>
          <a:bodyPr wrap="square" lIns="0" tIns="0" rIns="0" bIns="0" anchor="t" anchorCtr="0">
            <a:noAutofit/>
          </a:bodyPr>
          <a:lstStyle/>
          <a:p>
            <a:pPr marL="72000" indent="-72000">
              <a:lnSpc>
                <a:spcPts val="1000"/>
              </a:lnSpc>
              <a:buFont typeface="Arial" panose="020B0604020202020204" pitchFamily="34" charset="0"/>
              <a:buChar char="•"/>
            </a:pPr>
            <a:r>
              <a:rPr lang="en-GB" sz="1000">
                <a:latin typeface="+mj-lt"/>
                <a:cs typeface="Calibri Light" panose="020F0302020204030204" pitchFamily="34" charset="0"/>
              </a:rPr>
              <a:t>Safety Wrapping, Packing</a:t>
            </a:r>
          </a:p>
        </p:txBody>
      </p:sp>
      <p:cxnSp>
        <p:nvCxnSpPr>
          <p:cNvPr id="508" name="Straight Connector 507">
            <a:extLst>
              <a:ext uri="{FF2B5EF4-FFF2-40B4-BE49-F238E27FC236}">
                <a16:creationId xmlns:a16="http://schemas.microsoft.com/office/drawing/2014/main" id="{5B0F2C46-AD04-9273-A2C4-660E3CDEF87F}"/>
              </a:ext>
            </a:extLst>
          </p:cNvPr>
          <p:cNvCxnSpPr/>
          <p:nvPr/>
        </p:nvCxnSpPr>
        <p:spPr>
          <a:xfrm>
            <a:off x="10268109" y="5507820"/>
            <a:ext cx="1032659"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CE832812-A6D3-0518-84E8-C4D4E58195FA}"/>
              </a:ext>
            </a:extLst>
          </p:cNvPr>
          <p:cNvGrpSpPr/>
          <p:nvPr/>
        </p:nvGrpSpPr>
        <p:grpSpPr>
          <a:xfrm>
            <a:off x="107575" y="777239"/>
            <a:ext cx="637920" cy="5769865"/>
            <a:chOff x="107575" y="735106"/>
            <a:chExt cx="403413" cy="5937687"/>
          </a:xfrm>
        </p:grpSpPr>
        <p:sp>
          <p:nvSpPr>
            <p:cNvPr id="4" name="Rectangle 3">
              <a:extLst>
                <a:ext uri="{FF2B5EF4-FFF2-40B4-BE49-F238E27FC236}">
                  <a16:creationId xmlns:a16="http://schemas.microsoft.com/office/drawing/2014/main" id="{AD61156F-5005-32CD-BF5D-637B5B9C170F}"/>
                </a:ext>
              </a:extLst>
            </p:cNvPr>
            <p:cNvSpPr/>
            <p:nvPr/>
          </p:nvSpPr>
          <p:spPr>
            <a:xfrm>
              <a:off x="107575" y="735106"/>
              <a:ext cx="403413" cy="1891553"/>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r>
                <a:rPr lang="en-IN" sz="1600" b="1">
                  <a:solidFill>
                    <a:schemeClr val="bg1"/>
                  </a:solidFill>
                  <a:latin typeface="+mj-lt"/>
                  <a:cs typeface="Calibri Light" panose="020F0302020204030204" pitchFamily="34" charset="0"/>
                </a:rPr>
                <a:t>Design</a:t>
              </a:r>
            </a:p>
          </p:txBody>
        </p:sp>
        <p:sp>
          <p:nvSpPr>
            <p:cNvPr id="5" name="Rectangle 4">
              <a:extLst>
                <a:ext uri="{FF2B5EF4-FFF2-40B4-BE49-F238E27FC236}">
                  <a16:creationId xmlns:a16="http://schemas.microsoft.com/office/drawing/2014/main" id="{FF757889-1617-A780-4C28-7D17587712B6}"/>
                </a:ext>
              </a:extLst>
            </p:cNvPr>
            <p:cNvSpPr/>
            <p:nvPr/>
          </p:nvSpPr>
          <p:spPr>
            <a:xfrm>
              <a:off x="107575" y="2758173"/>
              <a:ext cx="403413" cy="1891553"/>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r>
                <a:rPr lang="en-IN" sz="1600" b="1">
                  <a:solidFill>
                    <a:schemeClr val="bg1"/>
                  </a:solidFill>
                  <a:latin typeface="+mj-lt"/>
                  <a:cs typeface="Calibri Light" panose="020F0302020204030204" pitchFamily="34" charset="0"/>
                </a:rPr>
                <a:t>Manufacturing</a:t>
              </a:r>
            </a:p>
          </p:txBody>
        </p:sp>
        <p:sp>
          <p:nvSpPr>
            <p:cNvPr id="6" name="Rectangle 5">
              <a:extLst>
                <a:ext uri="{FF2B5EF4-FFF2-40B4-BE49-F238E27FC236}">
                  <a16:creationId xmlns:a16="http://schemas.microsoft.com/office/drawing/2014/main" id="{0813F562-BCF1-E91B-B5AA-17CBB31E8507}"/>
                </a:ext>
              </a:extLst>
            </p:cNvPr>
            <p:cNvSpPr/>
            <p:nvPr/>
          </p:nvSpPr>
          <p:spPr>
            <a:xfrm>
              <a:off x="107575" y="4781240"/>
              <a:ext cx="403413" cy="1891553"/>
            </a:xfrm>
            <a:prstGeom prst="rect">
              <a:avLst/>
            </a:prstGeom>
            <a:solidFill>
              <a:srgbClr val="961921"/>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r>
                <a:rPr lang="en-IN" sz="1600" b="1">
                  <a:solidFill>
                    <a:schemeClr val="bg1"/>
                  </a:solidFill>
                  <a:latin typeface="+mj-lt"/>
                  <a:cs typeface="Calibri Light" panose="020F0302020204030204" pitchFamily="34" charset="0"/>
                </a:rPr>
                <a:t>Quality Control</a:t>
              </a:r>
            </a:p>
          </p:txBody>
        </p:sp>
      </p:grpSp>
      <p:pic>
        <p:nvPicPr>
          <p:cNvPr id="8" name="Picture 7"/>
          <p:cNvPicPr>
            <a:picLocks noChangeAspect="1"/>
          </p:cNvPicPr>
          <p:nvPr/>
        </p:nvPicPr>
        <p:blipFill>
          <a:blip r:embed="rId40"/>
          <a:stretch>
            <a:fillRect/>
          </a:stretch>
        </p:blipFill>
        <p:spPr>
          <a:xfrm>
            <a:off x="1294379" y="2956037"/>
            <a:ext cx="445047" cy="426757"/>
          </a:xfrm>
          <a:prstGeom prst="rect">
            <a:avLst/>
          </a:prstGeom>
        </p:spPr>
      </p:pic>
      <p:pic>
        <p:nvPicPr>
          <p:cNvPr id="9" name="Picture 8"/>
          <p:cNvPicPr>
            <a:picLocks noChangeAspect="1"/>
          </p:cNvPicPr>
          <p:nvPr/>
        </p:nvPicPr>
        <p:blipFill>
          <a:blip r:embed="rId41"/>
          <a:stretch>
            <a:fillRect/>
          </a:stretch>
        </p:blipFill>
        <p:spPr>
          <a:xfrm>
            <a:off x="1353230" y="3970793"/>
            <a:ext cx="314685" cy="346154"/>
          </a:xfrm>
          <a:prstGeom prst="rect">
            <a:avLst/>
          </a:prstGeom>
        </p:spPr>
      </p:pic>
      <p:sp>
        <p:nvSpPr>
          <p:cNvPr id="179" name="Oval 178">
            <a:extLst>
              <a:ext uri="{FF2B5EF4-FFF2-40B4-BE49-F238E27FC236}">
                <a16:creationId xmlns:a16="http://schemas.microsoft.com/office/drawing/2014/main" id="{8CDEF917-B9D9-FC9B-CE26-DCE7374688D3}"/>
              </a:ext>
            </a:extLst>
          </p:cNvPr>
          <p:cNvSpPr/>
          <p:nvPr/>
        </p:nvSpPr>
        <p:spPr>
          <a:xfrm>
            <a:off x="8181399" y="3799690"/>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180" name="Picture 179">
            <a:extLst>
              <a:ext uri="{FF2B5EF4-FFF2-40B4-BE49-F238E27FC236}">
                <a16:creationId xmlns:a16="http://schemas.microsoft.com/office/drawing/2014/main" id="{AFA0240C-8A09-D466-45E5-AB02B9F2D5B9}"/>
              </a:ext>
            </a:extLst>
          </p:cNvPr>
          <p:cNvPicPr>
            <a:picLocks noChangeAspect="1"/>
          </p:cNvPicPr>
          <p:nvPr/>
        </p:nvPicPr>
        <p:blipFill>
          <a:blip r:embed="rId42" cstate="print">
            <a:extLst>
              <a:ext uri="{28A0092B-C50C-407E-A947-70E740481C1C}">
                <a14:useLocalDpi xmlns:a14="http://schemas.microsoft.com/office/drawing/2010/main" val="0"/>
              </a:ext>
            </a:extLst>
          </a:blip>
          <a:srcRect t="2097" b="2097"/>
          <a:stretch/>
        </p:blipFill>
        <p:spPr>
          <a:xfrm>
            <a:off x="8293552" y="3917061"/>
            <a:ext cx="248826" cy="238391"/>
          </a:xfrm>
          <a:prstGeom prst="rect">
            <a:avLst/>
          </a:prstGeom>
        </p:spPr>
      </p:pic>
      <p:sp>
        <p:nvSpPr>
          <p:cNvPr id="181" name="Oval 180">
            <a:extLst>
              <a:ext uri="{FF2B5EF4-FFF2-40B4-BE49-F238E27FC236}">
                <a16:creationId xmlns:a16="http://schemas.microsoft.com/office/drawing/2014/main" id="{EFA6AD30-1073-D9E3-ECE4-6AD14629A4B1}"/>
              </a:ext>
            </a:extLst>
          </p:cNvPr>
          <p:cNvSpPr/>
          <p:nvPr/>
        </p:nvSpPr>
        <p:spPr>
          <a:xfrm>
            <a:off x="6324594" y="3799690"/>
            <a:ext cx="473133" cy="473133"/>
          </a:xfrm>
          <a:prstGeom prst="ellipse">
            <a:avLst/>
          </a:prstGeom>
          <a:solidFill>
            <a:schemeClr val="bg1"/>
          </a:solidFill>
          <a:ln>
            <a:solidFill>
              <a:srgbClr val="921A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0">
              <a:latin typeface="+mj-lt"/>
              <a:cs typeface="Calibri Light" panose="020F0302020204030204" pitchFamily="34" charset="0"/>
            </a:endParaRPr>
          </a:p>
        </p:txBody>
      </p:sp>
      <p:pic>
        <p:nvPicPr>
          <p:cNvPr id="182" name="Picture 181">
            <a:extLst>
              <a:ext uri="{FF2B5EF4-FFF2-40B4-BE49-F238E27FC236}">
                <a16:creationId xmlns:a16="http://schemas.microsoft.com/office/drawing/2014/main" id="{B980033B-087C-B999-4BDA-1E0B6D1D2295}"/>
              </a:ext>
            </a:extLst>
          </p:cNvPr>
          <p:cNvPicPr>
            <a:picLocks noChangeAspect="1"/>
          </p:cNvPicPr>
          <p:nvPr/>
        </p:nvPicPr>
        <p:blipFill>
          <a:blip r:embed="rId43" cstate="print">
            <a:clrChange>
              <a:clrFrom>
                <a:srgbClr val="FFFFFF"/>
              </a:clrFrom>
              <a:clrTo>
                <a:srgbClr val="FFFFFF">
                  <a:alpha val="0"/>
                </a:srgbClr>
              </a:clrTo>
            </a:clrChange>
            <a:extLst>
              <a:ext uri="{28A0092B-C50C-407E-A947-70E740481C1C}">
                <a14:useLocalDpi xmlns:a14="http://schemas.microsoft.com/office/drawing/2010/main" val="0"/>
              </a:ext>
            </a:extLst>
          </a:blip>
          <a:stretch/>
        </p:blipFill>
        <p:spPr>
          <a:xfrm>
            <a:off x="6424216" y="3861364"/>
            <a:ext cx="273888" cy="349785"/>
          </a:xfrm>
          <a:prstGeom prst="rect">
            <a:avLst/>
          </a:prstGeom>
        </p:spPr>
      </p:pic>
      <p:sp>
        <p:nvSpPr>
          <p:cNvPr id="12" name="L-Shape 11">
            <a:extLst>
              <a:ext uri="{FF2B5EF4-FFF2-40B4-BE49-F238E27FC236}">
                <a16:creationId xmlns:a16="http://schemas.microsoft.com/office/drawing/2014/main" id="{9FC455E1-D080-FE0D-6D02-F099BAA52F61}"/>
              </a:ext>
            </a:extLst>
          </p:cNvPr>
          <p:cNvSpPr/>
          <p:nvPr/>
        </p:nvSpPr>
        <p:spPr>
          <a:xfrm rot="13607658">
            <a:off x="2006284" y="1235340"/>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3" name="L-Shape 12">
            <a:extLst>
              <a:ext uri="{FF2B5EF4-FFF2-40B4-BE49-F238E27FC236}">
                <a16:creationId xmlns:a16="http://schemas.microsoft.com/office/drawing/2014/main" id="{04C16E97-77B6-08A6-1DBA-96CBCC5D6110}"/>
              </a:ext>
            </a:extLst>
          </p:cNvPr>
          <p:cNvSpPr/>
          <p:nvPr/>
        </p:nvSpPr>
        <p:spPr>
          <a:xfrm rot="2743867">
            <a:off x="2006284" y="2099299"/>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4" name="L-Shape 13">
            <a:extLst>
              <a:ext uri="{FF2B5EF4-FFF2-40B4-BE49-F238E27FC236}">
                <a16:creationId xmlns:a16="http://schemas.microsoft.com/office/drawing/2014/main" id="{81B29999-3012-A682-FF35-E50728A58769}"/>
              </a:ext>
            </a:extLst>
          </p:cNvPr>
          <p:cNvSpPr/>
          <p:nvPr/>
        </p:nvSpPr>
        <p:spPr>
          <a:xfrm rot="18828555">
            <a:off x="3159929" y="1760551"/>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5" name="L-Shape 14">
            <a:extLst>
              <a:ext uri="{FF2B5EF4-FFF2-40B4-BE49-F238E27FC236}">
                <a16:creationId xmlns:a16="http://schemas.microsoft.com/office/drawing/2014/main" id="{1C1470F7-711B-EDFE-DADF-999028365299}"/>
              </a:ext>
            </a:extLst>
          </p:cNvPr>
          <p:cNvSpPr/>
          <p:nvPr/>
        </p:nvSpPr>
        <p:spPr>
          <a:xfrm rot="13512264">
            <a:off x="4749569" y="1241617"/>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6" name="L-Shape 15">
            <a:extLst>
              <a:ext uri="{FF2B5EF4-FFF2-40B4-BE49-F238E27FC236}">
                <a16:creationId xmlns:a16="http://schemas.microsoft.com/office/drawing/2014/main" id="{5920DE2B-DE42-ABFC-F65B-9DF708CDAF82}"/>
              </a:ext>
            </a:extLst>
          </p:cNvPr>
          <p:cNvSpPr/>
          <p:nvPr/>
        </p:nvSpPr>
        <p:spPr>
          <a:xfrm rot="2743867">
            <a:off x="4824316" y="2099299"/>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7" name="L-Shape 16">
            <a:extLst>
              <a:ext uri="{FF2B5EF4-FFF2-40B4-BE49-F238E27FC236}">
                <a16:creationId xmlns:a16="http://schemas.microsoft.com/office/drawing/2014/main" id="{B3B02348-8B52-B1EE-A1A1-3860A3966D1A}"/>
              </a:ext>
            </a:extLst>
          </p:cNvPr>
          <p:cNvSpPr/>
          <p:nvPr/>
        </p:nvSpPr>
        <p:spPr>
          <a:xfrm rot="18828555">
            <a:off x="5891431" y="1645770"/>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8" name="L-Shape 17">
            <a:extLst>
              <a:ext uri="{FF2B5EF4-FFF2-40B4-BE49-F238E27FC236}">
                <a16:creationId xmlns:a16="http://schemas.microsoft.com/office/drawing/2014/main" id="{33EA9B19-AEDD-6538-89B5-F7810830CC3E}"/>
              </a:ext>
            </a:extLst>
          </p:cNvPr>
          <p:cNvSpPr/>
          <p:nvPr/>
        </p:nvSpPr>
        <p:spPr>
          <a:xfrm rot="13437247">
            <a:off x="7110040" y="115112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19" name="L-Shape 18">
            <a:extLst>
              <a:ext uri="{FF2B5EF4-FFF2-40B4-BE49-F238E27FC236}">
                <a16:creationId xmlns:a16="http://schemas.microsoft.com/office/drawing/2014/main" id="{D17151FA-0D38-0ADB-0D0D-7E9737D689A3}"/>
              </a:ext>
            </a:extLst>
          </p:cNvPr>
          <p:cNvSpPr/>
          <p:nvPr/>
        </p:nvSpPr>
        <p:spPr>
          <a:xfrm rot="13437247">
            <a:off x="7872893" y="115112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0" name="L-Shape 19">
            <a:extLst>
              <a:ext uri="{FF2B5EF4-FFF2-40B4-BE49-F238E27FC236}">
                <a16:creationId xmlns:a16="http://schemas.microsoft.com/office/drawing/2014/main" id="{67027688-2D65-8112-718E-8A5090A5DB2A}"/>
              </a:ext>
            </a:extLst>
          </p:cNvPr>
          <p:cNvSpPr/>
          <p:nvPr/>
        </p:nvSpPr>
        <p:spPr>
          <a:xfrm rot="13437247">
            <a:off x="10172302" y="115112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1" name="L-Shape 20">
            <a:extLst>
              <a:ext uri="{FF2B5EF4-FFF2-40B4-BE49-F238E27FC236}">
                <a16:creationId xmlns:a16="http://schemas.microsoft.com/office/drawing/2014/main" id="{3589C47C-99B7-9CA2-DD27-2675045748EA}"/>
              </a:ext>
            </a:extLst>
          </p:cNvPr>
          <p:cNvSpPr/>
          <p:nvPr/>
        </p:nvSpPr>
        <p:spPr>
          <a:xfrm rot="2743867">
            <a:off x="10223092" y="209929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2" name="L-Shape 21">
            <a:extLst>
              <a:ext uri="{FF2B5EF4-FFF2-40B4-BE49-F238E27FC236}">
                <a16:creationId xmlns:a16="http://schemas.microsoft.com/office/drawing/2014/main" id="{A1F2BE99-9D9B-EED9-29E1-D2AA839A8907}"/>
              </a:ext>
            </a:extLst>
          </p:cNvPr>
          <p:cNvSpPr/>
          <p:nvPr/>
        </p:nvSpPr>
        <p:spPr>
          <a:xfrm rot="18828555">
            <a:off x="11329973" y="1645771"/>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3" name="L-Shape 22">
            <a:extLst>
              <a:ext uri="{FF2B5EF4-FFF2-40B4-BE49-F238E27FC236}">
                <a16:creationId xmlns:a16="http://schemas.microsoft.com/office/drawing/2014/main" id="{58F4951B-D16C-9C6E-B306-B36D9C7CF2AF}"/>
              </a:ext>
            </a:extLst>
          </p:cNvPr>
          <p:cNvSpPr/>
          <p:nvPr/>
        </p:nvSpPr>
        <p:spPr>
          <a:xfrm rot="18828555">
            <a:off x="9858588" y="361582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4" name="L-Shape 23">
            <a:extLst>
              <a:ext uri="{FF2B5EF4-FFF2-40B4-BE49-F238E27FC236}">
                <a16:creationId xmlns:a16="http://schemas.microsoft.com/office/drawing/2014/main" id="{9AC3A4BB-79C1-5FEE-D014-6CFD0937AA58}"/>
              </a:ext>
            </a:extLst>
          </p:cNvPr>
          <p:cNvSpPr/>
          <p:nvPr/>
        </p:nvSpPr>
        <p:spPr>
          <a:xfrm rot="18828555">
            <a:off x="8614856" y="3584345"/>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5" name="L-Shape 24">
            <a:extLst>
              <a:ext uri="{FF2B5EF4-FFF2-40B4-BE49-F238E27FC236}">
                <a16:creationId xmlns:a16="http://schemas.microsoft.com/office/drawing/2014/main" id="{6998B4E0-538F-9BBA-E72C-6B773A719760}"/>
              </a:ext>
            </a:extLst>
          </p:cNvPr>
          <p:cNvSpPr/>
          <p:nvPr/>
        </p:nvSpPr>
        <p:spPr>
          <a:xfrm rot="18828555">
            <a:off x="5556570" y="379444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6" name="L-Shape 25">
            <a:extLst>
              <a:ext uri="{FF2B5EF4-FFF2-40B4-BE49-F238E27FC236}">
                <a16:creationId xmlns:a16="http://schemas.microsoft.com/office/drawing/2014/main" id="{C802A79E-6F3D-B43F-82E9-9FD5906E4EDA}"/>
              </a:ext>
            </a:extLst>
          </p:cNvPr>
          <p:cNvSpPr/>
          <p:nvPr/>
        </p:nvSpPr>
        <p:spPr>
          <a:xfrm rot="18828555">
            <a:off x="1384416" y="3605445"/>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31" name="L-Shape 30">
            <a:extLst>
              <a:ext uri="{FF2B5EF4-FFF2-40B4-BE49-F238E27FC236}">
                <a16:creationId xmlns:a16="http://schemas.microsoft.com/office/drawing/2014/main" id="{52138EF7-DCAF-8357-17C1-3A0FB211C58C}"/>
              </a:ext>
            </a:extLst>
          </p:cNvPr>
          <p:cNvSpPr/>
          <p:nvPr/>
        </p:nvSpPr>
        <p:spPr>
          <a:xfrm rot="18828555">
            <a:off x="1536816" y="5483310"/>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37" name="L-Shape 36">
            <a:extLst>
              <a:ext uri="{FF2B5EF4-FFF2-40B4-BE49-F238E27FC236}">
                <a16:creationId xmlns:a16="http://schemas.microsoft.com/office/drawing/2014/main" id="{28E8AEDF-17F5-EAAC-E83E-A2AA18D697B0}"/>
              </a:ext>
            </a:extLst>
          </p:cNvPr>
          <p:cNvSpPr/>
          <p:nvPr/>
        </p:nvSpPr>
        <p:spPr>
          <a:xfrm rot="13607658">
            <a:off x="3081592" y="3079963"/>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38" name="L-Shape 37">
            <a:extLst>
              <a:ext uri="{FF2B5EF4-FFF2-40B4-BE49-F238E27FC236}">
                <a16:creationId xmlns:a16="http://schemas.microsoft.com/office/drawing/2014/main" id="{6F19F805-87FE-A333-344B-0241A233EF5C}"/>
              </a:ext>
            </a:extLst>
          </p:cNvPr>
          <p:cNvSpPr/>
          <p:nvPr/>
        </p:nvSpPr>
        <p:spPr>
          <a:xfrm rot="13607658">
            <a:off x="3955964" y="307996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3" name="L-Shape 42">
            <a:extLst>
              <a:ext uri="{FF2B5EF4-FFF2-40B4-BE49-F238E27FC236}">
                <a16:creationId xmlns:a16="http://schemas.microsoft.com/office/drawing/2014/main" id="{CC23F258-47BB-9825-329C-5FD192C2C032}"/>
              </a:ext>
            </a:extLst>
          </p:cNvPr>
          <p:cNvSpPr/>
          <p:nvPr/>
        </p:nvSpPr>
        <p:spPr>
          <a:xfrm rot="13607658">
            <a:off x="4912966" y="307996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4" name="L-Shape 43">
            <a:extLst>
              <a:ext uri="{FF2B5EF4-FFF2-40B4-BE49-F238E27FC236}">
                <a16:creationId xmlns:a16="http://schemas.microsoft.com/office/drawing/2014/main" id="{8FAFAB50-0746-B6E0-2AC8-0CA2BB7AF9C7}"/>
              </a:ext>
            </a:extLst>
          </p:cNvPr>
          <p:cNvSpPr/>
          <p:nvPr/>
        </p:nvSpPr>
        <p:spPr>
          <a:xfrm rot="13607658">
            <a:off x="6894124" y="307996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5" name="L-Shape 44">
            <a:extLst>
              <a:ext uri="{FF2B5EF4-FFF2-40B4-BE49-F238E27FC236}">
                <a16:creationId xmlns:a16="http://schemas.microsoft.com/office/drawing/2014/main" id="{9CD59962-090F-2404-4642-F65A6F244622}"/>
              </a:ext>
            </a:extLst>
          </p:cNvPr>
          <p:cNvSpPr/>
          <p:nvPr/>
        </p:nvSpPr>
        <p:spPr>
          <a:xfrm rot="13607658">
            <a:off x="7820145" y="3079964"/>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6" name="L-Shape 45">
            <a:extLst>
              <a:ext uri="{FF2B5EF4-FFF2-40B4-BE49-F238E27FC236}">
                <a16:creationId xmlns:a16="http://schemas.microsoft.com/office/drawing/2014/main" id="{2346BD7E-EDCF-079C-8AA0-F728E40A9014}"/>
              </a:ext>
            </a:extLst>
          </p:cNvPr>
          <p:cNvSpPr/>
          <p:nvPr/>
        </p:nvSpPr>
        <p:spPr>
          <a:xfrm rot="13607658">
            <a:off x="3612998" y="499701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7" name="L-Shape 46">
            <a:extLst>
              <a:ext uri="{FF2B5EF4-FFF2-40B4-BE49-F238E27FC236}">
                <a16:creationId xmlns:a16="http://schemas.microsoft.com/office/drawing/2014/main" id="{1AEDA71C-3486-B0DF-D419-0A3013F00570}"/>
              </a:ext>
            </a:extLst>
          </p:cNvPr>
          <p:cNvSpPr/>
          <p:nvPr/>
        </p:nvSpPr>
        <p:spPr>
          <a:xfrm rot="13607658">
            <a:off x="4613398" y="499701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8" name="L-Shape 47">
            <a:extLst>
              <a:ext uri="{FF2B5EF4-FFF2-40B4-BE49-F238E27FC236}">
                <a16:creationId xmlns:a16="http://schemas.microsoft.com/office/drawing/2014/main" id="{CD7D5447-BB2F-59B1-D6F7-79F73FD9C558}"/>
              </a:ext>
            </a:extLst>
          </p:cNvPr>
          <p:cNvSpPr/>
          <p:nvPr/>
        </p:nvSpPr>
        <p:spPr>
          <a:xfrm rot="13607658">
            <a:off x="5813807" y="499701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49" name="L-Shape 48">
            <a:extLst>
              <a:ext uri="{FF2B5EF4-FFF2-40B4-BE49-F238E27FC236}">
                <a16:creationId xmlns:a16="http://schemas.microsoft.com/office/drawing/2014/main" id="{BE71AAA9-AC02-03C2-6B62-C02E93E5CEF2}"/>
              </a:ext>
            </a:extLst>
          </p:cNvPr>
          <p:cNvSpPr/>
          <p:nvPr/>
        </p:nvSpPr>
        <p:spPr>
          <a:xfrm rot="13607658">
            <a:off x="7130692" y="499701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0" name="L-Shape 49">
            <a:extLst>
              <a:ext uri="{FF2B5EF4-FFF2-40B4-BE49-F238E27FC236}">
                <a16:creationId xmlns:a16="http://schemas.microsoft.com/office/drawing/2014/main" id="{1BEB50C4-3E7E-5B32-4EEA-164DA713860C}"/>
              </a:ext>
            </a:extLst>
          </p:cNvPr>
          <p:cNvSpPr/>
          <p:nvPr/>
        </p:nvSpPr>
        <p:spPr>
          <a:xfrm rot="13607658">
            <a:off x="10060635" y="4997019"/>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2" name="L-Shape 51">
            <a:extLst>
              <a:ext uri="{FF2B5EF4-FFF2-40B4-BE49-F238E27FC236}">
                <a16:creationId xmlns:a16="http://schemas.microsoft.com/office/drawing/2014/main" id="{E22ABCB2-65B6-B980-03CE-F87855E5CAF0}"/>
              </a:ext>
            </a:extLst>
          </p:cNvPr>
          <p:cNvSpPr/>
          <p:nvPr/>
        </p:nvSpPr>
        <p:spPr>
          <a:xfrm rot="2743867">
            <a:off x="4573068" y="3929283"/>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3" name="L-Shape 52">
            <a:extLst>
              <a:ext uri="{FF2B5EF4-FFF2-40B4-BE49-F238E27FC236}">
                <a16:creationId xmlns:a16="http://schemas.microsoft.com/office/drawing/2014/main" id="{8AF805D4-5298-CAB0-F9F2-6B6976E9058B}"/>
              </a:ext>
            </a:extLst>
          </p:cNvPr>
          <p:cNvSpPr/>
          <p:nvPr/>
        </p:nvSpPr>
        <p:spPr>
          <a:xfrm rot="2743867">
            <a:off x="3719457" y="3929283"/>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4" name="L-Shape 53">
            <a:extLst>
              <a:ext uri="{FF2B5EF4-FFF2-40B4-BE49-F238E27FC236}">
                <a16:creationId xmlns:a16="http://schemas.microsoft.com/office/drawing/2014/main" id="{8C5B855E-92E2-855A-EC13-59EDACAB7031}"/>
              </a:ext>
            </a:extLst>
          </p:cNvPr>
          <p:cNvSpPr/>
          <p:nvPr/>
        </p:nvSpPr>
        <p:spPr>
          <a:xfrm rot="2743867">
            <a:off x="6977449" y="4001168"/>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55" name="L-Shape 54">
            <a:extLst>
              <a:ext uri="{FF2B5EF4-FFF2-40B4-BE49-F238E27FC236}">
                <a16:creationId xmlns:a16="http://schemas.microsoft.com/office/drawing/2014/main" id="{A6BA11BE-22E2-800B-84C8-5695BECD5E23}"/>
              </a:ext>
            </a:extLst>
          </p:cNvPr>
          <p:cNvSpPr/>
          <p:nvPr/>
        </p:nvSpPr>
        <p:spPr>
          <a:xfrm rot="2743867">
            <a:off x="7931827" y="4001167"/>
            <a:ext cx="171715" cy="171715"/>
          </a:xfrm>
          <a:prstGeom prst="corner">
            <a:avLst>
              <a:gd name="adj1" fmla="val 38539"/>
              <a:gd name="adj2" fmla="val 33955"/>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cs typeface="Calibri Light" panose="020F0302020204030204" pitchFamily="34" charset="0"/>
            </a:endParaRPr>
          </a:p>
        </p:txBody>
      </p:sp>
      <p:sp>
        <p:nvSpPr>
          <p:cNvPr id="213" name="Title 1">
            <a:extLst>
              <a:ext uri="{FF2B5EF4-FFF2-40B4-BE49-F238E27FC236}">
                <a16:creationId xmlns:a16="http://schemas.microsoft.com/office/drawing/2014/main" id="{8C9BE270-588B-BF09-E38E-5B8437B7BF30}"/>
              </a:ext>
            </a:extLst>
          </p:cNvPr>
          <p:cNvSpPr>
            <a:spLocks noGrp="1"/>
          </p:cNvSpPr>
          <p:nvPr>
            <p:ph type="title"/>
          </p:nvPr>
        </p:nvSpPr>
        <p:spPr>
          <a:xfrm>
            <a:off x="95250" y="-342185"/>
            <a:ext cx="10515600" cy="1325563"/>
          </a:xfrm>
        </p:spPr>
        <p:txBody>
          <a:bodyPr/>
          <a:lstStyle/>
          <a:p>
            <a:r>
              <a:rPr lang="en-IN">
                <a:latin typeface="+mj-lt"/>
              </a:rPr>
              <a:t>Manufacturing Process</a:t>
            </a:r>
          </a:p>
        </p:txBody>
      </p:sp>
    </p:spTree>
    <p:extLst>
      <p:ext uri="{BB962C8B-B14F-4D97-AF65-F5344CB8AC3E}">
        <p14:creationId xmlns:p14="http://schemas.microsoft.com/office/powerpoint/2010/main" val="2177215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93F6CAB-16A8-EDA4-A559-1775712D5C93}"/>
              </a:ext>
            </a:extLst>
          </p:cNvPr>
          <p:cNvGrpSpPr/>
          <p:nvPr/>
        </p:nvGrpSpPr>
        <p:grpSpPr>
          <a:xfrm>
            <a:off x="203200" y="950993"/>
            <a:ext cx="11651284" cy="5464321"/>
            <a:chOff x="2214098" y="1524000"/>
            <a:chExt cx="3747006" cy="4919966"/>
          </a:xfrm>
        </p:grpSpPr>
        <p:sp>
          <p:nvSpPr>
            <p:cNvPr id="16" name="Rectangle 15">
              <a:extLst>
                <a:ext uri="{FF2B5EF4-FFF2-40B4-BE49-F238E27FC236}">
                  <a16:creationId xmlns:a16="http://schemas.microsoft.com/office/drawing/2014/main" id="{FB32DE40-B08D-1179-F2A2-2DAF3D3CC822}"/>
                </a:ext>
              </a:extLst>
            </p:cNvPr>
            <p:cNvSpPr/>
            <p:nvPr/>
          </p:nvSpPr>
          <p:spPr>
            <a:xfrm>
              <a:off x="2217119" y="1541766"/>
              <a:ext cx="3743985" cy="4884434"/>
            </a:xfrm>
            <a:prstGeom prst="rect">
              <a:avLst/>
            </a:prstGeom>
            <a:solidFill>
              <a:schemeClr val="bg1"/>
            </a:solidFill>
            <a:ln>
              <a:solidFill>
                <a:srgbClr val="C685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 name="Group 16">
              <a:extLst>
                <a:ext uri="{FF2B5EF4-FFF2-40B4-BE49-F238E27FC236}">
                  <a16:creationId xmlns:a16="http://schemas.microsoft.com/office/drawing/2014/main" id="{15D040E7-C4E7-331E-CED6-FBAEEA2F84AF}"/>
                </a:ext>
              </a:extLst>
            </p:cNvPr>
            <p:cNvGrpSpPr/>
            <p:nvPr/>
          </p:nvGrpSpPr>
          <p:grpSpPr>
            <a:xfrm>
              <a:off x="2214098" y="1524000"/>
              <a:ext cx="3747006" cy="4919966"/>
              <a:chOff x="4035573" y="1524000"/>
              <a:chExt cx="3747006" cy="4919966"/>
            </a:xfrm>
          </p:grpSpPr>
          <p:sp>
            <p:nvSpPr>
              <p:cNvPr id="18" name="Rectangle 4">
                <a:extLst>
                  <a:ext uri="{FF2B5EF4-FFF2-40B4-BE49-F238E27FC236}">
                    <a16:creationId xmlns:a16="http://schemas.microsoft.com/office/drawing/2014/main" id="{AAEB7F33-1F30-A929-95AA-8B4394166B94}"/>
                  </a:ext>
                </a:extLst>
              </p:cNvPr>
              <p:cNvSpPr/>
              <p:nvPr/>
            </p:nvSpPr>
            <p:spPr>
              <a:xfrm>
                <a:off x="4035573" y="1524000"/>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4">
                <a:extLst>
                  <a:ext uri="{FF2B5EF4-FFF2-40B4-BE49-F238E27FC236}">
                    <a16:creationId xmlns:a16="http://schemas.microsoft.com/office/drawing/2014/main" id="{08AF1CFD-2955-514C-A854-4D18054E59DA}"/>
                  </a:ext>
                </a:extLst>
              </p:cNvPr>
              <p:cNvSpPr/>
              <p:nvPr/>
            </p:nvSpPr>
            <p:spPr>
              <a:xfrm rot="10800000">
                <a:off x="6406406" y="5491466"/>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sp>
        <p:nvSpPr>
          <p:cNvPr id="2" name="Title 1">
            <a:extLst>
              <a:ext uri="{FF2B5EF4-FFF2-40B4-BE49-F238E27FC236}">
                <a16:creationId xmlns:a16="http://schemas.microsoft.com/office/drawing/2014/main" id="{144D714C-722E-46FD-C82B-3B7B38FEC3B8}"/>
              </a:ext>
            </a:extLst>
          </p:cNvPr>
          <p:cNvSpPr>
            <a:spLocks noGrp="1"/>
          </p:cNvSpPr>
          <p:nvPr>
            <p:ph type="title"/>
          </p:nvPr>
        </p:nvSpPr>
        <p:spPr/>
        <p:txBody>
          <a:bodyPr/>
          <a:lstStyle/>
          <a:p>
            <a:r>
              <a:rPr lang="en-US"/>
              <a:t>Exhibitions - Wholesale</a:t>
            </a:r>
          </a:p>
        </p:txBody>
      </p:sp>
      <p:pic>
        <p:nvPicPr>
          <p:cNvPr id="4" name="Picture 3">
            <a:extLst>
              <a:ext uri="{FF2B5EF4-FFF2-40B4-BE49-F238E27FC236}">
                <a16:creationId xmlns:a16="http://schemas.microsoft.com/office/drawing/2014/main" id="{3D5C2AA2-6DD9-8260-48F3-464D35D24727}"/>
              </a:ext>
            </a:extLst>
          </p:cNvPr>
          <p:cNvPicPr>
            <a:picLocks noChangeAspect="1"/>
          </p:cNvPicPr>
          <p:nvPr/>
        </p:nvPicPr>
        <p:blipFill>
          <a:blip r:embed="rId3" cstate="print">
            <a:extLst>
              <a:ext uri="{28A0092B-C50C-407E-A947-70E740481C1C}">
                <a14:useLocalDpi xmlns:a14="http://schemas.microsoft.com/office/drawing/2010/main" val="0"/>
              </a:ext>
            </a:extLst>
          </a:blip>
          <a:srcRect l="12381" r="6874" b="5793"/>
          <a:stretch>
            <a:fillRect/>
          </a:stretch>
        </p:blipFill>
        <p:spPr>
          <a:xfrm>
            <a:off x="5906837" y="1093198"/>
            <a:ext cx="5808096" cy="5082258"/>
          </a:xfrm>
          <a:prstGeom prst="rect">
            <a:avLst/>
          </a:prstGeom>
        </p:spPr>
      </p:pic>
      <p:pic>
        <p:nvPicPr>
          <p:cNvPr id="6" name="Picture 5">
            <a:extLst>
              <a:ext uri="{FF2B5EF4-FFF2-40B4-BE49-F238E27FC236}">
                <a16:creationId xmlns:a16="http://schemas.microsoft.com/office/drawing/2014/main" id="{39F0FC65-27F0-38CA-B47E-896A15EBDE25}"/>
              </a:ext>
            </a:extLst>
          </p:cNvPr>
          <p:cNvPicPr>
            <a:picLocks noChangeAspect="1"/>
          </p:cNvPicPr>
          <p:nvPr/>
        </p:nvPicPr>
        <p:blipFill>
          <a:blip r:embed="rId4" cstate="print">
            <a:extLst>
              <a:ext uri="{28A0092B-C50C-407E-A947-70E740481C1C}">
                <a14:useLocalDpi xmlns:a14="http://schemas.microsoft.com/office/drawing/2010/main" val="0"/>
              </a:ext>
            </a:extLst>
          </a:blip>
          <a:srcRect b="18120"/>
          <a:stretch>
            <a:fillRect/>
          </a:stretch>
        </p:blipFill>
        <p:spPr>
          <a:xfrm>
            <a:off x="346630" y="3676915"/>
            <a:ext cx="5359225" cy="2507736"/>
          </a:xfrm>
          <a:prstGeom prst="rect">
            <a:avLst/>
          </a:prstGeom>
        </p:spPr>
      </p:pic>
      <p:pic>
        <p:nvPicPr>
          <p:cNvPr id="9" name="Picture 8">
            <a:extLst>
              <a:ext uri="{FF2B5EF4-FFF2-40B4-BE49-F238E27FC236}">
                <a16:creationId xmlns:a16="http://schemas.microsoft.com/office/drawing/2014/main" id="{4EAFD357-65C7-653F-0A5E-6979A83A16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21" y="1126591"/>
            <a:ext cx="5380734" cy="2433473"/>
          </a:xfrm>
          <a:prstGeom prst="rect">
            <a:avLst/>
          </a:prstGeom>
        </p:spPr>
      </p:pic>
    </p:spTree>
    <p:extLst>
      <p:ext uri="{BB962C8B-B14F-4D97-AF65-F5344CB8AC3E}">
        <p14:creationId xmlns:p14="http://schemas.microsoft.com/office/powerpoint/2010/main" val="1614146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6B3BA7-7169-5661-BF0B-452DA6565D44}"/>
              </a:ext>
            </a:extLst>
          </p:cNvPr>
          <p:cNvSpPr/>
          <p:nvPr/>
        </p:nvSpPr>
        <p:spPr>
          <a:xfrm>
            <a:off x="8369498" y="3874100"/>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8" name="Rectangle 7">
            <a:extLst>
              <a:ext uri="{FF2B5EF4-FFF2-40B4-BE49-F238E27FC236}">
                <a16:creationId xmlns:a16="http://schemas.microsoft.com/office/drawing/2014/main" id="{BB7CF942-7C08-08D2-4F56-06E3266B1789}"/>
              </a:ext>
            </a:extLst>
          </p:cNvPr>
          <p:cNvSpPr/>
          <p:nvPr/>
        </p:nvSpPr>
        <p:spPr>
          <a:xfrm>
            <a:off x="8369498" y="1058328"/>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3" name="Title 1"/>
          <p:cNvSpPr txBox="1">
            <a:spLocks/>
          </p:cNvSpPr>
          <p:nvPr/>
        </p:nvSpPr>
        <p:spPr>
          <a:xfrm>
            <a:off x="152400" y="0"/>
            <a:ext cx="10515600" cy="845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IN" sz="2400" b="1" i="1">
              <a:solidFill>
                <a:srgbClr val="990033"/>
              </a:solidFill>
              <a:cs typeface="Calibri" panose="020F0502020204030204" pitchFamily="34" charset="0"/>
            </a:endParaRPr>
          </a:p>
        </p:txBody>
      </p:sp>
      <p:sp>
        <p:nvSpPr>
          <p:cNvPr id="2" name="Rectangle 1"/>
          <p:cNvSpPr/>
          <p:nvPr/>
        </p:nvSpPr>
        <p:spPr>
          <a:xfrm>
            <a:off x="300363" y="845110"/>
            <a:ext cx="7864122" cy="5506572"/>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Provides design and manufacturing services for leading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retailers, with gold supplied by the customer.</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Highest-margin segment, with revenues generated through making charges and limited working capital requirements.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Enables an asset-light business model by minimizing investment in gold inventory while supporting demand fulfillment.</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Drives higher capacity utilization, operational efficiency, and margin expansion through optimal use of manufacturing infrastructure.</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Strengthens relationships with leading national retailers and supports the company's presence across 72 cities in 20 states.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Accounted for 52% of total gold volumes sold in FY26, highlighting its strategic importance to the business.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Specialized expertise in Antique Gold bridal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leveraging RBZ's design and manufacturing capabilities.</a:t>
            </a:r>
          </a:p>
        </p:txBody>
      </p:sp>
      <p:graphicFrame>
        <p:nvGraphicFramePr>
          <p:cNvPr id="5" name="Chart 4">
            <a:extLst>
              <a:ext uri="{FF2B5EF4-FFF2-40B4-BE49-F238E27FC236}">
                <a16:creationId xmlns:a16="http://schemas.microsoft.com/office/drawing/2014/main" id="{E54A36B3-BA42-360B-83EB-5763432EA08D}"/>
              </a:ext>
            </a:extLst>
          </p:cNvPr>
          <p:cNvGraphicFramePr/>
          <p:nvPr>
            <p:extLst>
              <p:ext uri="{D42A27DB-BD31-4B8C-83A1-F6EECF244321}">
                <p14:modId xmlns:p14="http://schemas.microsoft.com/office/powerpoint/2010/main" val="1440052479"/>
              </p:ext>
            </p:extLst>
          </p:nvPr>
        </p:nvGraphicFramePr>
        <p:xfrm>
          <a:off x="8369498" y="3874101"/>
          <a:ext cx="3296863" cy="26179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6056D26E-34C8-4540-9DBA-D904A8F6BDDF}"/>
              </a:ext>
            </a:extLst>
          </p:cNvPr>
          <p:cNvGraphicFramePr/>
          <p:nvPr>
            <p:extLst>
              <p:ext uri="{D42A27DB-BD31-4B8C-83A1-F6EECF244321}">
                <p14:modId xmlns:p14="http://schemas.microsoft.com/office/powerpoint/2010/main" val="2468631942"/>
              </p:ext>
            </p:extLst>
          </p:nvPr>
        </p:nvGraphicFramePr>
        <p:xfrm>
          <a:off x="8369498" y="1058328"/>
          <a:ext cx="3296863" cy="2643507"/>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3">
            <a:extLst>
              <a:ext uri="{FF2B5EF4-FFF2-40B4-BE49-F238E27FC236}">
                <a16:creationId xmlns:a16="http://schemas.microsoft.com/office/drawing/2014/main" id="{C56F8259-0123-327E-796B-43E6995F77EB}"/>
              </a:ext>
            </a:extLst>
          </p:cNvPr>
          <p:cNvSpPr>
            <a:spLocks noGrp="1"/>
          </p:cNvSpPr>
          <p:nvPr>
            <p:ph type="title"/>
          </p:nvPr>
        </p:nvSpPr>
        <p:spPr/>
        <p:txBody>
          <a:bodyPr/>
          <a:lstStyle/>
          <a:p>
            <a:r>
              <a:rPr lang="en-IN">
                <a:latin typeface="+mj-lt"/>
              </a:rPr>
              <a:t>Job</a:t>
            </a:r>
            <a:r>
              <a:rPr lang="en-IN">
                <a:solidFill>
                  <a:srgbClr val="FF0000"/>
                </a:solidFill>
                <a:latin typeface="+mj-lt"/>
              </a:rPr>
              <a:t> </a:t>
            </a:r>
            <a:r>
              <a:rPr lang="en-IN">
                <a:latin typeface="+mj-lt"/>
              </a:rPr>
              <a:t>Work</a:t>
            </a:r>
            <a:r>
              <a:rPr lang="en-IN">
                <a:solidFill>
                  <a:srgbClr val="FF0000"/>
                </a:solidFill>
                <a:latin typeface="+mj-lt"/>
              </a:rPr>
              <a:t> </a:t>
            </a:r>
            <a:r>
              <a:rPr lang="en-IN">
                <a:latin typeface="+mj-lt"/>
              </a:rPr>
              <a:t>Services</a:t>
            </a:r>
          </a:p>
        </p:txBody>
      </p:sp>
    </p:spTree>
    <p:extLst>
      <p:ext uri="{BB962C8B-B14F-4D97-AF65-F5344CB8AC3E}">
        <p14:creationId xmlns:p14="http://schemas.microsoft.com/office/powerpoint/2010/main" val="87273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6E8BF-9E17-31C1-CC4B-2A11C24C01C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2A3475F-7CC4-E3E7-B1BE-500AFEC125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0338" y="4894421"/>
            <a:ext cx="1158199" cy="989586"/>
          </a:xfrm>
          <a:prstGeom prst="rect">
            <a:avLst/>
          </a:prstGeom>
        </p:spPr>
      </p:pic>
      <p:pic>
        <p:nvPicPr>
          <p:cNvPr id="41" name="Picture 40">
            <a:extLst>
              <a:ext uri="{FF2B5EF4-FFF2-40B4-BE49-F238E27FC236}">
                <a16:creationId xmlns:a16="http://schemas.microsoft.com/office/drawing/2014/main" id="{6301C115-F6EA-7154-D27C-DB559857D2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824433" y="4955824"/>
            <a:ext cx="974277" cy="1006753"/>
          </a:xfrm>
          <a:prstGeom prst="rect">
            <a:avLst/>
          </a:prstGeom>
        </p:spPr>
      </p:pic>
      <p:pic>
        <p:nvPicPr>
          <p:cNvPr id="40" name="Picture 39">
            <a:extLst>
              <a:ext uri="{FF2B5EF4-FFF2-40B4-BE49-F238E27FC236}">
                <a16:creationId xmlns:a16="http://schemas.microsoft.com/office/drawing/2014/main" id="{CD1470CD-C32A-806F-775E-265803AB5E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291511" y="4964408"/>
            <a:ext cx="989585" cy="989585"/>
          </a:xfrm>
          <a:prstGeom prst="rect">
            <a:avLst/>
          </a:prstGeom>
        </p:spPr>
      </p:pic>
      <p:sp>
        <p:nvSpPr>
          <p:cNvPr id="2" name="Title 1">
            <a:extLst>
              <a:ext uri="{FF2B5EF4-FFF2-40B4-BE49-F238E27FC236}">
                <a16:creationId xmlns:a16="http://schemas.microsoft.com/office/drawing/2014/main" id="{CEB91FEC-01B7-9D27-76D4-C9C084D9BC64}"/>
              </a:ext>
            </a:extLst>
          </p:cNvPr>
          <p:cNvSpPr>
            <a:spLocks noGrp="1"/>
          </p:cNvSpPr>
          <p:nvPr>
            <p:ph type="title"/>
          </p:nvPr>
        </p:nvSpPr>
        <p:spPr/>
        <p:txBody>
          <a:bodyPr/>
          <a:lstStyle/>
          <a:p>
            <a:r>
              <a:rPr lang="en-IN">
                <a:latin typeface="+mj-lt"/>
              </a:rPr>
              <a:t>Marquee Clients </a:t>
            </a:r>
          </a:p>
        </p:txBody>
      </p:sp>
      <p:sp>
        <p:nvSpPr>
          <p:cNvPr id="5" name="Title 1">
            <a:extLst>
              <a:ext uri="{FF2B5EF4-FFF2-40B4-BE49-F238E27FC236}">
                <a16:creationId xmlns:a16="http://schemas.microsoft.com/office/drawing/2014/main" id="{11E226AE-DEBC-C9A0-355B-D509057C6E17}"/>
              </a:ext>
            </a:extLst>
          </p:cNvPr>
          <p:cNvSpPr txBox="1">
            <a:spLocks/>
          </p:cNvSpPr>
          <p:nvPr/>
        </p:nvSpPr>
        <p:spPr>
          <a:xfrm>
            <a:off x="-2944" y="865415"/>
            <a:ext cx="12205788" cy="425910"/>
          </a:xfrm>
          <a:prstGeom prst="rect">
            <a:avLst/>
          </a:prstGeom>
          <a:solidFill>
            <a:srgbClr val="ECD47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000" b="1">
                <a:cs typeface="Calibri Light" panose="020F0302020204030204" pitchFamily="34" charset="0"/>
              </a:rPr>
              <a:t>Wholesale</a:t>
            </a:r>
          </a:p>
        </p:txBody>
      </p:sp>
      <p:sp>
        <p:nvSpPr>
          <p:cNvPr id="6" name="Title 1">
            <a:extLst>
              <a:ext uri="{FF2B5EF4-FFF2-40B4-BE49-F238E27FC236}">
                <a16:creationId xmlns:a16="http://schemas.microsoft.com/office/drawing/2014/main" id="{EE819FDD-D53D-BFD2-2429-7E72A1550FE4}"/>
              </a:ext>
            </a:extLst>
          </p:cNvPr>
          <p:cNvSpPr txBox="1">
            <a:spLocks/>
          </p:cNvSpPr>
          <p:nvPr/>
        </p:nvSpPr>
        <p:spPr>
          <a:xfrm>
            <a:off x="0" y="3854588"/>
            <a:ext cx="12202844" cy="425910"/>
          </a:xfrm>
          <a:prstGeom prst="rect">
            <a:avLst/>
          </a:prstGeom>
          <a:solidFill>
            <a:srgbClr val="ECD47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000" b="1">
                <a:cs typeface="Calibri Light" panose="020F0302020204030204" pitchFamily="34" charset="0"/>
              </a:rPr>
              <a:t>Jobwork</a:t>
            </a:r>
          </a:p>
        </p:txBody>
      </p:sp>
      <p:cxnSp>
        <p:nvCxnSpPr>
          <p:cNvPr id="3" name="Straight Connector 2">
            <a:extLst>
              <a:ext uri="{FF2B5EF4-FFF2-40B4-BE49-F238E27FC236}">
                <a16:creationId xmlns:a16="http://schemas.microsoft.com/office/drawing/2014/main" id="{F970758C-D88D-1A2A-4858-7249DC495C18}"/>
              </a:ext>
            </a:extLst>
          </p:cNvPr>
          <p:cNvCxnSpPr>
            <a:cxnSpLocks/>
          </p:cNvCxnSpPr>
          <p:nvPr/>
        </p:nvCxnSpPr>
        <p:spPr>
          <a:xfrm>
            <a:off x="300038" y="3395502"/>
            <a:ext cx="1159192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9EFED9E-3A2E-69E6-57B7-3DE0905B7030}"/>
              </a:ext>
            </a:extLst>
          </p:cNvPr>
          <p:cNvCxnSpPr>
            <a:cxnSpLocks/>
          </p:cNvCxnSpPr>
          <p:nvPr/>
        </p:nvCxnSpPr>
        <p:spPr>
          <a:xfrm>
            <a:off x="189759"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6BB25A-C5B1-1F37-A082-A1E736560A8B}"/>
              </a:ext>
            </a:extLst>
          </p:cNvPr>
          <p:cNvCxnSpPr>
            <a:cxnSpLocks/>
          </p:cNvCxnSpPr>
          <p:nvPr/>
        </p:nvCxnSpPr>
        <p:spPr>
          <a:xfrm>
            <a:off x="1740635"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DFC59C1-F745-748C-7FE6-B77D009B5AAF}"/>
              </a:ext>
            </a:extLst>
          </p:cNvPr>
          <p:cNvCxnSpPr>
            <a:cxnSpLocks/>
          </p:cNvCxnSpPr>
          <p:nvPr/>
        </p:nvCxnSpPr>
        <p:spPr>
          <a:xfrm>
            <a:off x="3291511"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F41E9B0-D3C9-88DC-875D-F78DDA1368CB}"/>
              </a:ext>
            </a:extLst>
          </p:cNvPr>
          <p:cNvCxnSpPr>
            <a:cxnSpLocks/>
          </p:cNvCxnSpPr>
          <p:nvPr/>
        </p:nvCxnSpPr>
        <p:spPr>
          <a:xfrm>
            <a:off x="4842387"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7DD36DC-7E04-9174-1350-3598290DDE72}"/>
              </a:ext>
            </a:extLst>
          </p:cNvPr>
          <p:cNvCxnSpPr>
            <a:cxnSpLocks/>
          </p:cNvCxnSpPr>
          <p:nvPr/>
        </p:nvCxnSpPr>
        <p:spPr>
          <a:xfrm>
            <a:off x="6393263"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C35B98F-F848-541D-97C0-57DF317FACAF}"/>
              </a:ext>
            </a:extLst>
          </p:cNvPr>
          <p:cNvCxnSpPr>
            <a:cxnSpLocks/>
          </p:cNvCxnSpPr>
          <p:nvPr/>
        </p:nvCxnSpPr>
        <p:spPr>
          <a:xfrm>
            <a:off x="7912298"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FB0C3CC-6287-27E9-E950-837BD3AAAECC}"/>
              </a:ext>
            </a:extLst>
          </p:cNvPr>
          <p:cNvCxnSpPr>
            <a:cxnSpLocks/>
          </p:cNvCxnSpPr>
          <p:nvPr/>
        </p:nvCxnSpPr>
        <p:spPr>
          <a:xfrm>
            <a:off x="9495015"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15BF6F8-B407-5313-54A9-41415F3E96C3}"/>
              </a:ext>
            </a:extLst>
          </p:cNvPr>
          <p:cNvCxnSpPr>
            <a:cxnSpLocks/>
          </p:cNvCxnSpPr>
          <p:nvPr/>
        </p:nvCxnSpPr>
        <p:spPr>
          <a:xfrm>
            <a:off x="11045893" y="33955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C08C5143-1D79-A723-4AB1-1ED9E93DA9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212" y="2070232"/>
            <a:ext cx="1114223" cy="1114223"/>
          </a:xfrm>
          <a:prstGeom prst="rect">
            <a:avLst/>
          </a:prstGeom>
        </p:spPr>
      </p:pic>
      <p:pic>
        <p:nvPicPr>
          <p:cNvPr id="44" name="Picture 43">
            <a:extLst>
              <a:ext uri="{FF2B5EF4-FFF2-40B4-BE49-F238E27FC236}">
                <a16:creationId xmlns:a16="http://schemas.microsoft.com/office/drawing/2014/main" id="{A5D61EE7-CA5D-433C-3E44-2CE2D941A48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748207" y="2123966"/>
            <a:ext cx="974278" cy="1006755"/>
          </a:xfrm>
          <a:prstGeom prst="rect">
            <a:avLst/>
          </a:prstGeom>
        </p:spPr>
      </p:pic>
      <p:pic>
        <p:nvPicPr>
          <p:cNvPr id="45" name="Picture 44">
            <a:extLst>
              <a:ext uri="{FF2B5EF4-FFF2-40B4-BE49-F238E27FC236}">
                <a16:creationId xmlns:a16="http://schemas.microsoft.com/office/drawing/2014/main" id="{C9C67D14-0F31-C898-34D1-4826176C064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312883" y="2140204"/>
            <a:ext cx="974278" cy="974278"/>
          </a:xfrm>
          <a:prstGeom prst="rect">
            <a:avLst/>
          </a:prstGeom>
        </p:spPr>
      </p:pic>
      <p:pic>
        <p:nvPicPr>
          <p:cNvPr id="46" name="Picture 45">
            <a:extLst>
              <a:ext uri="{FF2B5EF4-FFF2-40B4-BE49-F238E27FC236}">
                <a16:creationId xmlns:a16="http://schemas.microsoft.com/office/drawing/2014/main" id="{B36BFD75-5E38-B230-1031-2F3A08C8E08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799" t="29109" r="16799" b="28930"/>
          <a:stretch>
            <a:fillRect/>
          </a:stretch>
        </p:blipFill>
        <p:spPr>
          <a:xfrm>
            <a:off x="4761448" y="2289034"/>
            <a:ext cx="1070735" cy="676619"/>
          </a:xfrm>
          <a:prstGeom prst="rect">
            <a:avLst/>
          </a:prstGeom>
        </p:spPr>
      </p:pic>
      <p:pic>
        <p:nvPicPr>
          <p:cNvPr id="47" name="Picture 46">
            <a:extLst>
              <a:ext uri="{FF2B5EF4-FFF2-40B4-BE49-F238E27FC236}">
                <a16:creationId xmlns:a16="http://schemas.microsoft.com/office/drawing/2014/main" id="{8836C37A-9430-BBD3-864C-4876C084CFE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218075" y="2419845"/>
            <a:ext cx="1288984" cy="414997"/>
          </a:xfrm>
          <a:prstGeom prst="rect">
            <a:avLst/>
          </a:prstGeom>
        </p:spPr>
      </p:pic>
      <p:pic>
        <p:nvPicPr>
          <p:cNvPr id="49" name="Picture 48">
            <a:extLst>
              <a:ext uri="{FF2B5EF4-FFF2-40B4-BE49-F238E27FC236}">
                <a16:creationId xmlns:a16="http://schemas.microsoft.com/office/drawing/2014/main" id="{D9BCC7B3-B69C-D559-6AF5-FB015059177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8014772" y="2242678"/>
            <a:ext cx="769331" cy="769331"/>
          </a:xfrm>
          <a:prstGeom prst="rect">
            <a:avLst/>
          </a:prstGeom>
        </p:spPr>
      </p:pic>
      <p:pic>
        <p:nvPicPr>
          <p:cNvPr id="50" name="Picture 49">
            <a:extLst>
              <a:ext uri="{FF2B5EF4-FFF2-40B4-BE49-F238E27FC236}">
                <a16:creationId xmlns:a16="http://schemas.microsoft.com/office/drawing/2014/main" id="{0E7F937D-ECC6-D9C4-F89E-EFD195F0F38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81" t="37373" r="3381" b="37373"/>
          <a:stretch>
            <a:fillRect/>
          </a:stretch>
        </p:blipFill>
        <p:spPr>
          <a:xfrm>
            <a:off x="9177404" y="2424498"/>
            <a:ext cx="1497831" cy="405690"/>
          </a:xfrm>
          <a:prstGeom prst="rect">
            <a:avLst/>
          </a:prstGeom>
        </p:spPr>
      </p:pic>
      <p:pic>
        <p:nvPicPr>
          <p:cNvPr id="51" name="Picture 50">
            <a:extLst>
              <a:ext uri="{FF2B5EF4-FFF2-40B4-BE49-F238E27FC236}">
                <a16:creationId xmlns:a16="http://schemas.microsoft.com/office/drawing/2014/main" id="{33081F76-8C9B-FE8A-5804-C6D66A1D5641}"/>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0934026" y="2372364"/>
            <a:ext cx="1086145" cy="509959"/>
          </a:xfrm>
          <a:prstGeom prst="rect">
            <a:avLst/>
          </a:prstGeom>
        </p:spPr>
      </p:pic>
      <p:cxnSp>
        <p:nvCxnSpPr>
          <p:cNvPr id="52" name="Straight Connector 51">
            <a:extLst>
              <a:ext uri="{FF2B5EF4-FFF2-40B4-BE49-F238E27FC236}">
                <a16:creationId xmlns:a16="http://schemas.microsoft.com/office/drawing/2014/main" id="{5760464B-8A1F-DE12-9A25-38DBA4AB622D}"/>
              </a:ext>
            </a:extLst>
          </p:cNvPr>
          <p:cNvCxnSpPr>
            <a:cxnSpLocks/>
          </p:cNvCxnSpPr>
          <p:nvPr/>
        </p:nvCxnSpPr>
        <p:spPr>
          <a:xfrm>
            <a:off x="1748207" y="6164102"/>
            <a:ext cx="8637452"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EE3D2C-2AA1-E24A-9A25-569827BCC26A}"/>
              </a:ext>
            </a:extLst>
          </p:cNvPr>
          <p:cNvCxnSpPr>
            <a:cxnSpLocks/>
          </p:cNvCxnSpPr>
          <p:nvPr/>
        </p:nvCxnSpPr>
        <p:spPr>
          <a:xfrm>
            <a:off x="1740635"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EA644AA-A449-E678-3221-91421BF5CC62}"/>
              </a:ext>
            </a:extLst>
          </p:cNvPr>
          <p:cNvCxnSpPr>
            <a:cxnSpLocks/>
          </p:cNvCxnSpPr>
          <p:nvPr/>
        </p:nvCxnSpPr>
        <p:spPr>
          <a:xfrm>
            <a:off x="3291511"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DF46789-0CED-3F37-7361-6A798D63B99B}"/>
              </a:ext>
            </a:extLst>
          </p:cNvPr>
          <p:cNvCxnSpPr>
            <a:cxnSpLocks/>
          </p:cNvCxnSpPr>
          <p:nvPr/>
        </p:nvCxnSpPr>
        <p:spPr>
          <a:xfrm>
            <a:off x="4842387"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F56393F-B7D0-F2BA-8EC2-88D722CED8B2}"/>
              </a:ext>
            </a:extLst>
          </p:cNvPr>
          <p:cNvCxnSpPr>
            <a:cxnSpLocks/>
          </p:cNvCxnSpPr>
          <p:nvPr/>
        </p:nvCxnSpPr>
        <p:spPr>
          <a:xfrm>
            <a:off x="6393263"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5EA6730-8198-7B65-A5ED-E444E54FDC1A}"/>
              </a:ext>
            </a:extLst>
          </p:cNvPr>
          <p:cNvCxnSpPr>
            <a:cxnSpLocks/>
          </p:cNvCxnSpPr>
          <p:nvPr/>
        </p:nvCxnSpPr>
        <p:spPr>
          <a:xfrm>
            <a:off x="7912298"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E156C07-64DB-04E1-4798-1CB794DA8101}"/>
              </a:ext>
            </a:extLst>
          </p:cNvPr>
          <p:cNvCxnSpPr>
            <a:cxnSpLocks/>
          </p:cNvCxnSpPr>
          <p:nvPr/>
        </p:nvCxnSpPr>
        <p:spPr>
          <a:xfrm>
            <a:off x="9495015" y="6164102"/>
            <a:ext cx="974278" cy="0"/>
          </a:xfrm>
          <a:prstGeom prst="line">
            <a:avLst/>
          </a:prstGeom>
          <a:ln w="50800">
            <a:solidFill>
              <a:srgbClr val="ECD472"/>
            </a:solidFill>
          </a:ln>
        </p:spPr>
        <p:style>
          <a:lnRef idx="1">
            <a:schemeClr val="accent1"/>
          </a:lnRef>
          <a:fillRef idx="0">
            <a:schemeClr val="accent1"/>
          </a:fillRef>
          <a:effectRef idx="0">
            <a:schemeClr val="accent1"/>
          </a:effectRef>
          <a:fontRef idx="minor">
            <a:schemeClr val="tx1"/>
          </a:fontRef>
        </p:style>
      </p:cxnSp>
      <p:pic>
        <p:nvPicPr>
          <p:cNvPr id="76" name="Picture 75">
            <a:extLst>
              <a:ext uri="{FF2B5EF4-FFF2-40B4-BE49-F238E27FC236}">
                <a16:creationId xmlns:a16="http://schemas.microsoft.com/office/drawing/2014/main" id="{28ACF8F5-D7E8-CA26-A2F2-388E5C15CB1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4874939" y="4997301"/>
            <a:ext cx="923799" cy="923799"/>
          </a:xfrm>
          <a:prstGeom prst="rect">
            <a:avLst/>
          </a:prstGeom>
        </p:spPr>
      </p:pic>
      <p:pic>
        <p:nvPicPr>
          <p:cNvPr id="77" name="Picture 76">
            <a:extLst>
              <a:ext uri="{FF2B5EF4-FFF2-40B4-BE49-F238E27FC236}">
                <a16:creationId xmlns:a16="http://schemas.microsoft.com/office/drawing/2014/main" id="{B7417EF0-672D-2DB2-A903-AA1C156AB42B}"/>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6393263" y="4996100"/>
            <a:ext cx="926206" cy="926200"/>
          </a:xfrm>
          <a:prstGeom prst="rect">
            <a:avLst/>
          </a:prstGeom>
        </p:spPr>
      </p:pic>
      <p:pic>
        <p:nvPicPr>
          <p:cNvPr id="89" name="Picture 88">
            <a:extLst>
              <a:ext uri="{FF2B5EF4-FFF2-40B4-BE49-F238E27FC236}">
                <a16:creationId xmlns:a16="http://schemas.microsoft.com/office/drawing/2014/main" id="{B7D52DCF-B1FC-ABA7-6720-86665027A764}"/>
              </a:ext>
            </a:extLst>
          </p:cNvPr>
          <p:cNvPicPr>
            <a:picLocks noChangeAspect="1"/>
          </p:cNvPicPr>
          <p:nvPr/>
        </p:nvPicPr>
        <p:blipFill>
          <a:blip r:embed="rId15"/>
          <a:stretch>
            <a:fillRect/>
          </a:stretch>
        </p:blipFill>
        <p:spPr>
          <a:xfrm>
            <a:off x="9495015" y="5018893"/>
            <a:ext cx="1158199" cy="880615"/>
          </a:xfrm>
          <a:prstGeom prst="rect">
            <a:avLst/>
          </a:prstGeom>
        </p:spPr>
      </p:pic>
    </p:spTree>
    <p:extLst>
      <p:ext uri="{BB962C8B-B14F-4D97-AF65-F5344CB8AC3E}">
        <p14:creationId xmlns:p14="http://schemas.microsoft.com/office/powerpoint/2010/main" val="1705741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761BC-4B19-D78B-412E-AF5DE515A61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FDDCEE24-BDEF-0634-327D-1FED8B5567B7}"/>
              </a:ext>
            </a:extLst>
          </p:cNvPr>
          <p:cNvSpPr txBox="1"/>
          <p:nvPr/>
        </p:nvSpPr>
        <p:spPr>
          <a:xfrm>
            <a:off x="8204617" y="3710502"/>
            <a:ext cx="6444342" cy="584775"/>
          </a:xfrm>
          <a:prstGeom prst="rect">
            <a:avLst/>
          </a:prstGeom>
          <a:noFill/>
        </p:spPr>
        <p:txBody>
          <a:bodyPr wrap="square">
            <a:spAutoFit/>
          </a:bodyPr>
          <a:lstStyle/>
          <a:p>
            <a:r>
              <a:rPr lang="en-US" sz="3200" b="1">
                <a:latin typeface="Calibri Light" panose="020F0302020204030204" pitchFamily="34" charset="0"/>
                <a:cs typeface="Calibri Light" panose="020F0302020204030204" pitchFamily="34" charset="0"/>
              </a:rPr>
              <a:t>STRATEGIC OVERVIEW</a:t>
            </a:r>
            <a:endParaRPr lang="en-IN" sz="3200"/>
          </a:p>
        </p:txBody>
      </p:sp>
      <p:pic>
        <p:nvPicPr>
          <p:cNvPr id="3" name="Picture 2">
            <a:extLst>
              <a:ext uri="{FF2B5EF4-FFF2-40B4-BE49-F238E27FC236}">
                <a16:creationId xmlns:a16="http://schemas.microsoft.com/office/drawing/2014/main" id="{53FD3700-539C-B6C5-AE60-C5E279854A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634" y="1271196"/>
            <a:ext cx="3070600" cy="3838251"/>
          </a:xfrm>
          <a:prstGeom prst="rect">
            <a:avLst/>
          </a:prstGeom>
        </p:spPr>
      </p:pic>
      <p:grpSp>
        <p:nvGrpSpPr>
          <p:cNvPr id="4" name="Group 3">
            <a:extLst>
              <a:ext uri="{FF2B5EF4-FFF2-40B4-BE49-F238E27FC236}">
                <a16:creationId xmlns:a16="http://schemas.microsoft.com/office/drawing/2014/main" id="{43A89D3A-2E74-FF48-E1EE-CBB8F80CBBB1}"/>
              </a:ext>
            </a:extLst>
          </p:cNvPr>
          <p:cNvGrpSpPr/>
          <p:nvPr/>
        </p:nvGrpSpPr>
        <p:grpSpPr>
          <a:xfrm>
            <a:off x="1872514" y="1151276"/>
            <a:ext cx="3362755" cy="4329504"/>
            <a:chOff x="3343824" y="1566637"/>
            <a:chExt cx="2673800" cy="4611007"/>
          </a:xfrm>
        </p:grpSpPr>
        <p:sp>
          <p:nvSpPr>
            <p:cNvPr id="5" name="Rectangle 4">
              <a:extLst>
                <a:ext uri="{FF2B5EF4-FFF2-40B4-BE49-F238E27FC236}">
                  <a16:creationId xmlns:a16="http://schemas.microsoft.com/office/drawing/2014/main" id="{A7FF3CB4-59E3-F33F-F9F3-75CA95D968A9}"/>
                </a:ext>
              </a:extLst>
            </p:cNvPr>
            <p:cNvSpPr/>
            <p:nvPr/>
          </p:nvSpPr>
          <p:spPr>
            <a:xfrm>
              <a:off x="3352801" y="1574800"/>
              <a:ext cx="2631296" cy="4597400"/>
            </a:xfrm>
            <a:prstGeom prst="rect">
              <a:avLst/>
            </a:prstGeom>
            <a:noFill/>
            <a:ln w="254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 name="Group 5">
              <a:extLst>
                <a:ext uri="{FF2B5EF4-FFF2-40B4-BE49-F238E27FC236}">
                  <a16:creationId xmlns:a16="http://schemas.microsoft.com/office/drawing/2014/main" id="{066C846D-1C28-1683-474A-CF8D07B6CE5F}"/>
                </a:ext>
              </a:extLst>
            </p:cNvPr>
            <p:cNvGrpSpPr/>
            <p:nvPr/>
          </p:nvGrpSpPr>
          <p:grpSpPr>
            <a:xfrm>
              <a:off x="3343824" y="1566637"/>
              <a:ext cx="2673800" cy="4611007"/>
              <a:chOff x="4102243" y="1515837"/>
              <a:chExt cx="2673800" cy="4611007"/>
            </a:xfrm>
          </p:grpSpPr>
          <p:sp>
            <p:nvSpPr>
              <p:cNvPr id="7" name="Rectangle 4">
                <a:extLst>
                  <a:ext uri="{FF2B5EF4-FFF2-40B4-BE49-F238E27FC236}">
                    <a16:creationId xmlns:a16="http://schemas.microsoft.com/office/drawing/2014/main" id="{55130CC5-C69B-B722-90C3-2C7870A4EEB8}"/>
                  </a:ext>
                </a:extLst>
              </p:cNvPr>
              <p:cNvSpPr/>
              <p:nvPr/>
            </p:nvSpPr>
            <p:spPr>
              <a:xfrm>
                <a:off x="4102243" y="1515837"/>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4">
                <a:extLst>
                  <a:ext uri="{FF2B5EF4-FFF2-40B4-BE49-F238E27FC236}">
                    <a16:creationId xmlns:a16="http://schemas.microsoft.com/office/drawing/2014/main" id="{E0785F7C-D532-F881-74FD-38C2A56A6FB1}"/>
                  </a:ext>
                </a:extLst>
              </p:cNvPr>
              <p:cNvSpPr/>
              <p:nvPr/>
            </p:nvSpPr>
            <p:spPr>
              <a:xfrm rot="10800000">
                <a:off x="5399870" y="5174344"/>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cxnSp>
        <p:nvCxnSpPr>
          <p:cNvPr id="9" name="Straight Connector 8">
            <a:extLst>
              <a:ext uri="{FF2B5EF4-FFF2-40B4-BE49-F238E27FC236}">
                <a16:creationId xmlns:a16="http://schemas.microsoft.com/office/drawing/2014/main" id="{BC4EDC6E-C2CD-6481-3537-2E01F17EA86F}"/>
              </a:ext>
            </a:extLst>
          </p:cNvPr>
          <p:cNvCxnSpPr>
            <a:cxnSpLocks/>
          </p:cNvCxnSpPr>
          <p:nvPr/>
        </p:nvCxnSpPr>
        <p:spPr>
          <a:xfrm>
            <a:off x="5308600" y="4370227"/>
            <a:ext cx="699047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AC4B89-F7D6-1158-295E-044502502DFD}"/>
              </a:ext>
            </a:extLst>
          </p:cNvPr>
          <p:cNvCxnSpPr>
            <a:cxnSpLocks/>
          </p:cNvCxnSpPr>
          <p:nvPr/>
        </p:nvCxnSpPr>
        <p:spPr>
          <a:xfrm>
            <a:off x="7899816" y="4325257"/>
            <a:ext cx="439925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0E43E5-F836-71C3-2794-C48414318FEE}"/>
              </a:ext>
            </a:extLst>
          </p:cNvPr>
          <p:cNvCxnSpPr>
            <a:cxnSpLocks/>
          </p:cNvCxnSpPr>
          <p:nvPr/>
        </p:nvCxnSpPr>
        <p:spPr>
          <a:xfrm>
            <a:off x="-1447800" y="4370227"/>
            <a:ext cx="3187024"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736909A-834F-36A4-5A0A-E776ADF1BD6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07635" y="1271196"/>
            <a:ext cx="3070600" cy="3838250"/>
          </a:xfrm>
          <a:prstGeom prst="rect">
            <a:avLst/>
          </a:prstGeom>
        </p:spPr>
      </p:pic>
    </p:spTree>
    <p:extLst>
      <p:ext uri="{BB962C8B-B14F-4D97-AF65-F5344CB8AC3E}">
        <p14:creationId xmlns:p14="http://schemas.microsoft.com/office/powerpoint/2010/main" val="400011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CE8E17-BC7F-23F4-CD7F-7FFCDE2715EF}"/>
              </a:ext>
            </a:extLst>
          </p:cNvPr>
          <p:cNvSpPr>
            <a:spLocks noGrp="1"/>
          </p:cNvSpPr>
          <p:nvPr>
            <p:ph type="title"/>
          </p:nvPr>
        </p:nvSpPr>
        <p:spPr/>
        <p:txBody>
          <a:bodyPr/>
          <a:lstStyle/>
          <a:p>
            <a:r>
              <a:rPr lang="en-US">
                <a:latin typeface="+mj-lt"/>
              </a:rPr>
              <a:t>Strengths</a:t>
            </a:r>
          </a:p>
        </p:txBody>
      </p:sp>
      <p:sp>
        <p:nvSpPr>
          <p:cNvPr id="21" name="Oval 60">
            <a:extLst>
              <a:ext uri="{FF2B5EF4-FFF2-40B4-BE49-F238E27FC236}">
                <a16:creationId xmlns:a16="http://schemas.microsoft.com/office/drawing/2014/main" id="{97B0C9C0-B85A-F740-9780-5B8A4A425919}"/>
              </a:ext>
            </a:extLst>
          </p:cNvPr>
          <p:cNvSpPr/>
          <p:nvPr/>
        </p:nvSpPr>
        <p:spPr>
          <a:xfrm>
            <a:off x="4969466" y="2235776"/>
            <a:ext cx="2377440" cy="2377440"/>
          </a:xfrm>
          <a:prstGeom prst="ellipse">
            <a:avLst/>
          </a:prstGeom>
          <a:noFill/>
          <a:ln>
            <a:solidFill>
              <a:srgbClr val="9E17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75" name="Oval 74">
            <a:extLst>
              <a:ext uri="{FF2B5EF4-FFF2-40B4-BE49-F238E27FC236}">
                <a16:creationId xmlns:a16="http://schemas.microsoft.com/office/drawing/2014/main" id="{C902A539-65DA-7DA6-8F31-1759C0A7686D}"/>
              </a:ext>
            </a:extLst>
          </p:cNvPr>
          <p:cNvSpPr/>
          <p:nvPr/>
        </p:nvSpPr>
        <p:spPr>
          <a:xfrm>
            <a:off x="5257861" y="2524171"/>
            <a:ext cx="1800651" cy="1800651"/>
          </a:xfrm>
          <a:prstGeom prst="ellipse">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84" name="Oval 83">
            <a:extLst>
              <a:ext uri="{FF2B5EF4-FFF2-40B4-BE49-F238E27FC236}">
                <a16:creationId xmlns:a16="http://schemas.microsoft.com/office/drawing/2014/main" id="{41F4256C-AB27-3848-E063-A335EE6F00AD}"/>
              </a:ext>
            </a:extLst>
          </p:cNvPr>
          <p:cNvSpPr/>
          <p:nvPr/>
        </p:nvSpPr>
        <p:spPr>
          <a:xfrm>
            <a:off x="8325077" y="2962487"/>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85" name="Oval 84">
            <a:extLst>
              <a:ext uri="{FF2B5EF4-FFF2-40B4-BE49-F238E27FC236}">
                <a16:creationId xmlns:a16="http://schemas.microsoft.com/office/drawing/2014/main" id="{6D52B435-171A-B242-5EDC-EFC0C45827B9}"/>
              </a:ext>
            </a:extLst>
          </p:cNvPr>
          <p:cNvSpPr/>
          <p:nvPr/>
        </p:nvSpPr>
        <p:spPr>
          <a:xfrm>
            <a:off x="3067277" y="2962487"/>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87" name="Oval 86">
            <a:extLst>
              <a:ext uri="{FF2B5EF4-FFF2-40B4-BE49-F238E27FC236}">
                <a16:creationId xmlns:a16="http://schemas.microsoft.com/office/drawing/2014/main" id="{60A0949C-71E6-6CAA-3DBC-6952635AFDE8}"/>
              </a:ext>
            </a:extLst>
          </p:cNvPr>
          <p:cNvSpPr/>
          <p:nvPr/>
        </p:nvSpPr>
        <p:spPr>
          <a:xfrm>
            <a:off x="8325077" y="1295353"/>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88" name="Oval 87">
            <a:extLst>
              <a:ext uri="{FF2B5EF4-FFF2-40B4-BE49-F238E27FC236}">
                <a16:creationId xmlns:a16="http://schemas.microsoft.com/office/drawing/2014/main" id="{7A1DA4EC-0D69-A50F-4331-69631F29B0FC}"/>
              </a:ext>
            </a:extLst>
          </p:cNvPr>
          <p:cNvSpPr/>
          <p:nvPr/>
        </p:nvSpPr>
        <p:spPr>
          <a:xfrm>
            <a:off x="3067277" y="1295353"/>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94" name="Oval 93">
            <a:extLst>
              <a:ext uri="{FF2B5EF4-FFF2-40B4-BE49-F238E27FC236}">
                <a16:creationId xmlns:a16="http://schemas.microsoft.com/office/drawing/2014/main" id="{29C957FC-59EC-E463-2399-787033D85209}"/>
              </a:ext>
            </a:extLst>
          </p:cNvPr>
          <p:cNvSpPr/>
          <p:nvPr/>
        </p:nvSpPr>
        <p:spPr>
          <a:xfrm>
            <a:off x="8325077" y="4638628"/>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95" name="Oval 94">
            <a:extLst>
              <a:ext uri="{FF2B5EF4-FFF2-40B4-BE49-F238E27FC236}">
                <a16:creationId xmlns:a16="http://schemas.microsoft.com/office/drawing/2014/main" id="{B7C593DB-FEBD-46CA-5B65-A0915DA7F883}"/>
              </a:ext>
            </a:extLst>
          </p:cNvPr>
          <p:cNvSpPr/>
          <p:nvPr/>
        </p:nvSpPr>
        <p:spPr>
          <a:xfrm>
            <a:off x="3067277" y="4638628"/>
            <a:ext cx="924018" cy="92401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97" name="Rectangle 96">
            <a:extLst>
              <a:ext uri="{FF2B5EF4-FFF2-40B4-BE49-F238E27FC236}">
                <a16:creationId xmlns:a16="http://schemas.microsoft.com/office/drawing/2014/main" id="{7DFEFC9F-8254-8E43-38A1-27F722DFEDAF}"/>
              </a:ext>
            </a:extLst>
          </p:cNvPr>
          <p:cNvSpPr/>
          <p:nvPr/>
        </p:nvSpPr>
        <p:spPr>
          <a:xfrm>
            <a:off x="9429749" y="2871865"/>
            <a:ext cx="2573991"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ctr"/>
          <a:lstStyle/>
          <a:p>
            <a:r>
              <a:rPr lang="en-US" sz="1400">
                <a:solidFill>
                  <a:schemeClr val="tx1"/>
                </a:solidFill>
                <a:latin typeface="+mj-lt"/>
                <a:cs typeface="Calibri Light" panose="020F0302020204030204" pitchFamily="34" charset="0"/>
              </a:rPr>
              <a:t>Established systems and procedures to mitigate risk </a:t>
            </a:r>
          </a:p>
        </p:txBody>
      </p:sp>
      <p:sp>
        <p:nvSpPr>
          <p:cNvPr id="98" name="Rectangle 97">
            <a:extLst>
              <a:ext uri="{FF2B5EF4-FFF2-40B4-BE49-F238E27FC236}">
                <a16:creationId xmlns:a16="http://schemas.microsoft.com/office/drawing/2014/main" id="{2DE816E7-6165-618A-EA88-0309D03888D0}"/>
              </a:ext>
            </a:extLst>
          </p:cNvPr>
          <p:cNvSpPr/>
          <p:nvPr/>
        </p:nvSpPr>
        <p:spPr>
          <a:xfrm>
            <a:off x="9429749" y="1204731"/>
            <a:ext cx="2573991"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ctr"/>
          <a:lstStyle/>
          <a:p>
            <a:r>
              <a:rPr lang="en-US" sz="1400">
                <a:solidFill>
                  <a:schemeClr val="tx1"/>
                </a:solidFill>
                <a:latin typeface="+mj-lt"/>
                <a:cs typeface="Calibri Light" panose="020F0302020204030204" pitchFamily="34" charset="0"/>
              </a:rPr>
              <a:t>Brand built on the core values </a:t>
            </a:r>
            <a:br>
              <a:rPr lang="en-US" sz="1400">
                <a:solidFill>
                  <a:schemeClr val="tx1"/>
                </a:solidFill>
                <a:latin typeface="+mj-lt"/>
                <a:cs typeface="Calibri Light" panose="020F0302020204030204" pitchFamily="34" charset="0"/>
              </a:rPr>
            </a:br>
            <a:r>
              <a:rPr lang="en-US" sz="1400">
                <a:solidFill>
                  <a:schemeClr val="tx1"/>
                </a:solidFill>
                <a:latin typeface="+mj-lt"/>
                <a:cs typeface="Calibri Light" panose="020F0302020204030204" pitchFamily="34" charset="0"/>
              </a:rPr>
              <a:t>of trust, transparency and innovation</a:t>
            </a:r>
          </a:p>
        </p:txBody>
      </p:sp>
      <p:sp>
        <p:nvSpPr>
          <p:cNvPr id="99" name="Rectangle 98">
            <a:extLst>
              <a:ext uri="{FF2B5EF4-FFF2-40B4-BE49-F238E27FC236}">
                <a16:creationId xmlns:a16="http://schemas.microsoft.com/office/drawing/2014/main" id="{7A2F1962-A30D-E306-1F53-345399B8C727}"/>
              </a:ext>
            </a:extLst>
          </p:cNvPr>
          <p:cNvSpPr/>
          <p:nvPr/>
        </p:nvSpPr>
        <p:spPr>
          <a:xfrm>
            <a:off x="9429749" y="4548006"/>
            <a:ext cx="2573991"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ctr"/>
          <a:lstStyle/>
          <a:p>
            <a:r>
              <a:rPr lang="en-US" sz="1400">
                <a:solidFill>
                  <a:schemeClr val="tx1"/>
                </a:solidFill>
                <a:latin typeface="+mj-lt"/>
                <a:cs typeface="Calibri Light" panose="020F0302020204030204" pitchFamily="34" charset="0"/>
              </a:rPr>
              <a:t>Integrated setup providing cost efficiency, quality control and faster turnaround, strengthening margins across business segments</a:t>
            </a:r>
          </a:p>
        </p:txBody>
      </p:sp>
      <p:grpSp>
        <p:nvGrpSpPr>
          <p:cNvPr id="104" name="Group 103">
            <a:extLst>
              <a:ext uri="{FF2B5EF4-FFF2-40B4-BE49-F238E27FC236}">
                <a16:creationId xmlns:a16="http://schemas.microsoft.com/office/drawing/2014/main" id="{215D3F8F-6721-620E-6344-CC9A84E5394A}"/>
              </a:ext>
            </a:extLst>
          </p:cNvPr>
          <p:cNvGrpSpPr/>
          <p:nvPr/>
        </p:nvGrpSpPr>
        <p:grpSpPr>
          <a:xfrm>
            <a:off x="295276" y="1204731"/>
            <a:ext cx="2619374" cy="4448538"/>
            <a:chOff x="295276" y="1204731"/>
            <a:chExt cx="2717848" cy="4448538"/>
          </a:xfrm>
        </p:grpSpPr>
        <p:sp>
          <p:nvSpPr>
            <p:cNvPr id="100" name="Rectangle 99">
              <a:extLst>
                <a:ext uri="{FF2B5EF4-FFF2-40B4-BE49-F238E27FC236}">
                  <a16:creationId xmlns:a16="http://schemas.microsoft.com/office/drawing/2014/main" id="{B83081FF-EAD6-8005-5DB9-993DC76D5F2B}"/>
                </a:ext>
              </a:extLst>
            </p:cNvPr>
            <p:cNvSpPr/>
            <p:nvPr/>
          </p:nvSpPr>
          <p:spPr>
            <a:xfrm>
              <a:off x="295276" y="2871865"/>
              <a:ext cx="2717848"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72000" bIns="0" rtlCol="0" anchor="ctr"/>
            <a:lstStyle/>
            <a:p>
              <a:pPr algn="r"/>
              <a:r>
                <a:rPr lang="en-US" sz="1400">
                  <a:solidFill>
                    <a:schemeClr val="tx1"/>
                  </a:solidFill>
                  <a:latin typeface="+mj-lt"/>
                  <a:cs typeface="Calibri Light" panose="020F0302020204030204" pitchFamily="34" charset="0"/>
                </a:rPr>
                <a:t>Serving diverse client base across India in Wholesale segment,</a:t>
              </a:r>
              <a:br>
                <a:rPr lang="en-US" sz="1400">
                  <a:solidFill>
                    <a:schemeClr val="tx1"/>
                  </a:solidFill>
                  <a:latin typeface="+mj-lt"/>
                  <a:cs typeface="Calibri Light" panose="020F0302020204030204" pitchFamily="34" charset="0"/>
                </a:rPr>
              </a:br>
              <a:r>
                <a:rPr lang="en-US" sz="1400">
                  <a:solidFill>
                    <a:schemeClr val="tx1"/>
                  </a:solidFill>
                  <a:latin typeface="+mj-lt"/>
                  <a:cs typeface="Calibri Light" panose="020F0302020204030204" pitchFamily="34" charset="0"/>
                </a:rPr>
                <a:t>including leading national </a:t>
              </a:r>
              <a:br>
                <a:rPr lang="en-US" sz="1400">
                  <a:solidFill>
                    <a:schemeClr val="tx1"/>
                  </a:solidFill>
                  <a:latin typeface="+mj-lt"/>
                  <a:cs typeface="Calibri Light" panose="020F0302020204030204" pitchFamily="34" charset="0"/>
                </a:rPr>
              </a:br>
              <a:r>
                <a:rPr lang="en-US" sz="1400">
                  <a:solidFill>
                    <a:schemeClr val="tx1"/>
                  </a:solidFill>
                  <a:latin typeface="+mj-lt"/>
                  <a:cs typeface="Calibri Light" panose="020F0302020204030204" pitchFamily="34" charset="0"/>
                </a:rPr>
                <a:t>and regional retailers</a:t>
              </a:r>
            </a:p>
          </p:txBody>
        </p:sp>
        <p:sp>
          <p:nvSpPr>
            <p:cNvPr id="101" name="Rectangle 100">
              <a:extLst>
                <a:ext uri="{FF2B5EF4-FFF2-40B4-BE49-F238E27FC236}">
                  <a16:creationId xmlns:a16="http://schemas.microsoft.com/office/drawing/2014/main" id="{27CEF9D8-73B4-B8FF-D405-671354086F33}"/>
                </a:ext>
              </a:extLst>
            </p:cNvPr>
            <p:cNvSpPr/>
            <p:nvPr/>
          </p:nvSpPr>
          <p:spPr>
            <a:xfrm>
              <a:off x="295276" y="1204731"/>
              <a:ext cx="2717848"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72000" bIns="0" rtlCol="0" anchor="ctr"/>
            <a:lstStyle/>
            <a:p>
              <a:pPr algn="r"/>
              <a:r>
                <a:rPr lang="en-US" sz="1400">
                  <a:solidFill>
                    <a:schemeClr val="tx1"/>
                  </a:solidFill>
                  <a:latin typeface="+mj-lt"/>
                  <a:cs typeface="Calibri Light" panose="020F0302020204030204" pitchFamily="34" charset="0"/>
                </a:rPr>
                <a:t>Complete control over design aesthetics with scalable capabilities and continuous innovation aligned to evolving trends</a:t>
              </a:r>
            </a:p>
          </p:txBody>
        </p:sp>
        <p:sp>
          <p:nvSpPr>
            <p:cNvPr id="102" name="Rectangle 101">
              <a:extLst>
                <a:ext uri="{FF2B5EF4-FFF2-40B4-BE49-F238E27FC236}">
                  <a16:creationId xmlns:a16="http://schemas.microsoft.com/office/drawing/2014/main" id="{B1F0BE92-E4D3-2611-EF34-BFA790673233}"/>
                </a:ext>
              </a:extLst>
            </p:cNvPr>
            <p:cNvSpPr/>
            <p:nvPr/>
          </p:nvSpPr>
          <p:spPr>
            <a:xfrm>
              <a:off x="295276" y="4548006"/>
              <a:ext cx="2717848" cy="11052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72000" bIns="0" rtlCol="0" anchor="ctr"/>
            <a:lstStyle/>
            <a:p>
              <a:pPr algn="r"/>
              <a:r>
                <a:rPr lang="en-US" sz="1400">
                  <a:solidFill>
                    <a:schemeClr val="tx1"/>
                  </a:solidFill>
                  <a:latin typeface="+mj-lt"/>
                  <a:cs typeface="Calibri Light" panose="020F0302020204030204" pitchFamily="34" charset="0"/>
                </a:rPr>
                <a:t>Organised manufacturing </a:t>
              </a:r>
              <a:br>
                <a:rPr lang="en-US" sz="1400">
                  <a:solidFill>
                    <a:schemeClr val="tx1"/>
                  </a:solidFill>
                  <a:latin typeface="+mj-lt"/>
                  <a:cs typeface="Calibri Light" panose="020F0302020204030204" pitchFamily="34" charset="0"/>
                </a:rPr>
              </a:br>
              <a:r>
                <a:rPr lang="en-US" sz="1400">
                  <a:solidFill>
                    <a:schemeClr val="tx1"/>
                  </a:solidFill>
                  <a:latin typeface="+mj-lt"/>
                  <a:cs typeface="Calibri Light" panose="020F0302020204030204" pitchFamily="34" charset="0"/>
                </a:rPr>
                <a:t>setup under one roof </a:t>
              </a:r>
            </a:p>
          </p:txBody>
        </p:sp>
      </p:grpSp>
      <p:sp>
        <p:nvSpPr>
          <p:cNvPr id="105" name="Rectangle 104">
            <a:extLst>
              <a:ext uri="{FF2B5EF4-FFF2-40B4-BE49-F238E27FC236}">
                <a16:creationId xmlns:a16="http://schemas.microsoft.com/office/drawing/2014/main" id="{2161FC59-4DF3-F2A1-D06D-B2E524033776}"/>
              </a:ext>
            </a:extLst>
          </p:cNvPr>
          <p:cNvSpPr/>
          <p:nvPr/>
        </p:nvSpPr>
        <p:spPr>
          <a:xfrm>
            <a:off x="2914650" y="1204731"/>
            <a:ext cx="95250" cy="1096256"/>
          </a:xfrm>
          <a:prstGeom prst="rect">
            <a:avLst/>
          </a:prstGeom>
          <a:solidFill>
            <a:srgbClr val="6435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06" name="Rectangle 105">
            <a:extLst>
              <a:ext uri="{FF2B5EF4-FFF2-40B4-BE49-F238E27FC236}">
                <a16:creationId xmlns:a16="http://schemas.microsoft.com/office/drawing/2014/main" id="{4420FE26-58EB-0E71-6183-F10A76805DE7}"/>
              </a:ext>
            </a:extLst>
          </p:cNvPr>
          <p:cNvSpPr/>
          <p:nvPr/>
        </p:nvSpPr>
        <p:spPr>
          <a:xfrm>
            <a:off x="2914650" y="2880872"/>
            <a:ext cx="95250" cy="1096256"/>
          </a:xfrm>
          <a:prstGeom prst="rect">
            <a:avLst/>
          </a:prstGeom>
          <a:solidFill>
            <a:srgbClr val="D294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07" name="Rectangle 106">
            <a:extLst>
              <a:ext uri="{FF2B5EF4-FFF2-40B4-BE49-F238E27FC236}">
                <a16:creationId xmlns:a16="http://schemas.microsoft.com/office/drawing/2014/main" id="{75A4E228-8F9B-F570-D815-5AF5880C9CFB}"/>
              </a:ext>
            </a:extLst>
          </p:cNvPr>
          <p:cNvSpPr/>
          <p:nvPr/>
        </p:nvSpPr>
        <p:spPr>
          <a:xfrm>
            <a:off x="2914650" y="4557013"/>
            <a:ext cx="95250" cy="1096256"/>
          </a:xfrm>
          <a:prstGeom prst="rect">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08" name="Rectangle 107">
            <a:extLst>
              <a:ext uri="{FF2B5EF4-FFF2-40B4-BE49-F238E27FC236}">
                <a16:creationId xmlns:a16="http://schemas.microsoft.com/office/drawing/2014/main" id="{A906BAB8-19C9-A809-8FAD-A0ABE138E6EC}"/>
              </a:ext>
            </a:extLst>
          </p:cNvPr>
          <p:cNvSpPr/>
          <p:nvPr/>
        </p:nvSpPr>
        <p:spPr>
          <a:xfrm>
            <a:off x="9334500" y="1204731"/>
            <a:ext cx="95250" cy="1096256"/>
          </a:xfrm>
          <a:prstGeom prst="rect">
            <a:avLst/>
          </a:prstGeom>
          <a:solidFill>
            <a:srgbClr val="6435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09" name="Rectangle 108">
            <a:extLst>
              <a:ext uri="{FF2B5EF4-FFF2-40B4-BE49-F238E27FC236}">
                <a16:creationId xmlns:a16="http://schemas.microsoft.com/office/drawing/2014/main" id="{E9A9EC6F-0C10-D149-CBA7-69B18227CF84}"/>
              </a:ext>
            </a:extLst>
          </p:cNvPr>
          <p:cNvSpPr/>
          <p:nvPr/>
        </p:nvSpPr>
        <p:spPr>
          <a:xfrm>
            <a:off x="9334500" y="2880872"/>
            <a:ext cx="95250" cy="1096256"/>
          </a:xfrm>
          <a:prstGeom prst="rect">
            <a:avLst/>
          </a:prstGeom>
          <a:solidFill>
            <a:srgbClr val="D294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10" name="Rectangle 109">
            <a:extLst>
              <a:ext uri="{FF2B5EF4-FFF2-40B4-BE49-F238E27FC236}">
                <a16:creationId xmlns:a16="http://schemas.microsoft.com/office/drawing/2014/main" id="{195A346A-4686-41C4-E54F-90C2DCDC7FDC}"/>
              </a:ext>
            </a:extLst>
          </p:cNvPr>
          <p:cNvSpPr/>
          <p:nvPr/>
        </p:nvSpPr>
        <p:spPr>
          <a:xfrm>
            <a:off x="9334500" y="4557013"/>
            <a:ext cx="95250" cy="1096256"/>
          </a:xfrm>
          <a:prstGeom prst="rect">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cxnSp>
        <p:nvCxnSpPr>
          <p:cNvPr id="112" name="Connector: Elbow 111">
            <a:extLst>
              <a:ext uri="{FF2B5EF4-FFF2-40B4-BE49-F238E27FC236}">
                <a16:creationId xmlns:a16="http://schemas.microsoft.com/office/drawing/2014/main" id="{89FE779E-94E6-A611-C1C4-EE866AC243CA}"/>
              </a:ext>
            </a:extLst>
          </p:cNvPr>
          <p:cNvCxnSpPr>
            <a:stCxn id="21" idx="7"/>
            <a:endCxn id="87" idx="2"/>
          </p:cNvCxnSpPr>
          <p:nvPr/>
        </p:nvCxnSpPr>
        <p:spPr>
          <a:xfrm rot="5400000" flipH="1" flipV="1">
            <a:off x="7248616" y="1507484"/>
            <a:ext cx="826582" cy="1326339"/>
          </a:xfrm>
          <a:prstGeom prst="bentConnector2">
            <a:avLst/>
          </a:prstGeom>
          <a:ln>
            <a:solidFill>
              <a:srgbClr val="643512"/>
            </a:solidFill>
          </a:ln>
        </p:spPr>
        <p:style>
          <a:lnRef idx="1">
            <a:schemeClr val="accent1"/>
          </a:lnRef>
          <a:fillRef idx="0">
            <a:schemeClr val="accent1"/>
          </a:fillRef>
          <a:effectRef idx="0">
            <a:schemeClr val="accent1"/>
          </a:effectRef>
          <a:fontRef idx="minor">
            <a:schemeClr val="tx1"/>
          </a:fontRef>
        </p:style>
      </p:cxnSp>
      <p:cxnSp>
        <p:nvCxnSpPr>
          <p:cNvPr id="113" name="Connector: Elbow 112">
            <a:extLst>
              <a:ext uri="{FF2B5EF4-FFF2-40B4-BE49-F238E27FC236}">
                <a16:creationId xmlns:a16="http://schemas.microsoft.com/office/drawing/2014/main" id="{D61A056A-F4C0-7712-0A46-2E90F4B33167}"/>
              </a:ext>
            </a:extLst>
          </p:cNvPr>
          <p:cNvCxnSpPr>
            <a:cxnSpLocks/>
            <a:stCxn id="21" idx="5"/>
            <a:endCxn id="94" idx="2"/>
          </p:cNvCxnSpPr>
          <p:nvPr/>
        </p:nvCxnSpPr>
        <p:spPr>
          <a:xfrm rot="16200000" flipH="1">
            <a:off x="7244113" y="4019672"/>
            <a:ext cx="835589" cy="1326339"/>
          </a:xfrm>
          <a:prstGeom prst="bentConnector2">
            <a:avLst/>
          </a:prstGeom>
          <a:ln>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17" name="Connector: Elbow 116">
            <a:extLst>
              <a:ext uri="{FF2B5EF4-FFF2-40B4-BE49-F238E27FC236}">
                <a16:creationId xmlns:a16="http://schemas.microsoft.com/office/drawing/2014/main" id="{11E56136-1AF2-2AA3-F911-0BD05047951D}"/>
              </a:ext>
            </a:extLst>
          </p:cNvPr>
          <p:cNvCxnSpPr>
            <a:cxnSpLocks/>
            <a:stCxn id="21" idx="1"/>
            <a:endCxn id="88" idx="6"/>
          </p:cNvCxnSpPr>
          <p:nvPr/>
        </p:nvCxnSpPr>
        <p:spPr>
          <a:xfrm rot="16200000" flipV="1">
            <a:off x="4241174" y="1507483"/>
            <a:ext cx="826582" cy="1326339"/>
          </a:xfrm>
          <a:prstGeom prst="bentConnector2">
            <a:avLst/>
          </a:prstGeom>
          <a:ln>
            <a:solidFill>
              <a:srgbClr val="643512"/>
            </a:solidFill>
          </a:ln>
        </p:spPr>
        <p:style>
          <a:lnRef idx="1">
            <a:schemeClr val="accent1"/>
          </a:lnRef>
          <a:fillRef idx="0">
            <a:schemeClr val="accent1"/>
          </a:fillRef>
          <a:effectRef idx="0">
            <a:schemeClr val="accent1"/>
          </a:effectRef>
          <a:fontRef idx="minor">
            <a:schemeClr val="tx1"/>
          </a:fontRef>
        </p:style>
      </p:cxnSp>
      <p:cxnSp>
        <p:nvCxnSpPr>
          <p:cNvPr id="118" name="Connector: Elbow 117">
            <a:extLst>
              <a:ext uri="{FF2B5EF4-FFF2-40B4-BE49-F238E27FC236}">
                <a16:creationId xmlns:a16="http://schemas.microsoft.com/office/drawing/2014/main" id="{F62CC5E8-A0A4-A397-5570-E857F5F0893C}"/>
              </a:ext>
            </a:extLst>
          </p:cNvPr>
          <p:cNvCxnSpPr>
            <a:cxnSpLocks/>
            <a:stCxn id="21" idx="3"/>
            <a:endCxn id="95" idx="6"/>
          </p:cNvCxnSpPr>
          <p:nvPr/>
        </p:nvCxnSpPr>
        <p:spPr>
          <a:xfrm rot="5400000">
            <a:off x="4236671" y="4019673"/>
            <a:ext cx="835589" cy="1326339"/>
          </a:xfrm>
          <a:prstGeom prst="bentConnector2">
            <a:avLst/>
          </a:prstGeom>
          <a:ln>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77DE1A6-85EC-41AC-3242-7AAA1CA17C01}"/>
              </a:ext>
            </a:extLst>
          </p:cNvPr>
          <p:cNvCxnSpPr>
            <a:stCxn id="84" idx="2"/>
            <a:endCxn id="21" idx="6"/>
          </p:cNvCxnSpPr>
          <p:nvPr/>
        </p:nvCxnSpPr>
        <p:spPr>
          <a:xfrm flipH="1">
            <a:off x="7346906" y="3424496"/>
            <a:ext cx="978171" cy="0"/>
          </a:xfrm>
          <a:prstGeom prst="line">
            <a:avLst/>
          </a:prstGeom>
          <a:ln>
            <a:solidFill>
              <a:srgbClr val="D29498"/>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961451B3-0636-C275-EA56-0BD8B635E261}"/>
              </a:ext>
            </a:extLst>
          </p:cNvPr>
          <p:cNvCxnSpPr>
            <a:cxnSpLocks/>
            <a:stCxn id="21" idx="2"/>
            <a:endCxn id="85" idx="6"/>
          </p:cNvCxnSpPr>
          <p:nvPr/>
        </p:nvCxnSpPr>
        <p:spPr>
          <a:xfrm flipH="1">
            <a:off x="3991295" y="3424496"/>
            <a:ext cx="978171" cy="0"/>
          </a:xfrm>
          <a:prstGeom prst="line">
            <a:avLst/>
          </a:prstGeom>
          <a:ln>
            <a:solidFill>
              <a:srgbClr val="D29498"/>
            </a:solidFill>
          </a:ln>
        </p:spPr>
        <p:style>
          <a:lnRef idx="1">
            <a:schemeClr val="accent1"/>
          </a:lnRef>
          <a:fillRef idx="0">
            <a:schemeClr val="accent1"/>
          </a:fillRef>
          <a:effectRef idx="0">
            <a:schemeClr val="accent1"/>
          </a:effectRef>
          <a:fontRef idx="minor">
            <a:schemeClr val="tx1"/>
          </a:fontRef>
        </p:style>
      </p:cxnSp>
      <p:sp>
        <p:nvSpPr>
          <p:cNvPr id="146" name="Freeform: Shape 145">
            <a:extLst>
              <a:ext uri="{FF2B5EF4-FFF2-40B4-BE49-F238E27FC236}">
                <a16:creationId xmlns:a16="http://schemas.microsoft.com/office/drawing/2014/main" id="{6C8E6921-1F36-84AA-F1BB-8E6EA49DAF57}"/>
              </a:ext>
            </a:extLst>
          </p:cNvPr>
          <p:cNvSpPr/>
          <p:nvPr/>
        </p:nvSpPr>
        <p:spPr>
          <a:xfrm>
            <a:off x="8498391" y="3200398"/>
            <a:ext cx="547715" cy="533401"/>
          </a:xfrm>
          <a:custGeom>
            <a:avLst/>
            <a:gdLst>
              <a:gd name="connsiteX0" fmla="*/ 650941 w 864147"/>
              <a:gd name="connsiteY0" fmla="*/ 22118 h 841563"/>
              <a:gd name="connsiteX1" fmla="*/ 397004 w 864147"/>
              <a:gd name="connsiteY1" fmla="*/ 28964 h 841563"/>
              <a:gd name="connsiteX2" fmla="*/ 222202 w 864147"/>
              <a:gd name="connsiteY2" fmla="*/ 213359 h 841563"/>
              <a:gd name="connsiteX3" fmla="*/ 264022 w 864147"/>
              <a:gd name="connsiteY3" fmla="*/ 527569 h 841563"/>
              <a:gd name="connsiteX4" fmla="*/ 208286 w 864147"/>
              <a:gd name="connsiteY4" fmla="*/ 586245 h 841563"/>
              <a:gd name="connsiteX5" fmla="*/ 181795 w 864147"/>
              <a:gd name="connsiteY5" fmla="*/ 559679 h 841563"/>
              <a:gd name="connsiteX6" fmla="*/ 169703 w 864147"/>
              <a:gd name="connsiteY6" fmla="*/ 559568 h 841563"/>
              <a:gd name="connsiteX7" fmla="*/ 144067 w 864147"/>
              <a:gd name="connsiteY7" fmla="*/ 584719 h 841563"/>
              <a:gd name="connsiteX8" fmla="*/ 142728 w 864147"/>
              <a:gd name="connsiteY8" fmla="*/ 585873 h 841563"/>
              <a:gd name="connsiteX9" fmla="*/ 141760 w 864147"/>
              <a:gd name="connsiteY9" fmla="*/ 587026 h 841563"/>
              <a:gd name="connsiteX10" fmla="*/ 16373 w 864147"/>
              <a:gd name="connsiteY10" fmla="*/ 709851 h 841563"/>
              <a:gd name="connsiteX11" fmla="*/ 2 w 864147"/>
              <a:gd name="connsiteY11" fmla="*/ 748695 h 841563"/>
              <a:gd name="connsiteX12" fmla="*/ 16186 w 864147"/>
              <a:gd name="connsiteY12" fmla="*/ 788321 h 841563"/>
              <a:gd name="connsiteX13" fmla="*/ 53133 w 864147"/>
              <a:gd name="connsiteY13" fmla="*/ 825453 h 841563"/>
              <a:gd name="connsiteX14" fmla="*/ 92275 w 864147"/>
              <a:gd name="connsiteY14" fmla="*/ 841564 h 841563"/>
              <a:gd name="connsiteX15" fmla="*/ 131529 w 864147"/>
              <a:gd name="connsiteY15" fmla="*/ 825564 h 841563"/>
              <a:gd name="connsiteX16" fmla="*/ 284900 w 864147"/>
              <a:gd name="connsiteY16" fmla="*/ 675250 h 841563"/>
              <a:gd name="connsiteX17" fmla="*/ 287467 w 864147"/>
              <a:gd name="connsiteY17" fmla="*/ 669149 h 841563"/>
              <a:gd name="connsiteX18" fmla="*/ 284974 w 864147"/>
              <a:gd name="connsiteY18" fmla="*/ 663047 h 841563"/>
              <a:gd name="connsiteX19" fmla="*/ 258297 w 864147"/>
              <a:gd name="connsiteY19" fmla="*/ 636295 h 841563"/>
              <a:gd name="connsiteX20" fmla="*/ 311652 w 864147"/>
              <a:gd name="connsiteY20" fmla="*/ 580000 h 841563"/>
              <a:gd name="connsiteX21" fmla="*/ 413484 w 864147"/>
              <a:gd name="connsiteY21" fmla="*/ 641913 h 841563"/>
              <a:gd name="connsiteX22" fmla="*/ 531880 w 864147"/>
              <a:gd name="connsiteY22" fmla="*/ 663902 h 841563"/>
              <a:gd name="connsiteX23" fmla="*/ 842185 w 864147"/>
              <a:gd name="connsiteY23" fmla="*/ 450742 h 841563"/>
              <a:gd name="connsiteX24" fmla="*/ 650942 w 864147"/>
              <a:gd name="connsiteY24" fmla="*/ 22117 h 841563"/>
              <a:gd name="connsiteX25" fmla="*/ 119551 w 864147"/>
              <a:gd name="connsiteY25" fmla="*/ 813179 h 841563"/>
              <a:gd name="connsiteX26" fmla="*/ 65340 w 864147"/>
              <a:gd name="connsiteY26" fmla="*/ 813179 h 841563"/>
              <a:gd name="connsiteX27" fmla="*/ 28394 w 864147"/>
              <a:gd name="connsiteY27" fmla="*/ 776121 h 841563"/>
              <a:gd name="connsiteX28" fmla="*/ 17231 w 864147"/>
              <a:gd name="connsiteY28" fmla="*/ 748774 h 841563"/>
              <a:gd name="connsiteX29" fmla="*/ 28468 w 864147"/>
              <a:gd name="connsiteY29" fmla="*/ 722096 h 841563"/>
              <a:gd name="connsiteX30" fmla="*/ 148940 w 864147"/>
              <a:gd name="connsiteY30" fmla="*/ 604072 h 841563"/>
              <a:gd name="connsiteX31" fmla="*/ 240097 w 864147"/>
              <a:gd name="connsiteY31" fmla="*/ 695118 h 841563"/>
              <a:gd name="connsiteX32" fmla="*/ 252234 w 864147"/>
              <a:gd name="connsiteY32" fmla="*/ 683182 h 841563"/>
              <a:gd name="connsiteX33" fmla="*/ 161077 w 864147"/>
              <a:gd name="connsiteY33" fmla="*/ 592136 h 841563"/>
              <a:gd name="connsiteX34" fmla="*/ 175661 w 864147"/>
              <a:gd name="connsiteY34" fmla="*/ 577849 h 841563"/>
              <a:gd name="connsiteX35" fmla="*/ 266633 w 864147"/>
              <a:gd name="connsiteY35" fmla="*/ 669080 h 841563"/>
              <a:gd name="connsiteX36" fmla="*/ 246132 w 864147"/>
              <a:gd name="connsiteY36" fmla="*/ 624134 h 841563"/>
              <a:gd name="connsiteX37" fmla="*/ 220496 w 864147"/>
              <a:gd name="connsiteY37" fmla="*/ 598424 h 841563"/>
              <a:gd name="connsiteX38" fmla="*/ 274707 w 864147"/>
              <a:gd name="connsiteY38" fmla="*/ 541386 h 841563"/>
              <a:gd name="connsiteX39" fmla="*/ 299189 w 864147"/>
              <a:gd name="connsiteY39" fmla="*/ 568324 h 841563"/>
              <a:gd name="connsiteX40" fmla="*/ 826119 w 864147"/>
              <a:gd name="connsiteY40" fmla="*/ 444683 h 841563"/>
              <a:gd name="connsiteX41" fmla="*/ 660403 w 864147"/>
              <a:gd name="connsiteY41" fmla="*/ 619486 h 841563"/>
              <a:gd name="connsiteX42" fmla="*/ 419601 w 864147"/>
              <a:gd name="connsiteY42" fmla="*/ 625960 h 841563"/>
              <a:gd name="connsiteX43" fmla="*/ 238331 w 864147"/>
              <a:gd name="connsiteY43" fmla="*/ 219433 h 841563"/>
              <a:gd name="connsiteX44" fmla="*/ 532568 w 864147"/>
              <a:gd name="connsiteY44" fmla="*/ 17284 h 841563"/>
              <a:gd name="connsiteX45" fmla="*/ 644858 w 864147"/>
              <a:gd name="connsiteY45" fmla="*/ 38157 h 841563"/>
              <a:gd name="connsiteX46" fmla="*/ 826128 w 864147"/>
              <a:gd name="connsiteY46" fmla="*/ 444684 h 841563"/>
              <a:gd name="connsiteX47" fmla="*/ 633723 w 864147"/>
              <a:gd name="connsiteY47" fmla="*/ 67179 h 841563"/>
              <a:gd name="connsiteX48" fmla="*/ 267268 w 864147"/>
              <a:gd name="connsiteY48" fmla="*/ 230552 h 841563"/>
              <a:gd name="connsiteX49" fmla="*/ 430603 w 864147"/>
              <a:gd name="connsiteY49" fmla="*/ 596893 h 841563"/>
              <a:gd name="connsiteX50" fmla="*/ 531768 w 864147"/>
              <a:gd name="connsiteY50" fmla="*/ 615646 h 841563"/>
              <a:gd name="connsiteX51" fmla="*/ 796944 w 864147"/>
              <a:gd name="connsiteY51" fmla="*/ 433518 h 841563"/>
              <a:gd name="connsiteX52" fmla="*/ 633714 w 864147"/>
              <a:gd name="connsiteY52" fmla="*/ 67177 h 841563"/>
              <a:gd name="connsiteX53" fmla="*/ 781066 w 864147"/>
              <a:gd name="connsiteY53" fmla="*/ 427338 h 841563"/>
              <a:gd name="connsiteX54" fmla="*/ 436823 w 864147"/>
              <a:gd name="connsiteY54" fmla="*/ 580853 h 841563"/>
              <a:gd name="connsiteX55" fmla="*/ 283270 w 864147"/>
              <a:gd name="connsiteY55" fmla="*/ 236724 h 841563"/>
              <a:gd name="connsiteX56" fmla="*/ 532444 w 864147"/>
              <a:gd name="connsiteY56" fmla="*/ 65569 h 841563"/>
              <a:gd name="connsiteX57" fmla="*/ 627397 w 864147"/>
              <a:gd name="connsiteY57" fmla="*/ 83206 h 841563"/>
              <a:gd name="connsiteX58" fmla="*/ 781064 w 864147"/>
              <a:gd name="connsiteY58" fmla="*/ 427335 h 841563"/>
              <a:gd name="connsiteX59" fmla="*/ 565715 w 864147"/>
              <a:gd name="connsiteY59" fmla="*/ 165963 h 841563"/>
              <a:gd name="connsiteX60" fmla="*/ 532266 w 864147"/>
              <a:gd name="connsiteY60" fmla="*/ 146616 h 841563"/>
              <a:gd name="connsiteX61" fmla="*/ 498743 w 864147"/>
              <a:gd name="connsiteY61" fmla="*/ 165963 h 841563"/>
              <a:gd name="connsiteX62" fmla="*/ 351400 w 864147"/>
              <a:gd name="connsiteY62" fmla="*/ 421242 h 841563"/>
              <a:gd name="connsiteX63" fmla="*/ 351400 w 864147"/>
              <a:gd name="connsiteY63" fmla="*/ 459900 h 841563"/>
              <a:gd name="connsiteX64" fmla="*/ 384849 w 864147"/>
              <a:gd name="connsiteY64" fmla="*/ 479248 h 841563"/>
              <a:gd name="connsiteX65" fmla="*/ 679639 w 864147"/>
              <a:gd name="connsiteY65" fmla="*/ 479248 h 841563"/>
              <a:gd name="connsiteX66" fmla="*/ 713162 w 864147"/>
              <a:gd name="connsiteY66" fmla="*/ 459900 h 841563"/>
              <a:gd name="connsiteX67" fmla="*/ 713162 w 864147"/>
              <a:gd name="connsiteY67" fmla="*/ 421317 h 841563"/>
              <a:gd name="connsiteX68" fmla="*/ 698208 w 864147"/>
              <a:gd name="connsiteY68" fmla="*/ 451227 h 841563"/>
              <a:gd name="connsiteX69" fmla="*/ 679641 w 864147"/>
              <a:gd name="connsiteY69" fmla="*/ 461980 h 841563"/>
              <a:gd name="connsiteX70" fmla="*/ 384814 w 864147"/>
              <a:gd name="connsiteY70" fmla="*/ 461980 h 841563"/>
              <a:gd name="connsiteX71" fmla="*/ 366248 w 864147"/>
              <a:gd name="connsiteY71" fmla="*/ 451227 h 841563"/>
              <a:gd name="connsiteX72" fmla="*/ 366248 w 864147"/>
              <a:gd name="connsiteY72" fmla="*/ 429796 h 841563"/>
              <a:gd name="connsiteX73" fmla="*/ 513695 w 864147"/>
              <a:gd name="connsiteY73" fmla="*/ 174440 h 841563"/>
              <a:gd name="connsiteX74" fmla="*/ 532261 w 864147"/>
              <a:gd name="connsiteY74" fmla="*/ 163687 h 841563"/>
              <a:gd name="connsiteX75" fmla="*/ 550827 w 864147"/>
              <a:gd name="connsiteY75" fmla="*/ 174440 h 841563"/>
              <a:gd name="connsiteX76" fmla="*/ 698274 w 864147"/>
              <a:gd name="connsiteY76" fmla="*/ 429720 h 841563"/>
              <a:gd name="connsiteX77" fmla="*/ 698200 w 864147"/>
              <a:gd name="connsiteY77" fmla="*/ 451225 h 841563"/>
              <a:gd name="connsiteX78" fmla="*/ 532263 w 864147"/>
              <a:gd name="connsiteY78" fmla="*/ 216341 h 841563"/>
              <a:gd name="connsiteX79" fmla="*/ 500749 w 864147"/>
              <a:gd name="connsiteY79" fmla="*/ 247855 h 841563"/>
              <a:gd name="connsiteX80" fmla="*/ 500749 w 864147"/>
              <a:gd name="connsiteY80" fmla="*/ 248413 h 841563"/>
              <a:gd name="connsiteX81" fmla="*/ 514664 w 864147"/>
              <a:gd name="connsiteY81" fmla="*/ 357655 h 841563"/>
              <a:gd name="connsiteX82" fmla="*/ 532300 w 864147"/>
              <a:gd name="connsiteY82" fmla="*/ 372911 h 841563"/>
              <a:gd name="connsiteX83" fmla="*/ 549937 w 864147"/>
              <a:gd name="connsiteY83" fmla="*/ 357581 h 841563"/>
              <a:gd name="connsiteX84" fmla="*/ 563852 w 864147"/>
              <a:gd name="connsiteY84" fmla="*/ 248786 h 841563"/>
              <a:gd name="connsiteX85" fmla="*/ 563963 w 864147"/>
              <a:gd name="connsiteY85" fmla="*/ 247745 h 841563"/>
              <a:gd name="connsiteX86" fmla="*/ 532263 w 864147"/>
              <a:gd name="connsiteY86" fmla="*/ 216342 h 841563"/>
              <a:gd name="connsiteX87" fmla="*/ 532747 w 864147"/>
              <a:gd name="connsiteY87" fmla="*/ 355491 h 841563"/>
              <a:gd name="connsiteX88" fmla="*/ 532189 w 864147"/>
              <a:gd name="connsiteY88" fmla="*/ 355789 h 841563"/>
              <a:gd name="connsiteX89" fmla="*/ 531631 w 864147"/>
              <a:gd name="connsiteY89" fmla="*/ 355491 h 841563"/>
              <a:gd name="connsiteX90" fmla="*/ 517901 w 864147"/>
              <a:gd name="connsiteY90" fmla="*/ 247402 h 841563"/>
              <a:gd name="connsiteX91" fmla="*/ 532300 w 864147"/>
              <a:gd name="connsiteY91" fmla="*/ 233598 h 841563"/>
              <a:gd name="connsiteX92" fmla="*/ 546588 w 864147"/>
              <a:gd name="connsiteY92" fmla="*/ 247402 h 841563"/>
              <a:gd name="connsiteX93" fmla="*/ 532263 w 864147"/>
              <a:gd name="connsiteY93" fmla="*/ 394559 h 841563"/>
              <a:gd name="connsiteX94" fmla="*/ 506739 w 864147"/>
              <a:gd name="connsiteY94" fmla="*/ 420380 h 841563"/>
              <a:gd name="connsiteX95" fmla="*/ 532263 w 864147"/>
              <a:gd name="connsiteY95" fmla="*/ 446202 h 841563"/>
              <a:gd name="connsiteX96" fmla="*/ 557787 w 864147"/>
              <a:gd name="connsiteY96" fmla="*/ 420380 h 841563"/>
              <a:gd name="connsiteX97" fmla="*/ 532263 w 864147"/>
              <a:gd name="connsiteY97" fmla="*/ 394559 h 841563"/>
              <a:gd name="connsiteX98" fmla="*/ 532263 w 864147"/>
              <a:gd name="connsiteY98" fmla="*/ 428939 h 841563"/>
              <a:gd name="connsiteX99" fmla="*/ 523891 w 864147"/>
              <a:gd name="connsiteY99" fmla="*/ 420269 h 841563"/>
              <a:gd name="connsiteX100" fmla="*/ 532263 w 864147"/>
              <a:gd name="connsiteY100" fmla="*/ 411712 h 841563"/>
              <a:gd name="connsiteX101" fmla="*/ 540560 w 864147"/>
              <a:gd name="connsiteY101" fmla="*/ 420269 h 841563"/>
              <a:gd name="connsiteX102" fmla="*/ 532263 w 864147"/>
              <a:gd name="connsiteY102" fmla="*/ 428939 h 84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864147" h="841563">
                <a:moveTo>
                  <a:pt x="650941" y="22118"/>
                </a:moveTo>
                <a:cubicBezTo>
                  <a:pt x="568155" y="-9582"/>
                  <a:pt x="477967" y="-7126"/>
                  <a:pt x="397004" y="28964"/>
                </a:cubicBezTo>
                <a:cubicBezTo>
                  <a:pt x="316042" y="65055"/>
                  <a:pt x="253939" y="130615"/>
                  <a:pt x="222202" y="213359"/>
                </a:cubicBezTo>
                <a:cubicBezTo>
                  <a:pt x="180493" y="322229"/>
                  <a:pt x="200212" y="439692"/>
                  <a:pt x="264022" y="527569"/>
                </a:cubicBezTo>
                <a:lnTo>
                  <a:pt x="208286" y="586245"/>
                </a:lnTo>
                <a:lnTo>
                  <a:pt x="181795" y="559679"/>
                </a:lnTo>
                <a:cubicBezTo>
                  <a:pt x="178446" y="556331"/>
                  <a:pt x="173014" y="556331"/>
                  <a:pt x="169703" y="559568"/>
                </a:cubicBezTo>
                <a:lnTo>
                  <a:pt x="144067" y="584719"/>
                </a:lnTo>
                <a:cubicBezTo>
                  <a:pt x="143583" y="585017"/>
                  <a:pt x="143100" y="585389"/>
                  <a:pt x="142728" y="585873"/>
                </a:cubicBezTo>
                <a:cubicBezTo>
                  <a:pt x="142356" y="586245"/>
                  <a:pt x="142058" y="586617"/>
                  <a:pt x="141760" y="587026"/>
                </a:cubicBezTo>
                <a:lnTo>
                  <a:pt x="16373" y="709851"/>
                </a:lnTo>
                <a:cubicBezTo>
                  <a:pt x="5880" y="720045"/>
                  <a:pt x="77" y="733849"/>
                  <a:pt x="2" y="748695"/>
                </a:cubicBezTo>
                <a:cubicBezTo>
                  <a:pt x="-110" y="763652"/>
                  <a:pt x="5620" y="777754"/>
                  <a:pt x="16186" y="788321"/>
                </a:cubicBezTo>
                <a:lnTo>
                  <a:pt x="53133" y="825453"/>
                </a:lnTo>
                <a:cubicBezTo>
                  <a:pt x="63886" y="836206"/>
                  <a:pt x="78099" y="841564"/>
                  <a:pt x="92275" y="841564"/>
                </a:cubicBezTo>
                <a:cubicBezTo>
                  <a:pt x="106451" y="841564"/>
                  <a:pt x="120664" y="836243"/>
                  <a:pt x="131529" y="825564"/>
                </a:cubicBezTo>
                <a:lnTo>
                  <a:pt x="284900" y="675250"/>
                </a:lnTo>
                <a:cubicBezTo>
                  <a:pt x="286537" y="673613"/>
                  <a:pt x="287467" y="671455"/>
                  <a:pt x="287467" y="669149"/>
                </a:cubicBezTo>
                <a:cubicBezTo>
                  <a:pt x="287467" y="666879"/>
                  <a:pt x="286612" y="664684"/>
                  <a:pt x="284974" y="663047"/>
                </a:cubicBezTo>
                <a:lnTo>
                  <a:pt x="258297" y="636295"/>
                </a:lnTo>
                <a:lnTo>
                  <a:pt x="311652" y="580000"/>
                </a:lnTo>
                <a:cubicBezTo>
                  <a:pt x="340785" y="605897"/>
                  <a:pt x="374904" y="627141"/>
                  <a:pt x="413484" y="641913"/>
                </a:cubicBezTo>
                <a:cubicBezTo>
                  <a:pt x="452439" y="656870"/>
                  <a:pt x="492438" y="663902"/>
                  <a:pt x="531880" y="663902"/>
                </a:cubicBezTo>
                <a:cubicBezTo>
                  <a:pt x="665420" y="663902"/>
                  <a:pt x="791626" y="582642"/>
                  <a:pt x="842185" y="450742"/>
                </a:cubicBezTo>
                <a:cubicBezTo>
                  <a:pt x="907632" y="279882"/>
                  <a:pt x="821833" y="87563"/>
                  <a:pt x="650942" y="22117"/>
                </a:cubicBezTo>
                <a:close/>
                <a:moveTo>
                  <a:pt x="119551" y="813179"/>
                </a:moveTo>
                <a:cubicBezTo>
                  <a:pt x="104519" y="827950"/>
                  <a:pt x="80111" y="827950"/>
                  <a:pt x="65340" y="813179"/>
                </a:cubicBezTo>
                <a:lnTo>
                  <a:pt x="28394" y="776121"/>
                </a:lnTo>
                <a:cubicBezTo>
                  <a:pt x="21138" y="768866"/>
                  <a:pt x="17157" y="759080"/>
                  <a:pt x="17231" y="748774"/>
                </a:cubicBezTo>
                <a:cubicBezTo>
                  <a:pt x="17343" y="738579"/>
                  <a:pt x="21250" y="729166"/>
                  <a:pt x="28468" y="722096"/>
                </a:cubicBezTo>
                <a:lnTo>
                  <a:pt x="148940" y="604072"/>
                </a:lnTo>
                <a:lnTo>
                  <a:pt x="240097" y="695118"/>
                </a:lnTo>
                <a:close/>
                <a:moveTo>
                  <a:pt x="252234" y="683182"/>
                </a:moveTo>
                <a:lnTo>
                  <a:pt x="161077" y="592136"/>
                </a:lnTo>
                <a:lnTo>
                  <a:pt x="175661" y="577849"/>
                </a:lnTo>
                <a:lnTo>
                  <a:pt x="266633" y="669080"/>
                </a:lnTo>
                <a:close/>
                <a:moveTo>
                  <a:pt x="246132" y="624134"/>
                </a:moveTo>
                <a:lnTo>
                  <a:pt x="220496" y="598424"/>
                </a:lnTo>
                <a:lnTo>
                  <a:pt x="274707" y="541386"/>
                </a:lnTo>
                <a:cubicBezTo>
                  <a:pt x="282334" y="550799"/>
                  <a:pt x="290520" y="559766"/>
                  <a:pt x="299189" y="568324"/>
                </a:cubicBezTo>
                <a:close/>
                <a:moveTo>
                  <a:pt x="826119" y="444683"/>
                </a:moveTo>
                <a:cubicBezTo>
                  <a:pt x="796018" y="523153"/>
                  <a:pt x="737269" y="585291"/>
                  <a:pt x="660403" y="619486"/>
                </a:cubicBezTo>
                <a:cubicBezTo>
                  <a:pt x="583645" y="653791"/>
                  <a:pt x="498106" y="656060"/>
                  <a:pt x="419601" y="625960"/>
                </a:cubicBezTo>
                <a:cubicBezTo>
                  <a:pt x="257562" y="563862"/>
                  <a:pt x="176228" y="381549"/>
                  <a:pt x="238331" y="219433"/>
                </a:cubicBezTo>
                <a:cubicBezTo>
                  <a:pt x="286253" y="94341"/>
                  <a:pt x="405876" y="17284"/>
                  <a:pt x="532568" y="17284"/>
                </a:cubicBezTo>
                <a:cubicBezTo>
                  <a:pt x="569924" y="17284"/>
                  <a:pt x="607912" y="23944"/>
                  <a:pt x="644858" y="38157"/>
                </a:cubicBezTo>
                <a:cubicBezTo>
                  <a:pt x="806897" y="100255"/>
                  <a:pt x="888231" y="282531"/>
                  <a:pt x="826128" y="444684"/>
                </a:cubicBezTo>
                <a:close/>
                <a:moveTo>
                  <a:pt x="633723" y="67179"/>
                </a:moveTo>
                <a:cubicBezTo>
                  <a:pt x="487572" y="11294"/>
                  <a:pt x="323265" y="84517"/>
                  <a:pt x="267268" y="230552"/>
                </a:cubicBezTo>
                <a:cubicBezTo>
                  <a:pt x="211346" y="376551"/>
                  <a:pt x="284606" y="540972"/>
                  <a:pt x="430603" y="596893"/>
                </a:cubicBezTo>
                <a:cubicBezTo>
                  <a:pt x="463829" y="609654"/>
                  <a:pt x="498022" y="615646"/>
                  <a:pt x="531768" y="615646"/>
                </a:cubicBezTo>
                <a:cubicBezTo>
                  <a:pt x="645877" y="615646"/>
                  <a:pt x="753786" y="546217"/>
                  <a:pt x="796944" y="433518"/>
                </a:cubicBezTo>
                <a:cubicBezTo>
                  <a:pt x="852977" y="287519"/>
                  <a:pt x="779717" y="123098"/>
                  <a:pt x="633714" y="67177"/>
                </a:cubicBezTo>
                <a:close/>
                <a:moveTo>
                  <a:pt x="781066" y="427338"/>
                </a:moveTo>
                <a:cubicBezTo>
                  <a:pt x="728492" y="564594"/>
                  <a:pt x="574087" y="633355"/>
                  <a:pt x="436823" y="580853"/>
                </a:cubicBezTo>
                <a:cubicBezTo>
                  <a:pt x="299682" y="528280"/>
                  <a:pt x="230806" y="373875"/>
                  <a:pt x="283270" y="236724"/>
                </a:cubicBezTo>
                <a:cubicBezTo>
                  <a:pt x="323863" y="130797"/>
                  <a:pt x="425173" y="65569"/>
                  <a:pt x="532444" y="65569"/>
                </a:cubicBezTo>
                <a:cubicBezTo>
                  <a:pt x="564070" y="65569"/>
                  <a:pt x="596180" y="71299"/>
                  <a:pt x="627397" y="83206"/>
                </a:cubicBezTo>
                <a:cubicBezTo>
                  <a:pt x="764690" y="135742"/>
                  <a:pt x="833527" y="290155"/>
                  <a:pt x="781064" y="427335"/>
                </a:cubicBezTo>
                <a:close/>
                <a:moveTo>
                  <a:pt x="565715" y="165963"/>
                </a:moveTo>
                <a:cubicBezTo>
                  <a:pt x="558683" y="153684"/>
                  <a:pt x="546479" y="146616"/>
                  <a:pt x="532266" y="146616"/>
                </a:cubicBezTo>
                <a:cubicBezTo>
                  <a:pt x="518090" y="146616"/>
                  <a:pt x="505775" y="153648"/>
                  <a:pt x="498743" y="165963"/>
                </a:cubicBezTo>
                <a:lnTo>
                  <a:pt x="351400" y="421242"/>
                </a:lnTo>
                <a:cubicBezTo>
                  <a:pt x="344257" y="433521"/>
                  <a:pt x="344257" y="447622"/>
                  <a:pt x="351400" y="459900"/>
                </a:cubicBezTo>
                <a:cubicBezTo>
                  <a:pt x="358432" y="472179"/>
                  <a:pt x="370636" y="479248"/>
                  <a:pt x="384849" y="479248"/>
                </a:cubicBezTo>
                <a:lnTo>
                  <a:pt x="679639" y="479248"/>
                </a:lnTo>
                <a:cubicBezTo>
                  <a:pt x="693815" y="479248"/>
                  <a:pt x="706018" y="472216"/>
                  <a:pt x="713162" y="459900"/>
                </a:cubicBezTo>
                <a:cubicBezTo>
                  <a:pt x="720194" y="447622"/>
                  <a:pt x="720194" y="433521"/>
                  <a:pt x="713162" y="421317"/>
                </a:cubicBezTo>
                <a:close/>
                <a:moveTo>
                  <a:pt x="698208" y="451227"/>
                </a:moveTo>
                <a:cubicBezTo>
                  <a:pt x="694189" y="458185"/>
                  <a:pt x="687529" y="461980"/>
                  <a:pt x="679641" y="461980"/>
                </a:cubicBezTo>
                <a:lnTo>
                  <a:pt x="384814" y="461980"/>
                </a:lnTo>
                <a:cubicBezTo>
                  <a:pt x="376815" y="461980"/>
                  <a:pt x="370229" y="458185"/>
                  <a:pt x="366248" y="451227"/>
                </a:cubicBezTo>
                <a:cubicBezTo>
                  <a:pt x="362230" y="444381"/>
                  <a:pt x="362230" y="436754"/>
                  <a:pt x="366248" y="429796"/>
                </a:cubicBezTo>
                <a:lnTo>
                  <a:pt x="513695" y="174440"/>
                </a:lnTo>
                <a:cubicBezTo>
                  <a:pt x="517713" y="167482"/>
                  <a:pt x="524262" y="163687"/>
                  <a:pt x="532261" y="163687"/>
                </a:cubicBezTo>
                <a:cubicBezTo>
                  <a:pt x="540261" y="163687"/>
                  <a:pt x="546846" y="167482"/>
                  <a:pt x="550827" y="174440"/>
                </a:cubicBezTo>
                <a:lnTo>
                  <a:pt x="698274" y="429720"/>
                </a:lnTo>
                <a:cubicBezTo>
                  <a:pt x="702181" y="436752"/>
                  <a:pt x="702181" y="444380"/>
                  <a:pt x="698200" y="451225"/>
                </a:cubicBezTo>
                <a:close/>
                <a:moveTo>
                  <a:pt x="532263" y="216341"/>
                </a:moveTo>
                <a:cubicBezTo>
                  <a:pt x="514850" y="216341"/>
                  <a:pt x="500749" y="230442"/>
                  <a:pt x="500749" y="247855"/>
                </a:cubicBezTo>
                <a:lnTo>
                  <a:pt x="500749" y="248413"/>
                </a:lnTo>
                <a:lnTo>
                  <a:pt x="514664" y="357655"/>
                </a:lnTo>
                <a:cubicBezTo>
                  <a:pt x="515817" y="366325"/>
                  <a:pt x="523333" y="372911"/>
                  <a:pt x="532300" y="372911"/>
                </a:cubicBezTo>
                <a:cubicBezTo>
                  <a:pt x="541155" y="372911"/>
                  <a:pt x="548783" y="366325"/>
                  <a:pt x="549937" y="357581"/>
                </a:cubicBezTo>
                <a:lnTo>
                  <a:pt x="563852" y="248786"/>
                </a:lnTo>
                <a:lnTo>
                  <a:pt x="563963" y="247745"/>
                </a:lnTo>
                <a:cubicBezTo>
                  <a:pt x="563703" y="230443"/>
                  <a:pt x="549602" y="216342"/>
                  <a:pt x="532263" y="216342"/>
                </a:cubicBezTo>
                <a:close/>
                <a:moveTo>
                  <a:pt x="532747" y="355491"/>
                </a:moveTo>
                <a:cubicBezTo>
                  <a:pt x="532747" y="355603"/>
                  <a:pt x="532449" y="355789"/>
                  <a:pt x="532189" y="355789"/>
                </a:cubicBezTo>
                <a:cubicBezTo>
                  <a:pt x="531817" y="355789"/>
                  <a:pt x="531631" y="355603"/>
                  <a:pt x="531631" y="355491"/>
                </a:cubicBezTo>
                <a:lnTo>
                  <a:pt x="517901" y="247402"/>
                </a:lnTo>
                <a:cubicBezTo>
                  <a:pt x="518199" y="239700"/>
                  <a:pt x="524487" y="233598"/>
                  <a:pt x="532300" y="233598"/>
                </a:cubicBezTo>
                <a:cubicBezTo>
                  <a:pt x="540002" y="233598"/>
                  <a:pt x="546402" y="239774"/>
                  <a:pt x="546588" y="247402"/>
                </a:cubicBezTo>
                <a:close/>
                <a:moveTo>
                  <a:pt x="532263" y="394559"/>
                </a:moveTo>
                <a:cubicBezTo>
                  <a:pt x="518161" y="394559"/>
                  <a:pt x="506739" y="406093"/>
                  <a:pt x="506739" y="420380"/>
                </a:cubicBezTo>
                <a:cubicBezTo>
                  <a:pt x="506739" y="434556"/>
                  <a:pt x="518161" y="446202"/>
                  <a:pt x="532263" y="446202"/>
                </a:cubicBezTo>
                <a:cubicBezTo>
                  <a:pt x="546365" y="446202"/>
                  <a:pt x="557787" y="434593"/>
                  <a:pt x="557787" y="420380"/>
                </a:cubicBezTo>
                <a:cubicBezTo>
                  <a:pt x="557713" y="406093"/>
                  <a:pt x="546253" y="394559"/>
                  <a:pt x="532263" y="394559"/>
                </a:cubicBezTo>
                <a:close/>
                <a:moveTo>
                  <a:pt x="532263" y="428939"/>
                </a:moveTo>
                <a:cubicBezTo>
                  <a:pt x="527687" y="428939"/>
                  <a:pt x="523891" y="425032"/>
                  <a:pt x="523891" y="420269"/>
                </a:cubicBezTo>
                <a:cubicBezTo>
                  <a:pt x="523891" y="415507"/>
                  <a:pt x="527612" y="411712"/>
                  <a:pt x="532263" y="411712"/>
                </a:cubicBezTo>
                <a:cubicBezTo>
                  <a:pt x="536839" y="411712"/>
                  <a:pt x="540560" y="415507"/>
                  <a:pt x="540560" y="420269"/>
                </a:cubicBezTo>
                <a:cubicBezTo>
                  <a:pt x="540560" y="425032"/>
                  <a:pt x="536839" y="428939"/>
                  <a:pt x="532263" y="42893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158" name="Freeform: Shape 157">
            <a:extLst>
              <a:ext uri="{FF2B5EF4-FFF2-40B4-BE49-F238E27FC236}">
                <a16:creationId xmlns:a16="http://schemas.microsoft.com/office/drawing/2014/main" id="{7BCD7EB4-599B-A91B-9E66-A6F6166FA786}"/>
              </a:ext>
            </a:extLst>
          </p:cNvPr>
          <p:cNvSpPr/>
          <p:nvPr/>
        </p:nvSpPr>
        <p:spPr>
          <a:xfrm>
            <a:off x="8560125" y="1487419"/>
            <a:ext cx="485981" cy="539883"/>
          </a:xfrm>
          <a:custGeom>
            <a:avLst/>
            <a:gdLst>
              <a:gd name="connsiteX0" fmla="*/ 340307 w 771674"/>
              <a:gd name="connsiteY0" fmla="*/ 31194 h 857263"/>
              <a:gd name="connsiteX1" fmla="*/ 298654 w 771674"/>
              <a:gd name="connsiteY1" fmla="*/ 31194 h 857263"/>
              <a:gd name="connsiteX2" fmla="*/ 244504 w 771674"/>
              <a:gd name="connsiteY2" fmla="*/ 43577 h 857263"/>
              <a:gd name="connsiteX3" fmla="*/ 210481 w 771674"/>
              <a:gd name="connsiteY3" fmla="*/ 60255 h 857263"/>
              <a:gd name="connsiteX4" fmla="*/ 167714 w 771674"/>
              <a:gd name="connsiteY4" fmla="*/ 94545 h 857263"/>
              <a:gd name="connsiteX5" fmla="*/ 144368 w 771674"/>
              <a:gd name="connsiteY5" fmla="*/ 123606 h 857263"/>
              <a:gd name="connsiteX6" fmla="*/ 120327 w 771674"/>
              <a:gd name="connsiteY6" fmla="*/ 173079 h 857263"/>
              <a:gd name="connsiteX7" fmla="*/ 111278 w 771674"/>
              <a:gd name="connsiteY7" fmla="*/ 211360 h 857263"/>
              <a:gd name="connsiteX8" fmla="*/ 111278 w 771674"/>
              <a:gd name="connsiteY8" fmla="*/ 268719 h 857263"/>
              <a:gd name="connsiteX9" fmla="*/ 120327 w 771674"/>
              <a:gd name="connsiteY9" fmla="*/ 306991 h 857263"/>
              <a:gd name="connsiteX10" fmla="*/ 144368 w 771674"/>
              <a:gd name="connsiteY10" fmla="*/ 356464 h 857263"/>
              <a:gd name="connsiteX11" fmla="*/ 167714 w 771674"/>
              <a:gd name="connsiteY11" fmla="*/ 385534 h 857263"/>
              <a:gd name="connsiteX12" fmla="*/ 210481 w 771674"/>
              <a:gd name="connsiteY12" fmla="*/ 419824 h 857263"/>
              <a:gd name="connsiteX13" fmla="*/ 244504 w 771674"/>
              <a:gd name="connsiteY13" fmla="*/ 436502 h 857263"/>
              <a:gd name="connsiteX14" fmla="*/ 298654 w 771674"/>
              <a:gd name="connsiteY14" fmla="*/ 448885 h 857263"/>
              <a:gd name="connsiteX15" fmla="*/ 340307 w 771674"/>
              <a:gd name="connsiteY15" fmla="*/ 448885 h 857263"/>
              <a:gd name="connsiteX16" fmla="*/ 394456 w 771674"/>
              <a:gd name="connsiteY16" fmla="*/ 436502 h 857263"/>
              <a:gd name="connsiteX17" fmla="*/ 428480 w 771674"/>
              <a:gd name="connsiteY17" fmla="*/ 419824 h 857263"/>
              <a:gd name="connsiteX18" fmla="*/ 471247 w 771674"/>
              <a:gd name="connsiteY18" fmla="*/ 385534 h 857263"/>
              <a:gd name="connsiteX19" fmla="*/ 494593 w 771674"/>
              <a:gd name="connsiteY19" fmla="*/ 356464 h 857263"/>
              <a:gd name="connsiteX20" fmla="*/ 518634 w 771674"/>
              <a:gd name="connsiteY20" fmla="*/ 306991 h 857263"/>
              <a:gd name="connsiteX21" fmla="*/ 527683 w 771674"/>
              <a:gd name="connsiteY21" fmla="*/ 268719 h 857263"/>
              <a:gd name="connsiteX22" fmla="*/ 527683 w 771674"/>
              <a:gd name="connsiteY22" fmla="*/ 211360 h 857263"/>
              <a:gd name="connsiteX23" fmla="*/ 518634 w 771674"/>
              <a:gd name="connsiteY23" fmla="*/ 173079 h 857263"/>
              <a:gd name="connsiteX24" fmla="*/ 494593 w 771674"/>
              <a:gd name="connsiteY24" fmla="*/ 123606 h 857263"/>
              <a:gd name="connsiteX25" fmla="*/ 471247 w 771674"/>
              <a:gd name="connsiteY25" fmla="*/ 94545 h 857263"/>
              <a:gd name="connsiteX26" fmla="*/ 428480 w 771674"/>
              <a:gd name="connsiteY26" fmla="*/ 60255 h 857263"/>
              <a:gd name="connsiteX27" fmla="*/ 394456 w 771674"/>
              <a:gd name="connsiteY27" fmla="*/ 43577 h 857263"/>
              <a:gd name="connsiteX28" fmla="*/ 340307 w 771674"/>
              <a:gd name="connsiteY28" fmla="*/ 31194 h 857263"/>
              <a:gd name="connsiteX29" fmla="*/ 319485 w 771674"/>
              <a:gd name="connsiteY29" fmla="*/ 0 h 857263"/>
              <a:gd name="connsiteX30" fmla="*/ 369701 w 771674"/>
              <a:gd name="connsiteY30" fmla="*/ 26670 h 857263"/>
              <a:gd name="connsiteX31" fmla="*/ 425003 w 771674"/>
              <a:gd name="connsiteY31" fmla="*/ 24441 h 857263"/>
              <a:gd name="connsiteX32" fmla="*/ 456512 w 771674"/>
              <a:gd name="connsiteY32" fmla="*/ 69037 h 857263"/>
              <a:gd name="connsiteX33" fmla="*/ 506708 w 771674"/>
              <a:gd name="connsiteY33" fmla="*/ 89887 h 857263"/>
              <a:gd name="connsiteX34" fmla="*/ 516291 w 771674"/>
              <a:gd name="connsiteY34" fmla="*/ 143656 h 857263"/>
              <a:gd name="connsiteX35" fmla="*/ 553114 w 771674"/>
              <a:gd name="connsiteY35" fmla="*/ 184995 h 857263"/>
              <a:gd name="connsiteX36" fmla="*/ 538589 w 771674"/>
              <a:gd name="connsiteY36" fmla="*/ 240030 h 857263"/>
              <a:gd name="connsiteX37" fmla="*/ 553114 w 771674"/>
              <a:gd name="connsiteY37" fmla="*/ 295018 h 857263"/>
              <a:gd name="connsiteX38" fmla="*/ 516329 w 771674"/>
              <a:gd name="connsiteY38" fmla="*/ 336318 h 857263"/>
              <a:gd name="connsiteX39" fmla="*/ 506747 w 771674"/>
              <a:gd name="connsiteY39" fmla="*/ 390087 h 857263"/>
              <a:gd name="connsiteX40" fmla="*/ 456550 w 771674"/>
              <a:gd name="connsiteY40" fmla="*/ 410937 h 857263"/>
              <a:gd name="connsiteX41" fmla="*/ 425041 w 771674"/>
              <a:gd name="connsiteY41" fmla="*/ 455543 h 857263"/>
              <a:gd name="connsiteX42" fmla="*/ 369739 w 771674"/>
              <a:gd name="connsiteY42" fmla="*/ 453304 h 857263"/>
              <a:gd name="connsiteX43" fmla="*/ 319523 w 771674"/>
              <a:gd name="connsiteY43" fmla="*/ 479974 h 857263"/>
              <a:gd name="connsiteX44" fmla="*/ 269298 w 771674"/>
              <a:gd name="connsiteY44" fmla="*/ 453304 h 857263"/>
              <a:gd name="connsiteX45" fmla="*/ 213996 w 771674"/>
              <a:gd name="connsiteY45" fmla="*/ 455543 h 857263"/>
              <a:gd name="connsiteX46" fmla="*/ 182487 w 771674"/>
              <a:gd name="connsiteY46" fmla="*/ 410937 h 857263"/>
              <a:gd name="connsiteX47" fmla="*/ 132290 w 771674"/>
              <a:gd name="connsiteY47" fmla="*/ 390087 h 857263"/>
              <a:gd name="connsiteX48" fmla="*/ 122708 w 771674"/>
              <a:gd name="connsiteY48" fmla="*/ 336318 h 857263"/>
              <a:gd name="connsiteX49" fmla="*/ 85884 w 771674"/>
              <a:gd name="connsiteY49" fmla="*/ 294980 h 857263"/>
              <a:gd name="connsiteX50" fmla="*/ 100372 w 771674"/>
              <a:gd name="connsiteY50" fmla="*/ 240030 h 857263"/>
              <a:gd name="connsiteX51" fmla="*/ 85846 w 771674"/>
              <a:gd name="connsiteY51" fmla="*/ 184995 h 857263"/>
              <a:gd name="connsiteX52" fmla="*/ 122670 w 771674"/>
              <a:gd name="connsiteY52" fmla="*/ 143656 h 857263"/>
              <a:gd name="connsiteX53" fmla="*/ 132252 w 771674"/>
              <a:gd name="connsiteY53" fmla="*/ 89887 h 857263"/>
              <a:gd name="connsiteX54" fmla="*/ 182449 w 771674"/>
              <a:gd name="connsiteY54" fmla="*/ 69037 h 857263"/>
              <a:gd name="connsiteX55" fmla="*/ 213958 w 771674"/>
              <a:gd name="connsiteY55" fmla="*/ 24441 h 857263"/>
              <a:gd name="connsiteX56" fmla="*/ 269260 w 771674"/>
              <a:gd name="connsiteY56" fmla="*/ 26670 h 857263"/>
              <a:gd name="connsiteX57" fmla="*/ 319485 w 771674"/>
              <a:gd name="connsiteY57" fmla="*/ 0 h 857263"/>
              <a:gd name="connsiteX58" fmla="*/ 415764 w 771674"/>
              <a:gd name="connsiteY58" fmla="*/ 122873 h 857263"/>
              <a:gd name="connsiteX59" fmla="*/ 413622 w 771674"/>
              <a:gd name="connsiteY59" fmla="*/ 109205 h 857263"/>
              <a:gd name="connsiteX60" fmla="*/ 427290 w 771674"/>
              <a:gd name="connsiteY60" fmla="*/ 107064 h 857263"/>
              <a:gd name="connsiteX61" fmla="*/ 428146 w 771674"/>
              <a:gd name="connsiteY61" fmla="*/ 107766 h 857263"/>
              <a:gd name="connsiteX62" fmla="*/ 451447 w 771674"/>
              <a:gd name="connsiteY62" fmla="*/ 348556 h 857263"/>
              <a:gd name="connsiteX63" fmla="*/ 210657 w 771674"/>
              <a:gd name="connsiteY63" fmla="*/ 371856 h 857263"/>
              <a:gd name="connsiteX64" fmla="*/ 187356 w 771674"/>
              <a:gd name="connsiteY64" fmla="*/ 131067 h 857263"/>
              <a:gd name="connsiteX65" fmla="*/ 386493 w 771674"/>
              <a:gd name="connsiteY65" fmla="*/ 82458 h 857263"/>
              <a:gd name="connsiteX66" fmla="*/ 392234 w 771674"/>
              <a:gd name="connsiteY66" fmla="*/ 95060 h 857263"/>
              <a:gd name="connsiteX67" fmla="*/ 379632 w 771674"/>
              <a:gd name="connsiteY67" fmla="*/ 100800 h 857263"/>
              <a:gd name="connsiteX68" fmla="*/ 378873 w 771674"/>
              <a:gd name="connsiteY68" fmla="*/ 100479 h 857263"/>
              <a:gd name="connsiteX69" fmla="*/ 179878 w 771674"/>
              <a:gd name="connsiteY69" fmla="*/ 180555 h 857263"/>
              <a:gd name="connsiteX70" fmla="*/ 259954 w 771674"/>
              <a:gd name="connsiteY70" fmla="*/ 379551 h 857263"/>
              <a:gd name="connsiteX71" fmla="*/ 458950 w 771674"/>
              <a:gd name="connsiteY71" fmla="*/ 299474 h 857263"/>
              <a:gd name="connsiteX72" fmla="*/ 415764 w 771674"/>
              <a:gd name="connsiteY72" fmla="*/ 122873 h 857263"/>
              <a:gd name="connsiteX73" fmla="*/ 339564 w 771674"/>
              <a:gd name="connsiteY73" fmla="*/ 214008 h 857263"/>
              <a:gd name="connsiteX74" fmla="*/ 347241 w 771674"/>
              <a:gd name="connsiteY74" fmla="*/ 219570 h 857263"/>
              <a:gd name="connsiteX75" fmla="*/ 347241 w 771674"/>
              <a:gd name="connsiteY75" fmla="*/ 219570 h 857263"/>
              <a:gd name="connsiteX76" fmla="*/ 394085 w 771674"/>
              <a:gd name="connsiteY76" fmla="*/ 225457 h 857263"/>
              <a:gd name="connsiteX77" fmla="*/ 359623 w 771674"/>
              <a:gd name="connsiteY77" fmla="*/ 257785 h 857263"/>
              <a:gd name="connsiteX78" fmla="*/ 356709 w 771674"/>
              <a:gd name="connsiteY78" fmla="*/ 266757 h 857263"/>
              <a:gd name="connsiteX79" fmla="*/ 356709 w 771674"/>
              <a:gd name="connsiteY79" fmla="*/ 266757 h 857263"/>
              <a:gd name="connsiteX80" fmla="*/ 365586 w 771674"/>
              <a:gd name="connsiteY80" fmla="*/ 313163 h 857263"/>
              <a:gd name="connsiteX81" fmla="*/ 324190 w 771674"/>
              <a:gd name="connsiteY81" fmla="*/ 290370 h 857263"/>
              <a:gd name="connsiteX82" fmla="*/ 314665 w 771674"/>
              <a:gd name="connsiteY82" fmla="*/ 290427 h 857263"/>
              <a:gd name="connsiteX83" fmla="*/ 273356 w 771674"/>
              <a:gd name="connsiteY83" fmla="*/ 313163 h 857263"/>
              <a:gd name="connsiteX84" fmla="*/ 282233 w 771674"/>
              <a:gd name="connsiteY84" fmla="*/ 266757 h 857263"/>
              <a:gd name="connsiteX85" fmla="*/ 279032 w 771674"/>
              <a:gd name="connsiteY85" fmla="*/ 257518 h 857263"/>
              <a:gd name="connsiteX86" fmla="*/ 244866 w 771674"/>
              <a:gd name="connsiteY86" fmla="*/ 225447 h 857263"/>
              <a:gd name="connsiteX87" fmla="*/ 291710 w 771674"/>
              <a:gd name="connsiteY87" fmla="*/ 219561 h 857263"/>
              <a:gd name="connsiteX88" fmla="*/ 299721 w 771674"/>
              <a:gd name="connsiteY88" fmla="*/ 213227 h 857263"/>
              <a:gd name="connsiteX89" fmla="*/ 319485 w 771674"/>
              <a:gd name="connsiteY89" fmla="*/ 171174 h 857263"/>
              <a:gd name="connsiteX90" fmla="*/ 339583 w 771674"/>
              <a:gd name="connsiteY90" fmla="*/ 213960 h 857263"/>
              <a:gd name="connsiteX91" fmla="*/ 328315 w 771674"/>
              <a:gd name="connsiteY91" fmla="*/ 144085 h 857263"/>
              <a:gd name="connsiteX92" fmla="*/ 354985 w 771674"/>
              <a:gd name="connsiteY92" fmla="*/ 200806 h 857263"/>
              <a:gd name="connsiteX93" fmla="*/ 417202 w 771674"/>
              <a:gd name="connsiteY93" fmla="*/ 208626 h 857263"/>
              <a:gd name="connsiteX94" fmla="*/ 425763 w 771674"/>
              <a:gd name="connsiteY94" fmla="*/ 219544 h 857263"/>
              <a:gd name="connsiteX95" fmla="*/ 422279 w 771674"/>
              <a:gd name="connsiteY95" fmla="*/ 225923 h 857263"/>
              <a:gd name="connsiteX96" fmla="*/ 376978 w 771674"/>
              <a:gd name="connsiteY96" fmla="*/ 268405 h 857263"/>
              <a:gd name="connsiteX97" fmla="*/ 388770 w 771674"/>
              <a:gd name="connsiteY97" fmla="*/ 330003 h 857263"/>
              <a:gd name="connsiteX98" fmla="*/ 380901 w 771674"/>
              <a:gd name="connsiteY98" fmla="*/ 341430 h 857263"/>
              <a:gd name="connsiteX99" fmla="*/ 374406 w 771674"/>
              <a:gd name="connsiteY99" fmla="*/ 340385 h 857263"/>
              <a:gd name="connsiteX100" fmla="*/ 319485 w 771674"/>
              <a:gd name="connsiteY100" fmla="*/ 310134 h 857263"/>
              <a:gd name="connsiteX101" fmla="*/ 264535 w 771674"/>
              <a:gd name="connsiteY101" fmla="*/ 340385 h 857263"/>
              <a:gd name="connsiteX102" fmla="*/ 251222 w 771674"/>
              <a:gd name="connsiteY102" fmla="*/ 336480 h 857263"/>
              <a:gd name="connsiteX103" fmla="*/ 250191 w 771674"/>
              <a:gd name="connsiteY103" fmla="*/ 329956 h 857263"/>
              <a:gd name="connsiteX104" fmla="*/ 262011 w 771674"/>
              <a:gd name="connsiteY104" fmla="*/ 268357 h 857263"/>
              <a:gd name="connsiteX105" fmla="*/ 216291 w 771674"/>
              <a:gd name="connsiteY105" fmla="*/ 225495 h 857263"/>
              <a:gd name="connsiteX106" fmla="*/ 215900 w 771674"/>
              <a:gd name="connsiteY106" fmla="*/ 211639 h 857263"/>
              <a:gd name="connsiteX107" fmla="*/ 221816 w 771674"/>
              <a:gd name="connsiteY107" fmla="*/ 208645 h 857263"/>
              <a:gd name="connsiteX108" fmla="*/ 221816 w 771674"/>
              <a:gd name="connsiteY108" fmla="*/ 208645 h 857263"/>
              <a:gd name="connsiteX109" fmla="*/ 284033 w 771674"/>
              <a:gd name="connsiteY109" fmla="*/ 200825 h 857263"/>
              <a:gd name="connsiteX110" fmla="*/ 310703 w 771674"/>
              <a:gd name="connsiteY110" fmla="*/ 144104 h 857263"/>
              <a:gd name="connsiteX111" fmla="*/ 323717 w 771674"/>
              <a:gd name="connsiteY111" fmla="*/ 139410 h 857263"/>
              <a:gd name="connsiteX112" fmla="*/ 328410 w 771674"/>
              <a:gd name="connsiteY112" fmla="*/ 144104 h 857263"/>
              <a:gd name="connsiteX113" fmla="*/ 570869 w 771674"/>
              <a:gd name="connsiteY113" fmla="*/ 833599 h 857263"/>
              <a:gd name="connsiteX114" fmla="*/ 747977 w 771674"/>
              <a:gd name="connsiteY114" fmla="*/ 656463 h 857263"/>
              <a:gd name="connsiteX115" fmla="*/ 703724 w 771674"/>
              <a:gd name="connsiteY115" fmla="*/ 612210 h 857263"/>
              <a:gd name="connsiteX116" fmla="*/ 658099 w 771674"/>
              <a:gd name="connsiteY116" fmla="*/ 612210 h 857263"/>
              <a:gd name="connsiteX117" fmla="*/ 526968 w 771674"/>
              <a:gd name="connsiteY117" fmla="*/ 743341 h 857263"/>
              <a:gd name="connsiteX118" fmla="*/ 522987 w 771674"/>
              <a:gd name="connsiteY118" fmla="*/ 748036 h 857263"/>
              <a:gd name="connsiteX119" fmla="*/ 526635 w 771674"/>
              <a:gd name="connsiteY119" fmla="*/ 789308 h 857263"/>
              <a:gd name="connsiteX120" fmla="*/ 570888 w 771674"/>
              <a:gd name="connsiteY120" fmla="*/ 833552 h 857263"/>
              <a:gd name="connsiteX121" fmla="*/ 519243 w 771674"/>
              <a:gd name="connsiteY121" fmla="*/ 723310 h 857263"/>
              <a:gd name="connsiteX122" fmla="*/ 454550 w 771674"/>
              <a:gd name="connsiteY122" fmla="*/ 693487 h 857263"/>
              <a:gd name="connsiteX123" fmla="*/ 454550 w 771674"/>
              <a:gd name="connsiteY123" fmla="*/ 693487 h 857263"/>
              <a:gd name="connsiteX124" fmla="*/ 236294 w 771674"/>
              <a:gd name="connsiteY124" fmla="*/ 693487 h 857263"/>
              <a:gd name="connsiteX125" fmla="*/ 67901 w 771674"/>
              <a:gd name="connsiteY125" fmla="*/ 547811 h 857263"/>
              <a:gd name="connsiteX126" fmla="*/ 32535 w 771674"/>
              <a:gd name="connsiteY126" fmla="*/ 499234 h 857263"/>
              <a:gd name="connsiteX127" fmla="*/ 32535 w 771674"/>
              <a:gd name="connsiteY127" fmla="*/ 499234 h 857263"/>
              <a:gd name="connsiteX128" fmla="*/ 31582 w 771674"/>
              <a:gd name="connsiteY128" fmla="*/ 445218 h 857263"/>
              <a:gd name="connsiteX129" fmla="*/ 84522 w 771674"/>
              <a:gd name="connsiteY129" fmla="*/ 445218 h 857263"/>
              <a:gd name="connsiteX130" fmla="*/ 187916 w 771674"/>
              <a:gd name="connsiteY130" fmla="*/ 548507 h 857263"/>
              <a:gd name="connsiteX131" fmla="*/ 230154 w 771674"/>
              <a:gd name="connsiteY131" fmla="*/ 617414 h 857263"/>
              <a:gd name="connsiteX132" fmla="*/ 243371 w 771674"/>
              <a:gd name="connsiteY132" fmla="*/ 618992 h 857263"/>
              <a:gd name="connsiteX133" fmla="*/ 355975 w 771674"/>
              <a:gd name="connsiteY133" fmla="*/ 618992 h 857263"/>
              <a:gd name="connsiteX134" fmla="*/ 365485 w 771674"/>
              <a:gd name="connsiteY134" fmla="*/ 608870 h 857263"/>
              <a:gd name="connsiteX135" fmla="*/ 355975 w 771674"/>
              <a:gd name="connsiteY135" fmla="*/ 599361 h 857263"/>
              <a:gd name="connsiteX136" fmla="*/ 243371 w 771674"/>
              <a:gd name="connsiteY136" fmla="*/ 599361 h 857263"/>
              <a:gd name="connsiteX137" fmla="*/ 206530 w 771674"/>
              <a:gd name="connsiteY137" fmla="*/ 561326 h 857263"/>
              <a:gd name="connsiteX138" fmla="*/ 243371 w 771674"/>
              <a:gd name="connsiteY138" fmla="*/ 524485 h 857263"/>
              <a:gd name="connsiteX139" fmla="*/ 420869 w 771674"/>
              <a:gd name="connsiteY139" fmla="*/ 524485 h 857263"/>
              <a:gd name="connsiteX140" fmla="*/ 424184 w 771674"/>
              <a:gd name="connsiteY140" fmla="*/ 523913 h 857263"/>
              <a:gd name="connsiteX141" fmla="*/ 560391 w 771674"/>
              <a:gd name="connsiteY141" fmla="*/ 524027 h 857263"/>
              <a:gd name="connsiteX142" fmla="*/ 641659 w 771674"/>
              <a:gd name="connsiteY142" fmla="*/ 600885 h 857263"/>
              <a:gd name="connsiteX143" fmla="*/ 519243 w 771674"/>
              <a:gd name="connsiteY143" fmla="*/ 723310 h 857263"/>
              <a:gd name="connsiteX144" fmla="*/ 768798 w 771674"/>
              <a:gd name="connsiteY144" fmla="*/ 663397 h 857263"/>
              <a:gd name="connsiteX145" fmla="*/ 577822 w 771674"/>
              <a:gd name="connsiteY145" fmla="*/ 854393 h 857263"/>
              <a:gd name="connsiteX146" fmla="*/ 563944 w 771674"/>
              <a:gd name="connsiteY146" fmla="*/ 854393 h 857263"/>
              <a:gd name="connsiteX147" fmla="*/ 512757 w 771674"/>
              <a:gd name="connsiteY147" fmla="*/ 803205 h 857263"/>
              <a:gd name="connsiteX148" fmla="*/ 505851 w 771674"/>
              <a:gd name="connsiteY148" fmla="*/ 738368 h 857263"/>
              <a:gd name="connsiteX149" fmla="*/ 454550 w 771674"/>
              <a:gd name="connsiteY149" fmla="*/ 713061 h 857263"/>
              <a:gd name="connsiteX150" fmla="*/ 454550 w 771674"/>
              <a:gd name="connsiteY150" fmla="*/ 713061 h 857263"/>
              <a:gd name="connsiteX151" fmla="*/ 235922 w 771674"/>
              <a:gd name="connsiteY151" fmla="*/ 713061 h 857263"/>
              <a:gd name="connsiteX152" fmla="*/ 235160 w 771674"/>
              <a:gd name="connsiteY152" fmla="*/ 713061 h 857263"/>
              <a:gd name="connsiteX153" fmla="*/ 51937 w 771674"/>
              <a:gd name="connsiteY153" fmla="*/ 559213 h 857263"/>
              <a:gd name="connsiteX154" fmla="*/ 16809 w 771674"/>
              <a:gd name="connsiteY154" fmla="*/ 510902 h 857263"/>
              <a:gd name="connsiteX155" fmla="*/ 16809 w 771674"/>
              <a:gd name="connsiteY155" fmla="*/ 510902 h 857263"/>
              <a:gd name="connsiteX156" fmla="*/ 17762 w 771674"/>
              <a:gd name="connsiteY156" fmla="*/ 431292 h 857263"/>
              <a:gd name="connsiteX157" fmla="*/ 98467 w 771674"/>
              <a:gd name="connsiteY157" fmla="*/ 431292 h 857263"/>
              <a:gd name="connsiteX158" fmla="*/ 196574 w 771674"/>
              <a:gd name="connsiteY158" fmla="*/ 529400 h 857263"/>
              <a:gd name="connsiteX159" fmla="*/ 243380 w 771674"/>
              <a:gd name="connsiteY159" fmla="*/ 504892 h 857263"/>
              <a:gd name="connsiteX160" fmla="*/ 419812 w 771674"/>
              <a:gd name="connsiteY160" fmla="*/ 504892 h 857263"/>
              <a:gd name="connsiteX161" fmla="*/ 567259 w 771674"/>
              <a:gd name="connsiteY161" fmla="*/ 505739 h 857263"/>
              <a:gd name="connsiteX162" fmla="*/ 657346 w 771674"/>
              <a:gd name="connsiteY162" fmla="*/ 588797 h 857263"/>
              <a:gd name="connsiteX163" fmla="*/ 717611 w 771674"/>
              <a:gd name="connsiteY163" fmla="*/ 598322 h 857263"/>
              <a:gd name="connsiteX164" fmla="*/ 768798 w 771674"/>
              <a:gd name="connsiteY164" fmla="*/ 649510 h 857263"/>
              <a:gd name="connsiteX165" fmla="*/ 768798 w 771674"/>
              <a:gd name="connsiteY165" fmla="*/ 663397 h 8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771674" h="857263">
                <a:moveTo>
                  <a:pt x="340307" y="31194"/>
                </a:moveTo>
                <a:cubicBezTo>
                  <a:pt x="320904" y="15831"/>
                  <a:pt x="318056" y="15831"/>
                  <a:pt x="298654" y="31194"/>
                </a:cubicBezTo>
                <a:cubicBezTo>
                  <a:pt x="277613" y="47863"/>
                  <a:pt x="270698" y="49501"/>
                  <a:pt x="244504" y="43577"/>
                </a:cubicBezTo>
                <a:cubicBezTo>
                  <a:pt x="221759" y="38405"/>
                  <a:pt x="220139" y="39176"/>
                  <a:pt x="210481" y="60255"/>
                </a:cubicBezTo>
                <a:cubicBezTo>
                  <a:pt x="199403" y="84449"/>
                  <a:pt x="193755" y="89011"/>
                  <a:pt x="167714" y="94545"/>
                </a:cubicBezTo>
                <a:cubicBezTo>
                  <a:pt x="145273" y="99308"/>
                  <a:pt x="144187" y="100641"/>
                  <a:pt x="144368" y="123606"/>
                </a:cubicBezTo>
                <a:cubicBezTo>
                  <a:pt x="144578" y="150276"/>
                  <a:pt x="141387" y="156781"/>
                  <a:pt x="120327" y="173079"/>
                </a:cubicBezTo>
                <a:cubicBezTo>
                  <a:pt x="101601" y="187585"/>
                  <a:pt x="101144" y="189671"/>
                  <a:pt x="111278" y="211360"/>
                </a:cubicBezTo>
                <a:cubicBezTo>
                  <a:pt x="122965" y="236344"/>
                  <a:pt x="122965" y="243745"/>
                  <a:pt x="111278" y="268719"/>
                </a:cubicBezTo>
                <a:cubicBezTo>
                  <a:pt x="101144" y="290408"/>
                  <a:pt x="101601" y="292484"/>
                  <a:pt x="120327" y="306991"/>
                </a:cubicBezTo>
                <a:cubicBezTo>
                  <a:pt x="141377" y="323298"/>
                  <a:pt x="144578" y="329851"/>
                  <a:pt x="144368" y="356464"/>
                </a:cubicBezTo>
                <a:cubicBezTo>
                  <a:pt x="144187" y="379438"/>
                  <a:pt x="145273" y="380771"/>
                  <a:pt x="167714" y="385534"/>
                </a:cubicBezTo>
                <a:cubicBezTo>
                  <a:pt x="193755" y="391049"/>
                  <a:pt x="199403" y="395602"/>
                  <a:pt x="210481" y="419824"/>
                </a:cubicBezTo>
                <a:cubicBezTo>
                  <a:pt x="220139" y="440912"/>
                  <a:pt x="221768" y="441674"/>
                  <a:pt x="244504" y="436502"/>
                </a:cubicBezTo>
                <a:cubicBezTo>
                  <a:pt x="270698" y="430549"/>
                  <a:pt x="277613" y="432187"/>
                  <a:pt x="298654" y="448885"/>
                </a:cubicBezTo>
                <a:cubicBezTo>
                  <a:pt x="318056" y="464258"/>
                  <a:pt x="320904" y="464258"/>
                  <a:pt x="340307" y="448885"/>
                </a:cubicBezTo>
                <a:cubicBezTo>
                  <a:pt x="361347" y="432216"/>
                  <a:pt x="368263" y="430587"/>
                  <a:pt x="394456" y="436502"/>
                </a:cubicBezTo>
                <a:cubicBezTo>
                  <a:pt x="417202" y="441674"/>
                  <a:pt x="418821" y="440903"/>
                  <a:pt x="428480" y="419824"/>
                </a:cubicBezTo>
                <a:cubicBezTo>
                  <a:pt x="439557" y="395630"/>
                  <a:pt x="445206" y="391077"/>
                  <a:pt x="471247" y="385534"/>
                </a:cubicBezTo>
                <a:cubicBezTo>
                  <a:pt x="493688" y="380771"/>
                  <a:pt x="494774" y="379438"/>
                  <a:pt x="494593" y="356464"/>
                </a:cubicBezTo>
                <a:cubicBezTo>
                  <a:pt x="494383" y="329794"/>
                  <a:pt x="497574" y="323298"/>
                  <a:pt x="518634" y="306991"/>
                </a:cubicBezTo>
                <a:cubicBezTo>
                  <a:pt x="537360" y="292484"/>
                  <a:pt x="537817" y="290408"/>
                  <a:pt x="527683" y="268719"/>
                </a:cubicBezTo>
                <a:cubicBezTo>
                  <a:pt x="515995" y="243726"/>
                  <a:pt x="515995" y="236334"/>
                  <a:pt x="527683" y="211360"/>
                </a:cubicBezTo>
                <a:cubicBezTo>
                  <a:pt x="537817" y="189662"/>
                  <a:pt x="537360" y="187547"/>
                  <a:pt x="518634" y="173079"/>
                </a:cubicBezTo>
                <a:cubicBezTo>
                  <a:pt x="497584" y="156781"/>
                  <a:pt x="494383" y="150219"/>
                  <a:pt x="494593" y="123606"/>
                </a:cubicBezTo>
                <a:cubicBezTo>
                  <a:pt x="494774" y="100641"/>
                  <a:pt x="493688" y="99298"/>
                  <a:pt x="471247" y="94545"/>
                </a:cubicBezTo>
                <a:cubicBezTo>
                  <a:pt x="445206" y="89030"/>
                  <a:pt x="439557" y="84468"/>
                  <a:pt x="428480" y="60255"/>
                </a:cubicBezTo>
                <a:cubicBezTo>
                  <a:pt x="418821" y="39176"/>
                  <a:pt x="417202" y="38405"/>
                  <a:pt x="394456" y="43577"/>
                </a:cubicBezTo>
                <a:cubicBezTo>
                  <a:pt x="368253" y="49530"/>
                  <a:pt x="361347" y="47892"/>
                  <a:pt x="340307" y="31194"/>
                </a:cubicBezTo>
                <a:close/>
                <a:moveTo>
                  <a:pt x="319485" y="0"/>
                </a:moveTo>
                <a:cubicBezTo>
                  <a:pt x="341174" y="0"/>
                  <a:pt x="356471" y="23565"/>
                  <a:pt x="369701" y="26670"/>
                </a:cubicBezTo>
                <a:cubicBezTo>
                  <a:pt x="382931" y="29775"/>
                  <a:pt x="406305" y="15240"/>
                  <a:pt x="425003" y="24441"/>
                </a:cubicBezTo>
                <a:cubicBezTo>
                  <a:pt x="443701" y="33642"/>
                  <a:pt x="446482" y="60989"/>
                  <a:pt x="456512" y="69037"/>
                </a:cubicBezTo>
                <a:cubicBezTo>
                  <a:pt x="466542" y="77086"/>
                  <a:pt x="493774" y="73800"/>
                  <a:pt x="506708" y="89887"/>
                </a:cubicBezTo>
                <a:cubicBezTo>
                  <a:pt x="519643" y="105975"/>
                  <a:pt x="510518" y="131978"/>
                  <a:pt x="516291" y="143656"/>
                </a:cubicBezTo>
                <a:cubicBezTo>
                  <a:pt x="522063" y="155334"/>
                  <a:pt x="548295" y="164430"/>
                  <a:pt x="553114" y="184995"/>
                </a:cubicBezTo>
                <a:cubicBezTo>
                  <a:pt x="557934" y="205559"/>
                  <a:pt x="538589" y="225457"/>
                  <a:pt x="538589" y="240030"/>
                </a:cubicBezTo>
                <a:cubicBezTo>
                  <a:pt x="538589" y="254603"/>
                  <a:pt x="557934" y="274491"/>
                  <a:pt x="553114" y="295018"/>
                </a:cubicBezTo>
                <a:cubicBezTo>
                  <a:pt x="548295" y="315544"/>
                  <a:pt x="522044" y="324688"/>
                  <a:pt x="516329" y="336318"/>
                </a:cubicBezTo>
                <a:cubicBezTo>
                  <a:pt x="510614" y="347948"/>
                  <a:pt x="519682" y="373980"/>
                  <a:pt x="506747" y="390087"/>
                </a:cubicBezTo>
                <a:cubicBezTo>
                  <a:pt x="493812" y="406194"/>
                  <a:pt x="466494" y="402965"/>
                  <a:pt x="456550" y="410937"/>
                </a:cubicBezTo>
                <a:cubicBezTo>
                  <a:pt x="446606" y="418910"/>
                  <a:pt x="443748" y="446361"/>
                  <a:pt x="425041" y="455543"/>
                </a:cubicBezTo>
                <a:cubicBezTo>
                  <a:pt x="406334" y="464725"/>
                  <a:pt x="382941" y="450209"/>
                  <a:pt x="369739" y="453304"/>
                </a:cubicBezTo>
                <a:cubicBezTo>
                  <a:pt x="356537" y="456400"/>
                  <a:pt x="341164" y="479974"/>
                  <a:pt x="319523" y="479974"/>
                </a:cubicBezTo>
                <a:cubicBezTo>
                  <a:pt x="297882" y="479974"/>
                  <a:pt x="282528" y="456409"/>
                  <a:pt x="269298" y="453304"/>
                </a:cubicBezTo>
                <a:cubicBezTo>
                  <a:pt x="256068" y="450199"/>
                  <a:pt x="232693" y="464734"/>
                  <a:pt x="213996" y="455543"/>
                </a:cubicBezTo>
                <a:cubicBezTo>
                  <a:pt x="195298" y="446351"/>
                  <a:pt x="192517" y="418995"/>
                  <a:pt x="182487" y="410937"/>
                </a:cubicBezTo>
                <a:cubicBezTo>
                  <a:pt x="172457" y="402879"/>
                  <a:pt x="145225" y="406175"/>
                  <a:pt x="132290" y="390087"/>
                </a:cubicBezTo>
                <a:cubicBezTo>
                  <a:pt x="119355" y="373999"/>
                  <a:pt x="128480" y="348005"/>
                  <a:pt x="122708" y="336318"/>
                </a:cubicBezTo>
                <a:cubicBezTo>
                  <a:pt x="116936" y="324631"/>
                  <a:pt x="90704" y="315544"/>
                  <a:pt x="85884" y="294980"/>
                </a:cubicBezTo>
                <a:cubicBezTo>
                  <a:pt x="81065" y="274415"/>
                  <a:pt x="100372" y="254518"/>
                  <a:pt x="100372" y="240030"/>
                </a:cubicBezTo>
                <a:cubicBezTo>
                  <a:pt x="100372" y="225542"/>
                  <a:pt x="81036" y="205521"/>
                  <a:pt x="85846" y="184995"/>
                </a:cubicBezTo>
                <a:cubicBezTo>
                  <a:pt x="90656" y="164468"/>
                  <a:pt x="116965" y="155286"/>
                  <a:pt x="122670" y="143656"/>
                </a:cubicBezTo>
                <a:cubicBezTo>
                  <a:pt x="128375" y="132026"/>
                  <a:pt x="119317" y="106004"/>
                  <a:pt x="132252" y="89887"/>
                </a:cubicBezTo>
                <a:cubicBezTo>
                  <a:pt x="145187" y="73771"/>
                  <a:pt x="172505" y="77019"/>
                  <a:pt x="182449" y="69037"/>
                </a:cubicBezTo>
                <a:cubicBezTo>
                  <a:pt x="192393" y="61055"/>
                  <a:pt x="195250" y="33614"/>
                  <a:pt x="213958" y="24441"/>
                </a:cubicBezTo>
                <a:cubicBezTo>
                  <a:pt x="232665" y="15269"/>
                  <a:pt x="256058" y="29766"/>
                  <a:pt x="269260" y="26670"/>
                </a:cubicBezTo>
                <a:cubicBezTo>
                  <a:pt x="282461" y="23574"/>
                  <a:pt x="297835" y="0"/>
                  <a:pt x="319485" y="0"/>
                </a:cubicBezTo>
                <a:close/>
                <a:moveTo>
                  <a:pt x="415764" y="122873"/>
                </a:moveTo>
                <a:cubicBezTo>
                  <a:pt x="411398" y="119690"/>
                  <a:pt x="410440" y="113571"/>
                  <a:pt x="413622" y="109205"/>
                </a:cubicBezTo>
                <a:cubicBezTo>
                  <a:pt x="416805" y="104840"/>
                  <a:pt x="422924" y="103881"/>
                  <a:pt x="427290" y="107064"/>
                </a:cubicBezTo>
                <a:cubicBezTo>
                  <a:pt x="427588" y="107281"/>
                  <a:pt x="427874" y="107516"/>
                  <a:pt x="428146" y="107766"/>
                </a:cubicBezTo>
                <a:cubicBezTo>
                  <a:pt x="501073" y="167824"/>
                  <a:pt x="511505" y="275629"/>
                  <a:pt x="451447" y="348556"/>
                </a:cubicBezTo>
                <a:cubicBezTo>
                  <a:pt x="391389" y="421482"/>
                  <a:pt x="283584" y="431914"/>
                  <a:pt x="210657" y="371856"/>
                </a:cubicBezTo>
                <a:cubicBezTo>
                  <a:pt x="137731" y="311799"/>
                  <a:pt x="127298" y="203993"/>
                  <a:pt x="187356" y="131067"/>
                </a:cubicBezTo>
                <a:cubicBezTo>
                  <a:pt x="235603" y="72483"/>
                  <a:pt x="316681" y="52692"/>
                  <a:pt x="386493" y="82458"/>
                </a:cubicBezTo>
                <a:cubicBezTo>
                  <a:pt x="391558" y="84353"/>
                  <a:pt x="394128" y="89995"/>
                  <a:pt x="392234" y="95060"/>
                </a:cubicBezTo>
                <a:cubicBezTo>
                  <a:pt x="390339" y="100125"/>
                  <a:pt x="384697" y="102695"/>
                  <a:pt x="379632" y="100800"/>
                </a:cubicBezTo>
                <a:cubicBezTo>
                  <a:pt x="379375" y="100704"/>
                  <a:pt x="379122" y="100597"/>
                  <a:pt x="378873" y="100479"/>
                </a:cubicBezTo>
                <a:cubicBezTo>
                  <a:pt x="301810" y="67641"/>
                  <a:pt x="212717" y="103492"/>
                  <a:pt x="179878" y="180555"/>
                </a:cubicBezTo>
                <a:cubicBezTo>
                  <a:pt x="147040" y="257619"/>
                  <a:pt x="182891" y="346712"/>
                  <a:pt x="259954" y="379551"/>
                </a:cubicBezTo>
                <a:cubicBezTo>
                  <a:pt x="337018" y="412389"/>
                  <a:pt x="426111" y="376538"/>
                  <a:pt x="458950" y="299474"/>
                </a:cubicBezTo>
                <a:cubicBezTo>
                  <a:pt x="485339" y="237546"/>
                  <a:pt x="467754" y="165634"/>
                  <a:pt x="415764" y="122873"/>
                </a:cubicBezTo>
                <a:close/>
                <a:moveTo>
                  <a:pt x="339564" y="214008"/>
                </a:moveTo>
                <a:cubicBezTo>
                  <a:pt x="340987" y="217066"/>
                  <a:pt x="343892" y="219170"/>
                  <a:pt x="347241" y="219570"/>
                </a:cubicBezTo>
                <a:lnTo>
                  <a:pt x="347241" y="219570"/>
                </a:lnTo>
                <a:lnTo>
                  <a:pt x="394085" y="225457"/>
                </a:lnTo>
                <a:lnTo>
                  <a:pt x="359623" y="257785"/>
                </a:lnTo>
                <a:cubicBezTo>
                  <a:pt x="357180" y="260079"/>
                  <a:pt x="356081" y="263465"/>
                  <a:pt x="356709" y="266757"/>
                </a:cubicBezTo>
                <a:lnTo>
                  <a:pt x="356709" y="266757"/>
                </a:lnTo>
                <a:lnTo>
                  <a:pt x="365586" y="313163"/>
                </a:lnTo>
                <a:lnTo>
                  <a:pt x="324190" y="290370"/>
                </a:lnTo>
                <a:cubicBezTo>
                  <a:pt x="321219" y="288739"/>
                  <a:pt x="317617" y="288761"/>
                  <a:pt x="314665" y="290427"/>
                </a:cubicBezTo>
                <a:lnTo>
                  <a:pt x="273356" y="313163"/>
                </a:lnTo>
                <a:lnTo>
                  <a:pt x="282233" y="266757"/>
                </a:lnTo>
                <a:cubicBezTo>
                  <a:pt x="282896" y="263327"/>
                  <a:pt x="281676" y="259803"/>
                  <a:pt x="279032" y="257518"/>
                </a:cubicBezTo>
                <a:lnTo>
                  <a:pt x="244866" y="225447"/>
                </a:lnTo>
                <a:lnTo>
                  <a:pt x="291710" y="219561"/>
                </a:lnTo>
                <a:cubicBezTo>
                  <a:pt x="295356" y="219117"/>
                  <a:pt x="298448" y="216672"/>
                  <a:pt x="299721" y="213227"/>
                </a:cubicBezTo>
                <a:lnTo>
                  <a:pt x="319485" y="171174"/>
                </a:lnTo>
                <a:lnTo>
                  <a:pt x="339583" y="213960"/>
                </a:lnTo>
                <a:close/>
                <a:moveTo>
                  <a:pt x="328315" y="144085"/>
                </a:moveTo>
                <a:lnTo>
                  <a:pt x="354985" y="200806"/>
                </a:lnTo>
                <a:lnTo>
                  <a:pt x="417202" y="208626"/>
                </a:lnTo>
                <a:cubicBezTo>
                  <a:pt x="422581" y="209277"/>
                  <a:pt x="426414" y="214165"/>
                  <a:pt x="425763" y="219544"/>
                </a:cubicBezTo>
                <a:cubicBezTo>
                  <a:pt x="425461" y="222038"/>
                  <a:pt x="424214" y="224322"/>
                  <a:pt x="422279" y="225923"/>
                </a:cubicBezTo>
                <a:lnTo>
                  <a:pt x="376978" y="268405"/>
                </a:lnTo>
                <a:lnTo>
                  <a:pt x="388770" y="330003"/>
                </a:lnTo>
                <a:cubicBezTo>
                  <a:pt x="389752" y="335332"/>
                  <a:pt x="386229" y="340448"/>
                  <a:pt x="380901" y="341430"/>
                </a:cubicBezTo>
                <a:cubicBezTo>
                  <a:pt x="378680" y="341840"/>
                  <a:pt x="376386" y="341471"/>
                  <a:pt x="374406" y="340385"/>
                </a:cubicBezTo>
                <a:lnTo>
                  <a:pt x="319485" y="310134"/>
                </a:lnTo>
                <a:lnTo>
                  <a:pt x="264535" y="340385"/>
                </a:lnTo>
                <a:cubicBezTo>
                  <a:pt x="259781" y="342984"/>
                  <a:pt x="253820" y="341235"/>
                  <a:pt x="251222" y="336480"/>
                </a:cubicBezTo>
                <a:cubicBezTo>
                  <a:pt x="250134" y="334490"/>
                  <a:pt x="249770" y="332184"/>
                  <a:pt x="250191" y="329956"/>
                </a:cubicBezTo>
                <a:lnTo>
                  <a:pt x="262011" y="268357"/>
                </a:lnTo>
                <a:lnTo>
                  <a:pt x="216291" y="225495"/>
                </a:lnTo>
                <a:cubicBezTo>
                  <a:pt x="212357" y="221777"/>
                  <a:pt x="212182" y="215573"/>
                  <a:pt x="215900" y="211639"/>
                </a:cubicBezTo>
                <a:cubicBezTo>
                  <a:pt x="217464" y="209984"/>
                  <a:pt x="219556" y="208926"/>
                  <a:pt x="221816" y="208645"/>
                </a:cubicBezTo>
                <a:lnTo>
                  <a:pt x="221816" y="208645"/>
                </a:lnTo>
                <a:lnTo>
                  <a:pt x="284033" y="200825"/>
                </a:lnTo>
                <a:lnTo>
                  <a:pt x="310703" y="144104"/>
                </a:lnTo>
                <a:cubicBezTo>
                  <a:pt x="313001" y="139214"/>
                  <a:pt x="318827" y="137113"/>
                  <a:pt x="323717" y="139410"/>
                </a:cubicBezTo>
                <a:cubicBezTo>
                  <a:pt x="325780" y="140380"/>
                  <a:pt x="327440" y="142040"/>
                  <a:pt x="328410" y="144104"/>
                </a:cubicBezTo>
                <a:close/>
                <a:moveTo>
                  <a:pt x="570869" y="833599"/>
                </a:moveTo>
                <a:lnTo>
                  <a:pt x="747977" y="656463"/>
                </a:lnTo>
                <a:lnTo>
                  <a:pt x="703724" y="612210"/>
                </a:lnTo>
                <a:cubicBezTo>
                  <a:pt x="691097" y="599679"/>
                  <a:pt x="670726" y="599679"/>
                  <a:pt x="658099" y="612210"/>
                </a:cubicBezTo>
                <a:lnTo>
                  <a:pt x="526968" y="743341"/>
                </a:lnTo>
                <a:cubicBezTo>
                  <a:pt x="526185" y="745296"/>
                  <a:pt x="524788" y="746944"/>
                  <a:pt x="522987" y="748036"/>
                </a:cubicBezTo>
                <a:cubicBezTo>
                  <a:pt x="514123" y="760882"/>
                  <a:pt x="515656" y="778217"/>
                  <a:pt x="526635" y="789308"/>
                </a:cubicBezTo>
                <a:lnTo>
                  <a:pt x="570888" y="833552"/>
                </a:lnTo>
                <a:close/>
                <a:moveTo>
                  <a:pt x="519243" y="723310"/>
                </a:moveTo>
                <a:cubicBezTo>
                  <a:pt x="504128" y="703045"/>
                  <a:pt x="479775" y="691819"/>
                  <a:pt x="454550" y="693487"/>
                </a:cubicBezTo>
                <a:lnTo>
                  <a:pt x="454550" y="693487"/>
                </a:lnTo>
                <a:lnTo>
                  <a:pt x="236294" y="693487"/>
                </a:lnTo>
                <a:cubicBezTo>
                  <a:pt x="168190" y="687715"/>
                  <a:pt x="123823" y="625859"/>
                  <a:pt x="67901" y="547811"/>
                </a:cubicBezTo>
                <a:cubicBezTo>
                  <a:pt x="56709" y="532190"/>
                  <a:pt x="45041" y="515950"/>
                  <a:pt x="32535" y="499234"/>
                </a:cubicBezTo>
                <a:lnTo>
                  <a:pt x="32535" y="499234"/>
                </a:lnTo>
                <a:cubicBezTo>
                  <a:pt x="16714" y="477641"/>
                  <a:pt x="14275" y="462572"/>
                  <a:pt x="31582" y="445218"/>
                </a:cubicBezTo>
                <a:cubicBezTo>
                  <a:pt x="46231" y="430671"/>
                  <a:pt x="69873" y="430671"/>
                  <a:pt x="84522" y="445218"/>
                </a:cubicBezTo>
                <a:lnTo>
                  <a:pt x="187916" y="548507"/>
                </a:lnTo>
                <a:cubicBezTo>
                  <a:pt x="180551" y="579198"/>
                  <a:pt x="199462" y="610049"/>
                  <a:pt x="230154" y="617414"/>
                </a:cubicBezTo>
                <a:cubicBezTo>
                  <a:pt x="234483" y="618453"/>
                  <a:pt x="238919" y="618982"/>
                  <a:pt x="243371" y="618992"/>
                </a:cubicBezTo>
                <a:lnTo>
                  <a:pt x="355975" y="618992"/>
                </a:lnTo>
                <a:cubicBezTo>
                  <a:pt x="361396" y="618823"/>
                  <a:pt x="365654" y="614291"/>
                  <a:pt x="365485" y="608870"/>
                </a:cubicBezTo>
                <a:cubicBezTo>
                  <a:pt x="365324" y="603687"/>
                  <a:pt x="361159" y="599522"/>
                  <a:pt x="355975" y="599361"/>
                </a:cubicBezTo>
                <a:lnTo>
                  <a:pt x="243371" y="599361"/>
                </a:lnTo>
                <a:cubicBezTo>
                  <a:pt x="222694" y="599031"/>
                  <a:pt x="206200" y="582002"/>
                  <a:pt x="206530" y="561326"/>
                </a:cubicBezTo>
                <a:cubicBezTo>
                  <a:pt x="206852" y="541114"/>
                  <a:pt x="223159" y="524807"/>
                  <a:pt x="243371" y="524485"/>
                </a:cubicBezTo>
                <a:lnTo>
                  <a:pt x="420869" y="524485"/>
                </a:lnTo>
                <a:cubicBezTo>
                  <a:pt x="421999" y="524486"/>
                  <a:pt x="423120" y="524293"/>
                  <a:pt x="424184" y="523913"/>
                </a:cubicBezTo>
                <a:cubicBezTo>
                  <a:pt x="478292" y="510096"/>
                  <a:pt x="523695" y="510134"/>
                  <a:pt x="560391" y="524027"/>
                </a:cubicBezTo>
                <a:cubicBezTo>
                  <a:pt x="596267" y="538382"/>
                  <a:pt x="625327" y="565864"/>
                  <a:pt x="641659" y="600885"/>
                </a:cubicBezTo>
                <a:lnTo>
                  <a:pt x="519243" y="723310"/>
                </a:lnTo>
                <a:close/>
                <a:moveTo>
                  <a:pt x="768798" y="663397"/>
                </a:moveTo>
                <a:lnTo>
                  <a:pt x="577822" y="854393"/>
                </a:lnTo>
                <a:cubicBezTo>
                  <a:pt x="573988" y="858221"/>
                  <a:pt x="567778" y="858221"/>
                  <a:pt x="563944" y="854393"/>
                </a:cubicBezTo>
                <a:lnTo>
                  <a:pt x="512757" y="803205"/>
                </a:lnTo>
                <a:cubicBezTo>
                  <a:pt x="495531" y="785888"/>
                  <a:pt x="492659" y="758925"/>
                  <a:pt x="505851" y="738368"/>
                </a:cubicBezTo>
                <a:cubicBezTo>
                  <a:pt x="493793" y="719557"/>
                  <a:pt x="476924" y="713089"/>
                  <a:pt x="454550" y="713061"/>
                </a:cubicBezTo>
                <a:lnTo>
                  <a:pt x="454550" y="713061"/>
                </a:lnTo>
                <a:lnTo>
                  <a:pt x="235922" y="713061"/>
                </a:lnTo>
                <a:cubicBezTo>
                  <a:pt x="235668" y="713075"/>
                  <a:pt x="235414" y="713075"/>
                  <a:pt x="235160" y="713061"/>
                </a:cubicBezTo>
                <a:cubicBezTo>
                  <a:pt x="157693" y="706765"/>
                  <a:pt x="110926" y="641509"/>
                  <a:pt x="51937" y="559213"/>
                </a:cubicBezTo>
                <a:cubicBezTo>
                  <a:pt x="40726" y="543582"/>
                  <a:pt x="29077" y="527314"/>
                  <a:pt x="16809" y="510902"/>
                </a:cubicBezTo>
                <a:lnTo>
                  <a:pt x="16809" y="510902"/>
                </a:lnTo>
                <a:cubicBezTo>
                  <a:pt x="-4917" y="482003"/>
                  <a:pt x="-6603" y="455657"/>
                  <a:pt x="17762" y="431292"/>
                </a:cubicBezTo>
                <a:cubicBezTo>
                  <a:pt x="40080" y="409083"/>
                  <a:pt x="76149" y="409083"/>
                  <a:pt x="98467" y="431292"/>
                </a:cubicBezTo>
                <a:lnTo>
                  <a:pt x="196574" y="529400"/>
                </a:lnTo>
                <a:cubicBezTo>
                  <a:pt x="207228" y="514066"/>
                  <a:pt x="224709" y="504913"/>
                  <a:pt x="243380" y="504892"/>
                </a:cubicBezTo>
                <a:lnTo>
                  <a:pt x="419812" y="504892"/>
                </a:lnTo>
                <a:cubicBezTo>
                  <a:pt x="477743" y="490160"/>
                  <a:pt x="526892" y="490442"/>
                  <a:pt x="567259" y="505739"/>
                </a:cubicBezTo>
                <a:cubicBezTo>
                  <a:pt x="606592" y="521227"/>
                  <a:pt x="638722" y="550849"/>
                  <a:pt x="657346" y="588797"/>
                </a:cubicBezTo>
                <a:cubicBezTo>
                  <a:pt x="677386" y="578639"/>
                  <a:pt x="701681" y="582479"/>
                  <a:pt x="717611" y="598322"/>
                </a:cubicBezTo>
                <a:lnTo>
                  <a:pt x="768798" y="649510"/>
                </a:lnTo>
                <a:cubicBezTo>
                  <a:pt x="772633" y="653345"/>
                  <a:pt x="772633" y="659562"/>
                  <a:pt x="768798" y="663397"/>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164" name="Freeform: Shape 163">
            <a:extLst>
              <a:ext uri="{FF2B5EF4-FFF2-40B4-BE49-F238E27FC236}">
                <a16:creationId xmlns:a16="http://schemas.microsoft.com/office/drawing/2014/main" id="{75144A2F-9CED-B65E-B65C-56682E0D3543}"/>
              </a:ext>
            </a:extLst>
          </p:cNvPr>
          <p:cNvSpPr/>
          <p:nvPr/>
        </p:nvSpPr>
        <p:spPr>
          <a:xfrm>
            <a:off x="8537049" y="4846776"/>
            <a:ext cx="507673" cy="507719"/>
          </a:xfrm>
          <a:custGeom>
            <a:avLst/>
            <a:gdLst>
              <a:gd name="connsiteX0" fmla="*/ 471535 w 876204"/>
              <a:gd name="connsiteY0" fmla="*/ 162872 h 876283"/>
              <a:gd name="connsiteX1" fmla="*/ 481729 w 876204"/>
              <a:gd name="connsiteY1" fmla="*/ 155356 h 876283"/>
              <a:gd name="connsiteX2" fmla="*/ 639930 w 876204"/>
              <a:gd name="connsiteY2" fmla="*/ 235351 h 876283"/>
              <a:gd name="connsiteX3" fmla="*/ 716427 w 876204"/>
              <a:gd name="connsiteY3" fmla="*/ 371454 h 876283"/>
              <a:gd name="connsiteX4" fmla="*/ 736221 w 876204"/>
              <a:gd name="connsiteY4" fmla="*/ 339158 h 876283"/>
              <a:gd name="connsiteX5" fmla="*/ 748500 w 876204"/>
              <a:gd name="connsiteY5" fmla="*/ 336219 h 876283"/>
              <a:gd name="connsiteX6" fmla="*/ 751439 w 876204"/>
              <a:gd name="connsiteY6" fmla="*/ 348498 h 876283"/>
              <a:gd name="connsiteX7" fmla="*/ 719628 w 876204"/>
              <a:gd name="connsiteY7" fmla="*/ 400327 h 876283"/>
              <a:gd name="connsiteX8" fmla="*/ 714121 w 876204"/>
              <a:gd name="connsiteY8" fmla="*/ 404346 h 876283"/>
              <a:gd name="connsiteX9" fmla="*/ 712037 w 876204"/>
              <a:gd name="connsiteY9" fmla="*/ 404643 h 876283"/>
              <a:gd name="connsiteX10" fmla="*/ 707386 w 876204"/>
              <a:gd name="connsiteY10" fmla="*/ 403304 h 876283"/>
              <a:gd name="connsiteX11" fmla="*/ 655557 w 876204"/>
              <a:gd name="connsiteY11" fmla="*/ 371492 h 876283"/>
              <a:gd name="connsiteX12" fmla="*/ 652618 w 876204"/>
              <a:gd name="connsiteY12" fmla="*/ 359214 h 876283"/>
              <a:gd name="connsiteX13" fmla="*/ 664896 w 876204"/>
              <a:gd name="connsiteY13" fmla="*/ 356274 h 876283"/>
              <a:gd name="connsiteX14" fmla="*/ 699387 w 876204"/>
              <a:gd name="connsiteY14" fmla="*/ 377520 h 876283"/>
              <a:gd name="connsiteX15" fmla="*/ 479046 w 876204"/>
              <a:gd name="connsiteY15" fmla="*/ 173066 h 876283"/>
              <a:gd name="connsiteX16" fmla="*/ 471530 w 876204"/>
              <a:gd name="connsiteY16" fmla="*/ 162871 h 876283"/>
              <a:gd name="connsiteX17" fmla="*/ 397121 w 876204"/>
              <a:gd name="connsiteY17" fmla="*/ 703197 h 876283"/>
              <a:gd name="connsiteX18" fmla="*/ 176703 w 876204"/>
              <a:gd name="connsiteY18" fmla="*/ 498781 h 876283"/>
              <a:gd name="connsiteX19" fmla="*/ 211082 w 876204"/>
              <a:gd name="connsiteY19" fmla="*/ 520026 h 876283"/>
              <a:gd name="connsiteX20" fmla="*/ 223361 w 876204"/>
              <a:gd name="connsiteY20" fmla="*/ 517161 h 876283"/>
              <a:gd name="connsiteX21" fmla="*/ 220496 w 876204"/>
              <a:gd name="connsiteY21" fmla="*/ 504883 h 876283"/>
              <a:gd name="connsiteX22" fmla="*/ 168778 w 876204"/>
              <a:gd name="connsiteY22" fmla="*/ 472884 h 876283"/>
              <a:gd name="connsiteX23" fmla="*/ 156499 w 876204"/>
              <a:gd name="connsiteY23" fmla="*/ 475749 h 876283"/>
              <a:gd name="connsiteX24" fmla="*/ 124501 w 876204"/>
              <a:gd name="connsiteY24" fmla="*/ 527467 h 876283"/>
              <a:gd name="connsiteX25" fmla="*/ 127366 w 876204"/>
              <a:gd name="connsiteY25" fmla="*/ 539746 h 876283"/>
              <a:gd name="connsiteX26" fmla="*/ 139645 w 876204"/>
              <a:gd name="connsiteY26" fmla="*/ 536881 h 876283"/>
              <a:gd name="connsiteX27" fmla="*/ 159662 w 876204"/>
              <a:gd name="connsiteY27" fmla="*/ 504586 h 876283"/>
              <a:gd name="connsiteX28" fmla="*/ 236421 w 876204"/>
              <a:gd name="connsiteY28" fmla="*/ 641060 h 876283"/>
              <a:gd name="connsiteX29" fmla="*/ 394326 w 876204"/>
              <a:gd name="connsiteY29" fmla="*/ 720795 h 876283"/>
              <a:gd name="connsiteX30" fmla="*/ 395665 w 876204"/>
              <a:gd name="connsiteY30" fmla="*/ 720906 h 876283"/>
              <a:gd name="connsiteX31" fmla="*/ 404521 w 876204"/>
              <a:gd name="connsiteY31" fmla="*/ 713279 h 876283"/>
              <a:gd name="connsiteX32" fmla="*/ 397117 w 876204"/>
              <a:gd name="connsiteY32" fmla="*/ 703196 h 876283"/>
              <a:gd name="connsiteX33" fmla="*/ 393214 w 876204"/>
              <a:gd name="connsiteY33" fmla="*/ 293546 h 876283"/>
              <a:gd name="connsiteX34" fmla="*/ 400172 w 876204"/>
              <a:gd name="connsiteY34" fmla="*/ 329748 h 876283"/>
              <a:gd name="connsiteX35" fmla="*/ 398944 w 876204"/>
              <a:gd name="connsiteY35" fmla="*/ 362044 h 876283"/>
              <a:gd name="connsiteX36" fmla="*/ 362370 w 876204"/>
              <a:gd name="connsiteY36" fmla="*/ 398730 h 876283"/>
              <a:gd name="connsiteX37" fmla="*/ 330000 w 876204"/>
              <a:gd name="connsiteY37" fmla="*/ 399958 h 876283"/>
              <a:gd name="connsiteX38" fmla="*/ 293797 w 876204"/>
              <a:gd name="connsiteY38" fmla="*/ 393000 h 876283"/>
              <a:gd name="connsiteX39" fmla="*/ 273110 w 876204"/>
              <a:gd name="connsiteY39" fmla="*/ 423584 h 876283"/>
              <a:gd name="connsiteX40" fmla="*/ 249409 w 876204"/>
              <a:gd name="connsiteY40" fmla="*/ 445574 h 876283"/>
              <a:gd name="connsiteX41" fmla="*/ 223512 w 876204"/>
              <a:gd name="connsiteY41" fmla="*/ 447099 h 876283"/>
              <a:gd name="connsiteX42" fmla="*/ 197616 w 876204"/>
              <a:gd name="connsiteY42" fmla="*/ 445574 h 876283"/>
              <a:gd name="connsiteX43" fmla="*/ 173915 w 876204"/>
              <a:gd name="connsiteY43" fmla="*/ 423584 h 876283"/>
              <a:gd name="connsiteX44" fmla="*/ 153227 w 876204"/>
              <a:gd name="connsiteY44" fmla="*/ 393000 h 876283"/>
              <a:gd name="connsiteX45" fmla="*/ 117025 w 876204"/>
              <a:gd name="connsiteY45" fmla="*/ 399958 h 876283"/>
              <a:gd name="connsiteX46" fmla="*/ 84655 w 876204"/>
              <a:gd name="connsiteY46" fmla="*/ 398730 h 876283"/>
              <a:gd name="connsiteX47" fmla="*/ 48081 w 876204"/>
              <a:gd name="connsiteY47" fmla="*/ 362044 h 876283"/>
              <a:gd name="connsiteX48" fmla="*/ 46853 w 876204"/>
              <a:gd name="connsiteY48" fmla="*/ 329748 h 876283"/>
              <a:gd name="connsiteX49" fmla="*/ 53811 w 876204"/>
              <a:gd name="connsiteY49" fmla="*/ 293546 h 876283"/>
              <a:gd name="connsiteX50" fmla="*/ 23413 w 876204"/>
              <a:gd name="connsiteY50" fmla="*/ 272970 h 876283"/>
              <a:gd name="connsiteX51" fmla="*/ 1423 w 876204"/>
              <a:gd name="connsiteY51" fmla="*/ 249157 h 876283"/>
              <a:gd name="connsiteX52" fmla="*/ 1423 w 876204"/>
              <a:gd name="connsiteY52" fmla="*/ 197923 h 876283"/>
              <a:gd name="connsiteX53" fmla="*/ 23413 w 876204"/>
              <a:gd name="connsiteY53" fmla="*/ 174111 h 876283"/>
              <a:gd name="connsiteX54" fmla="*/ 53811 w 876204"/>
              <a:gd name="connsiteY54" fmla="*/ 153535 h 876283"/>
              <a:gd name="connsiteX55" fmla="*/ 46853 w 876204"/>
              <a:gd name="connsiteY55" fmla="*/ 117332 h 876283"/>
              <a:gd name="connsiteX56" fmla="*/ 48081 w 876204"/>
              <a:gd name="connsiteY56" fmla="*/ 85037 h 876283"/>
              <a:gd name="connsiteX57" fmla="*/ 84655 w 876204"/>
              <a:gd name="connsiteY57" fmla="*/ 48350 h 876283"/>
              <a:gd name="connsiteX58" fmla="*/ 117025 w 876204"/>
              <a:gd name="connsiteY58" fmla="*/ 47122 h 876283"/>
              <a:gd name="connsiteX59" fmla="*/ 153227 w 876204"/>
              <a:gd name="connsiteY59" fmla="*/ 54080 h 876283"/>
              <a:gd name="connsiteX60" fmla="*/ 173915 w 876204"/>
              <a:gd name="connsiteY60" fmla="*/ 23496 h 876283"/>
              <a:gd name="connsiteX61" fmla="*/ 197616 w 876204"/>
              <a:gd name="connsiteY61" fmla="*/ 1507 h 876283"/>
              <a:gd name="connsiteX62" fmla="*/ 249334 w 876204"/>
              <a:gd name="connsiteY62" fmla="*/ 1507 h 876283"/>
              <a:gd name="connsiteX63" fmla="*/ 273035 w 876204"/>
              <a:gd name="connsiteY63" fmla="*/ 23496 h 876283"/>
              <a:gd name="connsiteX64" fmla="*/ 293722 w 876204"/>
              <a:gd name="connsiteY64" fmla="*/ 54080 h 876283"/>
              <a:gd name="connsiteX65" fmla="*/ 329925 w 876204"/>
              <a:gd name="connsiteY65" fmla="*/ 47122 h 876283"/>
              <a:gd name="connsiteX66" fmla="*/ 362294 w 876204"/>
              <a:gd name="connsiteY66" fmla="*/ 48350 h 876283"/>
              <a:gd name="connsiteX67" fmla="*/ 398868 w 876204"/>
              <a:gd name="connsiteY67" fmla="*/ 85037 h 876283"/>
              <a:gd name="connsiteX68" fmla="*/ 400096 w 876204"/>
              <a:gd name="connsiteY68" fmla="*/ 117332 h 876283"/>
              <a:gd name="connsiteX69" fmla="*/ 393139 w 876204"/>
              <a:gd name="connsiteY69" fmla="*/ 153535 h 876283"/>
              <a:gd name="connsiteX70" fmla="*/ 423537 w 876204"/>
              <a:gd name="connsiteY70" fmla="*/ 174111 h 876283"/>
              <a:gd name="connsiteX71" fmla="*/ 445526 w 876204"/>
              <a:gd name="connsiteY71" fmla="*/ 197923 h 876283"/>
              <a:gd name="connsiteX72" fmla="*/ 445526 w 876204"/>
              <a:gd name="connsiteY72" fmla="*/ 249157 h 876283"/>
              <a:gd name="connsiteX73" fmla="*/ 423537 w 876204"/>
              <a:gd name="connsiteY73" fmla="*/ 272970 h 876283"/>
              <a:gd name="connsiteX74" fmla="*/ 393213 w 876204"/>
              <a:gd name="connsiteY74" fmla="*/ 293546 h 876283"/>
              <a:gd name="connsiteX75" fmla="*/ 420189 w 876204"/>
              <a:gd name="connsiteY75" fmla="*/ 255334 h 876283"/>
              <a:gd name="connsiteX76" fmla="*/ 427816 w 876204"/>
              <a:gd name="connsiteY76" fmla="*/ 247037 h 876283"/>
              <a:gd name="connsiteX77" fmla="*/ 427816 w 876204"/>
              <a:gd name="connsiteY77" fmla="*/ 199896 h 876283"/>
              <a:gd name="connsiteX78" fmla="*/ 420189 w 876204"/>
              <a:gd name="connsiteY78" fmla="*/ 191599 h 876283"/>
              <a:gd name="connsiteX79" fmla="*/ 376657 w 876204"/>
              <a:gd name="connsiteY79" fmla="*/ 160270 h 876283"/>
              <a:gd name="connsiteX80" fmla="*/ 385326 w 876204"/>
              <a:gd name="connsiteY80" fmla="*/ 107213 h 876283"/>
              <a:gd name="connsiteX81" fmla="*/ 384954 w 876204"/>
              <a:gd name="connsiteY81" fmla="*/ 95976 h 876283"/>
              <a:gd name="connsiteX82" fmla="*/ 351244 w 876204"/>
              <a:gd name="connsiteY82" fmla="*/ 62266 h 876283"/>
              <a:gd name="connsiteX83" fmla="*/ 340007 w 876204"/>
              <a:gd name="connsiteY83" fmla="*/ 61894 h 876283"/>
              <a:gd name="connsiteX84" fmla="*/ 286950 w 876204"/>
              <a:gd name="connsiteY84" fmla="*/ 70564 h 876283"/>
              <a:gd name="connsiteX85" fmla="*/ 255621 w 876204"/>
              <a:gd name="connsiteY85" fmla="*/ 26846 h 876283"/>
              <a:gd name="connsiteX86" fmla="*/ 247324 w 876204"/>
              <a:gd name="connsiteY86" fmla="*/ 19218 h 876283"/>
              <a:gd name="connsiteX87" fmla="*/ 199699 w 876204"/>
              <a:gd name="connsiteY87" fmla="*/ 19218 h 876283"/>
              <a:gd name="connsiteX88" fmla="*/ 191402 w 876204"/>
              <a:gd name="connsiteY88" fmla="*/ 26846 h 876283"/>
              <a:gd name="connsiteX89" fmla="*/ 160073 w 876204"/>
              <a:gd name="connsiteY89" fmla="*/ 70564 h 876283"/>
              <a:gd name="connsiteX90" fmla="*/ 107016 w 876204"/>
              <a:gd name="connsiteY90" fmla="*/ 61894 h 876283"/>
              <a:gd name="connsiteX91" fmla="*/ 95780 w 876204"/>
              <a:gd name="connsiteY91" fmla="*/ 62266 h 876283"/>
              <a:gd name="connsiteX92" fmla="*/ 62070 w 876204"/>
              <a:gd name="connsiteY92" fmla="*/ 95976 h 876283"/>
              <a:gd name="connsiteX93" fmla="*/ 61698 w 876204"/>
              <a:gd name="connsiteY93" fmla="*/ 107213 h 876283"/>
              <a:gd name="connsiteX94" fmla="*/ 70367 w 876204"/>
              <a:gd name="connsiteY94" fmla="*/ 160270 h 876283"/>
              <a:gd name="connsiteX95" fmla="*/ 26835 w 876204"/>
              <a:gd name="connsiteY95" fmla="*/ 191599 h 876283"/>
              <a:gd name="connsiteX96" fmla="*/ 19207 w 876204"/>
              <a:gd name="connsiteY96" fmla="*/ 199896 h 876283"/>
              <a:gd name="connsiteX97" fmla="*/ 19207 w 876204"/>
              <a:gd name="connsiteY97" fmla="*/ 247037 h 876283"/>
              <a:gd name="connsiteX98" fmla="*/ 26835 w 876204"/>
              <a:gd name="connsiteY98" fmla="*/ 255334 h 876283"/>
              <a:gd name="connsiteX99" fmla="*/ 70367 w 876204"/>
              <a:gd name="connsiteY99" fmla="*/ 286663 h 876283"/>
              <a:gd name="connsiteX100" fmla="*/ 61698 w 876204"/>
              <a:gd name="connsiteY100" fmla="*/ 339720 h 876283"/>
              <a:gd name="connsiteX101" fmla="*/ 62070 w 876204"/>
              <a:gd name="connsiteY101" fmla="*/ 350957 h 876283"/>
              <a:gd name="connsiteX102" fmla="*/ 95780 w 876204"/>
              <a:gd name="connsiteY102" fmla="*/ 384667 h 876283"/>
              <a:gd name="connsiteX103" fmla="*/ 107016 w 876204"/>
              <a:gd name="connsiteY103" fmla="*/ 385039 h 876283"/>
              <a:gd name="connsiteX104" fmla="*/ 142624 w 876204"/>
              <a:gd name="connsiteY104" fmla="*/ 372947 h 876283"/>
              <a:gd name="connsiteX105" fmla="*/ 160148 w 876204"/>
              <a:gd name="connsiteY105" fmla="*/ 376370 h 876283"/>
              <a:gd name="connsiteX106" fmla="*/ 191476 w 876204"/>
              <a:gd name="connsiteY106" fmla="*/ 420088 h 876283"/>
              <a:gd name="connsiteX107" fmla="*/ 199774 w 876204"/>
              <a:gd name="connsiteY107" fmla="*/ 427715 h 876283"/>
              <a:gd name="connsiteX108" fmla="*/ 247399 w 876204"/>
              <a:gd name="connsiteY108" fmla="*/ 427715 h 876283"/>
              <a:gd name="connsiteX109" fmla="*/ 255696 w 876204"/>
              <a:gd name="connsiteY109" fmla="*/ 420088 h 876283"/>
              <a:gd name="connsiteX110" fmla="*/ 287024 w 876204"/>
              <a:gd name="connsiteY110" fmla="*/ 376370 h 876283"/>
              <a:gd name="connsiteX111" fmla="*/ 340081 w 876204"/>
              <a:gd name="connsiteY111" fmla="*/ 385039 h 876283"/>
              <a:gd name="connsiteX112" fmla="*/ 351318 w 876204"/>
              <a:gd name="connsiteY112" fmla="*/ 384667 h 876283"/>
              <a:gd name="connsiteX113" fmla="*/ 385028 w 876204"/>
              <a:gd name="connsiteY113" fmla="*/ 350957 h 876283"/>
              <a:gd name="connsiteX114" fmla="*/ 385400 w 876204"/>
              <a:gd name="connsiteY114" fmla="*/ 339720 h 876283"/>
              <a:gd name="connsiteX115" fmla="*/ 376731 w 876204"/>
              <a:gd name="connsiteY115" fmla="*/ 286663 h 876283"/>
              <a:gd name="connsiteX116" fmla="*/ 420189 w 876204"/>
              <a:gd name="connsiteY116" fmla="*/ 255335 h 876283"/>
              <a:gd name="connsiteX117" fmla="*/ 337887 w 876204"/>
              <a:gd name="connsiteY117" fmla="*/ 223523 h 876283"/>
              <a:gd name="connsiteX118" fmla="*/ 223587 w 876204"/>
              <a:gd name="connsiteY118" fmla="*/ 337823 h 876283"/>
              <a:gd name="connsiteX119" fmla="*/ 109287 w 876204"/>
              <a:gd name="connsiteY119" fmla="*/ 223523 h 876283"/>
              <a:gd name="connsiteX120" fmla="*/ 223587 w 876204"/>
              <a:gd name="connsiteY120" fmla="*/ 109223 h 876283"/>
              <a:gd name="connsiteX121" fmla="*/ 337887 w 876204"/>
              <a:gd name="connsiteY121" fmla="*/ 223523 h 876283"/>
              <a:gd name="connsiteX122" fmla="*/ 319990 w 876204"/>
              <a:gd name="connsiteY122" fmla="*/ 223523 h 876283"/>
              <a:gd name="connsiteX123" fmla="*/ 223512 w 876204"/>
              <a:gd name="connsiteY123" fmla="*/ 127044 h 876283"/>
              <a:gd name="connsiteX124" fmla="*/ 127033 w 876204"/>
              <a:gd name="connsiteY124" fmla="*/ 223523 h 876283"/>
              <a:gd name="connsiteX125" fmla="*/ 223512 w 876204"/>
              <a:gd name="connsiteY125" fmla="*/ 320001 h 876283"/>
              <a:gd name="connsiteX126" fmla="*/ 319990 w 876204"/>
              <a:gd name="connsiteY126" fmla="*/ 223523 h 876283"/>
              <a:gd name="connsiteX127" fmla="*/ 874707 w 876204"/>
              <a:gd name="connsiteY127" fmla="*/ 678341 h 876283"/>
              <a:gd name="connsiteX128" fmla="*/ 852718 w 876204"/>
              <a:gd name="connsiteY128" fmla="*/ 702154 h 876283"/>
              <a:gd name="connsiteX129" fmla="*/ 822320 w 876204"/>
              <a:gd name="connsiteY129" fmla="*/ 722730 h 876283"/>
              <a:gd name="connsiteX130" fmla="*/ 829278 w 876204"/>
              <a:gd name="connsiteY130" fmla="*/ 758932 h 876283"/>
              <a:gd name="connsiteX131" fmla="*/ 828050 w 876204"/>
              <a:gd name="connsiteY131" fmla="*/ 791228 h 876283"/>
              <a:gd name="connsiteX132" fmla="*/ 791476 w 876204"/>
              <a:gd name="connsiteY132" fmla="*/ 827914 h 876283"/>
              <a:gd name="connsiteX133" fmla="*/ 759106 w 876204"/>
              <a:gd name="connsiteY133" fmla="*/ 829142 h 876283"/>
              <a:gd name="connsiteX134" fmla="*/ 722903 w 876204"/>
              <a:gd name="connsiteY134" fmla="*/ 822185 h 876283"/>
              <a:gd name="connsiteX135" fmla="*/ 702216 w 876204"/>
              <a:gd name="connsiteY135" fmla="*/ 852768 h 876283"/>
              <a:gd name="connsiteX136" fmla="*/ 678515 w 876204"/>
              <a:gd name="connsiteY136" fmla="*/ 874758 h 876283"/>
              <a:gd name="connsiteX137" fmla="*/ 652618 w 876204"/>
              <a:gd name="connsiteY137" fmla="*/ 876283 h 876283"/>
              <a:gd name="connsiteX138" fmla="*/ 626722 w 876204"/>
              <a:gd name="connsiteY138" fmla="*/ 874758 h 876283"/>
              <a:gd name="connsiteX139" fmla="*/ 603021 w 876204"/>
              <a:gd name="connsiteY139" fmla="*/ 852768 h 876283"/>
              <a:gd name="connsiteX140" fmla="*/ 582333 w 876204"/>
              <a:gd name="connsiteY140" fmla="*/ 822185 h 876283"/>
              <a:gd name="connsiteX141" fmla="*/ 546131 w 876204"/>
              <a:gd name="connsiteY141" fmla="*/ 829142 h 876283"/>
              <a:gd name="connsiteX142" fmla="*/ 513761 w 876204"/>
              <a:gd name="connsiteY142" fmla="*/ 827914 h 876283"/>
              <a:gd name="connsiteX143" fmla="*/ 477187 w 876204"/>
              <a:gd name="connsiteY143" fmla="*/ 791228 h 876283"/>
              <a:gd name="connsiteX144" fmla="*/ 475959 w 876204"/>
              <a:gd name="connsiteY144" fmla="*/ 758932 h 876283"/>
              <a:gd name="connsiteX145" fmla="*/ 482917 w 876204"/>
              <a:gd name="connsiteY145" fmla="*/ 722730 h 876283"/>
              <a:gd name="connsiteX146" fmla="*/ 452519 w 876204"/>
              <a:gd name="connsiteY146" fmla="*/ 702154 h 876283"/>
              <a:gd name="connsiteX147" fmla="*/ 430529 w 876204"/>
              <a:gd name="connsiteY147" fmla="*/ 678341 h 876283"/>
              <a:gd name="connsiteX148" fmla="*/ 430529 w 876204"/>
              <a:gd name="connsiteY148" fmla="*/ 627107 h 876283"/>
              <a:gd name="connsiteX149" fmla="*/ 452519 w 876204"/>
              <a:gd name="connsiteY149" fmla="*/ 603295 h 876283"/>
              <a:gd name="connsiteX150" fmla="*/ 482917 w 876204"/>
              <a:gd name="connsiteY150" fmla="*/ 582719 h 876283"/>
              <a:gd name="connsiteX151" fmla="*/ 475959 w 876204"/>
              <a:gd name="connsiteY151" fmla="*/ 546516 h 876283"/>
              <a:gd name="connsiteX152" fmla="*/ 477187 w 876204"/>
              <a:gd name="connsiteY152" fmla="*/ 514221 h 876283"/>
              <a:gd name="connsiteX153" fmla="*/ 513761 w 876204"/>
              <a:gd name="connsiteY153" fmla="*/ 477534 h 876283"/>
              <a:gd name="connsiteX154" fmla="*/ 546131 w 876204"/>
              <a:gd name="connsiteY154" fmla="*/ 476307 h 876283"/>
              <a:gd name="connsiteX155" fmla="*/ 582333 w 876204"/>
              <a:gd name="connsiteY155" fmla="*/ 483264 h 876283"/>
              <a:gd name="connsiteX156" fmla="*/ 603021 w 876204"/>
              <a:gd name="connsiteY156" fmla="*/ 452680 h 876283"/>
              <a:gd name="connsiteX157" fmla="*/ 626722 w 876204"/>
              <a:gd name="connsiteY157" fmla="*/ 430691 h 876283"/>
              <a:gd name="connsiteX158" fmla="*/ 678440 w 876204"/>
              <a:gd name="connsiteY158" fmla="*/ 430691 h 876283"/>
              <a:gd name="connsiteX159" fmla="*/ 702141 w 876204"/>
              <a:gd name="connsiteY159" fmla="*/ 452680 h 876283"/>
              <a:gd name="connsiteX160" fmla="*/ 722828 w 876204"/>
              <a:gd name="connsiteY160" fmla="*/ 483264 h 876283"/>
              <a:gd name="connsiteX161" fmla="*/ 759031 w 876204"/>
              <a:gd name="connsiteY161" fmla="*/ 476307 h 876283"/>
              <a:gd name="connsiteX162" fmla="*/ 791400 w 876204"/>
              <a:gd name="connsiteY162" fmla="*/ 477534 h 876283"/>
              <a:gd name="connsiteX163" fmla="*/ 827975 w 876204"/>
              <a:gd name="connsiteY163" fmla="*/ 514221 h 876283"/>
              <a:gd name="connsiteX164" fmla="*/ 829202 w 876204"/>
              <a:gd name="connsiteY164" fmla="*/ 546516 h 876283"/>
              <a:gd name="connsiteX165" fmla="*/ 822245 w 876204"/>
              <a:gd name="connsiteY165" fmla="*/ 582719 h 876283"/>
              <a:gd name="connsiteX166" fmla="*/ 852643 w 876204"/>
              <a:gd name="connsiteY166" fmla="*/ 603295 h 876283"/>
              <a:gd name="connsiteX167" fmla="*/ 874632 w 876204"/>
              <a:gd name="connsiteY167" fmla="*/ 627107 h 876283"/>
              <a:gd name="connsiteX168" fmla="*/ 874707 w 876204"/>
              <a:gd name="connsiteY168" fmla="*/ 678341 h 876283"/>
              <a:gd name="connsiteX169" fmla="*/ 856997 w 876204"/>
              <a:gd name="connsiteY169" fmla="*/ 629116 h 876283"/>
              <a:gd name="connsiteX170" fmla="*/ 849369 w 876204"/>
              <a:gd name="connsiteY170" fmla="*/ 620819 h 876283"/>
              <a:gd name="connsiteX171" fmla="*/ 805837 w 876204"/>
              <a:gd name="connsiteY171" fmla="*/ 589490 h 876283"/>
              <a:gd name="connsiteX172" fmla="*/ 814506 w 876204"/>
              <a:gd name="connsiteY172" fmla="*/ 536433 h 876283"/>
              <a:gd name="connsiteX173" fmla="*/ 814134 w 876204"/>
              <a:gd name="connsiteY173" fmla="*/ 525197 h 876283"/>
              <a:gd name="connsiteX174" fmla="*/ 780424 w 876204"/>
              <a:gd name="connsiteY174" fmla="*/ 491487 h 876283"/>
              <a:gd name="connsiteX175" fmla="*/ 769188 w 876204"/>
              <a:gd name="connsiteY175" fmla="*/ 491115 h 876283"/>
              <a:gd name="connsiteX176" fmla="*/ 716131 w 876204"/>
              <a:gd name="connsiteY176" fmla="*/ 499784 h 876283"/>
              <a:gd name="connsiteX177" fmla="*/ 684802 w 876204"/>
              <a:gd name="connsiteY177" fmla="*/ 456066 h 876283"/>
              <a:gd name="connsiteX178" fmla="*/ 676505 w 876204"/>
              <a:gd name="connsiteY178" fmla="*/ 448439 h 876283"/>
              <a:gd name="connsiteX179" fmla="*/ 628880 w 876204"/>
              <a:gd name="connsiteY179" fmla="*/ 448439 h 876283"/>
              <a:gd name="connsiteX180" fmla="*/ 620583 w 876204"/>
              <a:gd name="connsiteY180" fmla="*/ 456066 h 876283"/>
              <a:gd name="connsiteX181" fmla="*/ 589254 w 876204"/>
              <a:gd name="connsiteY181" fmla="*/ 499784 h 876283"/>
              <a:gd name="connsiteX182" fmla="*/ 536197 w 876204"/>
              <a:gd name="connsiteY182" fmla="*/ 491115 h 876283"/>
              <a:gd name="connsiteX183" fmla="*/ 524960 w 876204"/>
              <a:gd name="connsiteY183" fmla="*/ 491487 h 876283"/>
              <a:gd name="connsiteX184" fmla="*/ 491250 w 876204"/>
              <a:gd name="connsiteY184" fmla="*/ 525197 h 876283"/>
              <a:gd name="connsiteX185" fmla="*/ 490878 w 876204"/>
              <a:gd name="connsiteY185" fmla="*/ 536433 h 876283"/>
              <a:gd name="connsiteX186" fmla="*/ 499548 w 876204"/>
              <a:gd name="connsiteY186" fmla="*/ 589490 h 876283"/>
              <a:gd name="connsiteX187" fmla="*/ 456015 w 876204"/>
              <a:gd name="connsiteY187" fmla="*/ 620819 h 876283"/>
              <a:gd name="connsiteX188" fmla="*/ 448388 w 876204"/>
              <a:gd name="connsiteY188" fmla="*/ 629116 h 876283"/>
              <a:gd name="connsiteX189" fmla="*/ 448388 w 876204"/>
              <a:gd name="connsiteY189" fmla="*/ 676257 h 876283"/>
              <a:gd name="connsiteX190" fmla="*/ 456015 w 876204"/>
              <a:gd name="connsiteY190" fmla="*/ 684554 h 876283"/>
              <a:gd name="connsiteX191" fmla="*/ 499548 w 876204"/>
              <a:gd name="connsiteY191" fmla="*/ 715883 h 876283"/>
              <a:gd name="connsiteX192" fmla="*/ 490878 w 876204"/>
              <a:gd name="connsiteY192" fmla="*/ 768940 h 876283"/>
              <a:gd name="connsiteX193" fmla="*/ 491250 w 876204"/>
              <a:gd name="connsiteY193" fmla="*/ 780177 h 876283"/>
              <a:gd name="connsiteX194" fmla="*/ 524960 w 876204"/>
              <a:gd name="connsiteY194" fmla="*/ 813887 h 876283"/>
              <a:gd name="connsiteX195" fmla="*/ 536197 w 876204"/>
              <a:gd name="connsiteY195" fmla="*/ 814259 h 876283"/>
              <a:gd name="connsiteX196" fmla="*/ 571804 w 876204"/>
              <a:gd name="connsiteY196" fmla="*/ 802167 h 876283"/>
              <a:gd name="connsiteX197" fmla="*/ 589328 w 876204"/>
              <a:gd name="connsiteY197" fmla="*/ 805590 h 876283"/>
              <a:gd name="connsiteX198" fmla="*/ 620657 w 876204"/>
              <a:gd name="connsiteY198" fmla="*/ 849308 h 876283"/>
              <a:gd name="connsiteX199" fmla="*/ 628954 w 876204"/>
              <a:gd name="connsiteY199" fmla="*/ 856935 h 876283"/>
              <a:gd name="connsiteX200" fmla="*/ 676579 w 876204"/>
              <a:gd name="connsiteY200" fmla="*/ 856935 h 876283"/>
              <a:gd name="connsiteX201" fmla="*/ 684876 w 876204"/>
              <a:gd name="connsiteY201" fmla="*/ 849308 h 876283"/>
              <a:gd name="connsiteX202" fmla="*/ 716205 w 876204"/>
              <a:gd name="connsiteY202" fmla="*/ 805590 h 876283"/>
              <a:gd name="connsiteX203" fmla="*/ 769262 w 876204"/>
              <a:gd name="connsiteY203" fmla="*/ 814259 h 876283"/>
              <a:gd name="connsiteX204" fmla="*/ 780499 w 876204"/>
              <a:gd name="connsiteY204" fmla="*/ 813887 h 876283"/>
              <a:gd name="connsiteX205" fmla="*/ 814209 w 876204"/>
              <a:gd name="connsiteY205" fmla="*/ 780177 h 876283"/>
              <a:gd name="connsiteX206" fmla="*/ 814581 w 876204"/>
              <a:gd name="connsiteY206" fmla="*/ 768941 h 876283"/>
              <a:gd name="connsiteX207" fmla="*/ 805911 w 876204"/>
              <a:gd name="connsiteY207" fmla="*/ 715884 h 876283"/>
              <a:gd name="connsiteX208" fmla="*/ 849444 w 876204"/>
              <a:gd name="connsiteY208" fmla="*/ 684555 h 876283"/>
              <a:gd name="connsiteX209" fmla="*/ 857071 w 876204"/>
              <a:gd name="connsiteY209" fmla="*/ 676258 h 876283"/>
              <a:gd name="connsiteX210" fmla="*/ 856997 w 876204"/>
              <a:gd name="connsiteY210" fmla="*/ 629117 h 876283"/>
              <a:gd name="connsiteX211" fmla="*/ 766993 w 876204"/>
              <a:gd name="connsiteY211" fmla="*/ 652743 h 876283"/>
              <a:gd name="connsiteX212" fmla="*/ 652693 w 876204"/>
              <a:gd name="connsiteY212" fmla="*/ 767043 h 876283"/>
              <a:gd name="connsiteX213" fmla="*/ 538393 w 876204"/>
              <a:gd name="connsiteY213" fmla="*/ 652743 h 876283"/>
              <a:gd name="connsiteX214" fmla="*/ 652693 w 876204"/>
              <a:gd name="connsiteY214" fmla="*/ 538443 h 876283"/>
              <a:gd name="connsiteX215" fmla="*/ 766993 w 876204"/>
              <a:gd name="connsiteY215" fmla="*/ 652743 h 876283"/>
              <a:gd name="connsiteX216" fmla="*/ 749171 w 876204"/>
              <a:gd name="connsiteY216" fmla="*/ 652743 h 876283"/>
              <a:gd name="connsiteX217" fmla="*/ 652692 w 876204"/>
              <a:gd name="connsiteY217" fmla="*/ 556264 h 876283"/>
              <a:gd name="connsiteX218" fmla="*/ 556175 w 876204"/>
              <a:gd name="connsiteY218" fmla="*/ 652743 h 876283"/>
              <a:gd name="connsiteX219" fmla="*/ 652654 w 876204"/>
              <a:gd name="connsiteY219" fmla="*/ 749222 h 876283"/>
              <a:gd name="connsiteX220" fmla="*/ 749171 w 876204"/>
              <a:gd name="connsiteY220" fmla="*/ 652743 h 87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876204" h="876283">
                <a:moveTo>
                  <a:pt x="471535" y="162872"/>
                </a:moveTo>
                <a:cubicBezTo>
                  <a:pt x="472279" y="157998"/>
                  <a:pt x="476855" y="154687"/>
                  <a:pt x="481729" y="155356"/>
                </a:cubicBezTo>
                <a:cubicBezTo>
                  <a:pt x="541930" y="164584"/>
                  <a:pt x="596591" y="192229"/>
                  <a:pt x="639930" y="235351"/>
                </a:cubicBezTo>
                <a:cubicBezTo>
                  <a:pt x="678030" y="273265"/>
                  <a:pt x="704112" y="319923"/>
                  <a:pt x="716427" y="371454"/>
                </a:cubicBezTo>
                <a:lnTo>
                  <a:pt x="736221" y="339158"/>
                </a:lnTo>
                <a:cubicBezTo>
                  <a:pt x="738788" y="334954"/>
                  <a:pt x="744332" y="333652"/>
                  <a:pt x="748500" y="336219"/>
                </a:cubicBezTo>
                <a:cubicBezTo>
                  <a:pt x="752704" y="338786"/>
                  <a:pt x="754006" y="344330"/>
                  <a:pt x="751439" y="348498"/>
                </a:cubicBezTo>
                <a:lnTo>
                  <a:pt x="719628" y="400327"/>
                </a:lnTo>
                <a:cubicBezTo>
                  <a:pt x="718400" y="402336"/>
                  <a:pt x="716391" y="403750"/>
                  <a:pt x="714121" y="404346"/>
                </a:cubicBezTo>
                <a:cubicBezTo>
                  <a:pt x="713451" y="404532"/>
                  <a:pt x="712707" y="404643"/>
                  <a:pt x="712037" y="404643"/>
                </a:cubicBezTo>
                <a:cubicBezTo>
                  <a:pt x="710400" y="404643"/>
                  <a:pt x="708800" y="404160"/>
                  <a:pt x="707386" y="403304"/>
                </a:cubicBezTo>
                <a:lnTo>
                  <a:pt x="655557" y="371492"/>
                </a:lnTo>
                <a:cubicBezTo>
                  <a:pt x="651353" y="368925"/>
                  <a:pt x="650051" y="363381"/>
                  <a:pt x="652618" y="359214"/>
                </a:cubicBezTo>
                <a:cubicBezTo>
                  <a:pt x="655185" y="355009"/>
                  <a:pt x="660729" y="353707"/>
                  <a:pt x="664896" y="356274"/>
                </a:cubicBezTo>
                <a:lnTo>
                  <a:pt x="699387" y="377520"/>
                </a:lnTo>
                <a:cubicBezTo>
                  <a:pt x="674980" y="270887"/>
                  <a:pt x="588469" y="189811"/>
                  <a:pt x="479046" y="173066"/>
                </a:cubicBezTo>
                <a:cubicBezTo>
                  <a:pt x="474172" y="172284"/>
                  <a:pt x="470749" y="167708"/>
                  <a:pt x="471530" y="162871"/>
                </a:cubicBezTo>
                <a:close/>
                <a:moveTo>
                  <a:pt x="397121" y="703197"/>
                </a:moveTo>
                <a:cubicBezTo>
                  <a:pt x="287774" y="686417"/>
                  <a:pt x="201296" y="605375"/>
                  <a:pt x="176703" y="498781"/>
                </a:cubicBezTo>
                <a:lnTo>
                  <a:pt x="211082" y="520026"/>
                </a:lnTo>
                <a:cubicBezTo>
                  <a:pt x="215287" y="522594"/>
                  <a:pt x="220793" y="521366"/>
                  <a:pt x="223361" y="517161"/>
                </a:cubicBezTo>
                <a:cubicBezTo>
                  <a:pt x="225929" y="512957"/>
                  <a:pt x="224700" y="507451"/>
                  <a:pt x="220496" y="504883"/>
                </a:cubicBezTo>
                <a:lnTo>
                  <a:pt x="168778" y="472884"/>
                </a:lnTo>
                <a:cubicBezTo>
                  <a:pt x="164574" y="470317"/>
                  <a:pt x="159067" y="471545"/>
                  <a:pt x="156499" y="475749"/>
                </a:cubicBezTo>
                <a:lnTo>
                  <a:pt x="124501" y="527467"/>
                </a:lnTo>
                <a:cubicBezTo>
                  <a:pt x="121934" y="531672"/>
                  <a:pt x="123162" y="537178"/>
                  <a:pt x="127366" y="539746"/>
                </a:cubicBezTo>
                <a:cubicBezTo>
                  <a:pt x="131570" y="542314"/>
                  <a:pt x="137077" y="541085"/>
                  <a:pt x="139645" y="536881"/>
                </a:cubicBezTo>
                <a:lnTo>
                  <a:pt x="159662" y="504586"/>
                </a:lnTo>
                <a:cubicBezTo>
                  <a:pt x="171941" y="556304"/>
                  <a:pt x="198246" y="603188"/>
                  <a:pt x="236421" y="641060"/>
                </a:cubicBezTo>
                <a:cubicBezTo>
                  <a:pt x="279767" y="684034"/>
                  <a:pt x="334347" y="711642"/>
                  <a:pt x="394326" y="720795"/>
                </a:cubicBezTo>
                <a:cubicBezTo>
                  <a:pt x="394810" y="720906"/>
                  <a:pt x="395293" y="720906"/>
                  <a:pt x="395665" y="720906"/>
                </a:cubicBezTo>
                <a:cubicBezTo>
                  <a:pt x="400056" y="720906"/>
                  <a:pt x="403851" y="717781"/>
                  <a:pt x="404521" y="713279"/>
                </a:cubicBezTo>
                <a:cubicBezTo>
                  <a:pt x="405414" y="708554"/>
                  <a:pt x="401991" y="703977"/>
                  <a:pt x="397117" y="703196"/>
                </a:cubicBezTo>
                <a:close/>
                <a:moveTo>
                  <a:pt x="393214" y="293546"/>
                </a:moveTo>
                <a:cubicBezTo>
                  <a:pt x="388935" y="303815"/>
                  <a:pt x="391391" y="316689"/>
                  <a:pt x="400172" y="329748"/>
                </a:cubicBezTo>
                <a:cubicBezTo>
                  <a:pt x="406832" y="339646"/>
                  <a:pt x="406348" y="352705"/>
                  <a:pt x="398944" y="362044"/>
                </a:cubicBezTo>
                <a:cubicBezTo>
                  <a:pt x="388191" y="375662"/>
                  <a:pt x="375875" y="387940"/>
                  <a:pt x="362370" y="398730"/>
                </a:cubicBezTo>
                <a:cubicBezTo>
                  <a:pt x="352956" y="406172"/>
                  <a:pt x="339971" y="406730"/>
                  <a:pt x="330000" y="399958"/>
                </a:cubicBezTo>
                <a:cubicBezTo>
                  <a:pt x="317052" y="391177"/>
                  <a:pt x="304179" y="388721"/>
                  <a:pt x="293797" y="393000"/>
                </a:cubicBezTo>
                <a:cubicBezTo>
                  <a:pt x="283417" y="397279"/>
                  <a:pt x="276086" y="408143"/>
                  <a:pt x="273110" y="423584"/>
                </a:cubicBezTo>
                <a:cubicBezTo>
                  <a:pt x="270840" y="435379"/>
                  <a:pt x="261315" y="444272"/>
                  <a:pt x="249409" y="445574"/>
                </a:cubicBezTo>
                <a:cubicBezTo>
                  <a:pt x="240851" y="446541"/>
                  <a:pt x="232182" y="447099"/>
                  <a:pt x="223512" y="447099"/>
                </a:cubicBezTo>
                <a:cubicBezTo>
                  <a:pt x="214843" y="447099"/>
                  <a:pt x="206174" y="446615"/>
                  <a:pt x="197616" y="445574"/>
                </a:cubicBezTo>
                <a:cubicBezTo>
                  <a:pt x="185709" y="444160"/>
                  <a:pt x="176073" y="435305"/>
                  <a:pt x="173915" y="423584"/>
                </a:cubicBezTo>
                <a:cubicBezTo>
                  <a:pt x="170975" y="408143"/>
                  <a:pt x="163646" y="397279"/>
                  <a:pt x="153227" y="393000"/>
                </a:cubicBezTo>
                <a:cubicBezTo>
                  <a:pt x="142847" y="388722"/>
                  <a:pt x="129973" y="391177"/>
                  <a:pt x="117025" y="399958"/>
                </a:cubicBezTo>
                <a:cubicBezTo>
                  <a:pt x="107127" y="406730"/>
                  <a:pt x="94068" y="406246"/>
                  <a:pt x="84655" y="398730"/>
                </a:cubicBezTo>
                <a:cubicBezTo>
                  <a:pt x="71111" y="387978"/>
                  <a:pt x="58758" y="375587"/>
                  <a:pt x="48081" y="362044"/>
                </a:cubicBezTo>
                <a:cubicBezTo>
                  <a:pt x="40639" y="352630"/>
                  <a:pt x="40193" y="339645"/>
                  <a:pt x="46853" y="329748"/>
                </a:cubicBezTo>
                <a:cubicBezTo>
                  <a:pt x="55634" y="316800"/>
                  <a:pt x="58090" y="303927"/>
                  <a:pt x="53811" y="293546"/>
                </a:cubicBezTo>
                <a:cubicBezTo>
                  <a:pt x="49532" y="283277"/>
                  <a:pt x="38779" y="275909"/>
                  <a:pt x="23413" y="272970"/>
                </a:cubicBezTo>
                <a:cubicBezTo>
                  <a:pt x="11618" y="270700"/>
                  <a:pt x="2837" y="261175"/>
                  <a:pt x="1423" y="249157"/>
                </a:cubicBezTo>
                <a:cubicBezTo>
                  <a:pt x="-474" y="232191"/>
                  <a:pt x="-474" y="214964"/>
                  <a:pt x="1423" y="197923"/>
                </a:cubicBezTo>
                <a:cubicBezTo>
                  <a:pt x="2763" y="186017"/>
                  <a:pt x="11618" y="176492"/>
                  <a:pt x="23413" y="174111"/>
                </a:cubicBezTo>
                <a:cubicBezTo>
                  <a:pt x="38742" y="171171"/>
                  <a:pt x="49495" y="163842"/>
                  <a:pt x="53811" y="153535"/>
                </a:cubicBezTo>
                <a:cubicBezTo>
                  <a:pt x="58090" y="143155"/>
                  <a:pt x="55634" y="130392"/>
                  <a:pt x="46853" y="117332"/>
                </a:cubicBezTo>
                <a:cubicBezTo>
                  <a:pt x="40193" y="107435"/>
                  <a:pt x="40677" y="94375"/>
                  <a:pt x="48081" y="85037"/>
                </a:cubicBezTo>
                <a:cubicBezTo>
                  <a:pt x="58834" y="71419"/>
                  <a:pt x="71149" y="59140"/>
                  <a:pt x="84655" y="48350"/>
                </a:cubicBezTo>
                <a:cubicBezTo>
                  <a:pt x="94068" y="40909"/>
                  <a:pt x="107054" y="40351"/>
                  <a:pt x="117025" y="47122"/>
                </a:cubicBezTo>
                <a:cubicBezTo>
                  <a:pt x="129973" y="55903"/>
                  <a:pt x="142846" y="58359"/>
                  <a:pt x="153227" y="54080"/>
                </a:cubicBezTo>
                <a:cubicBezTo>
                  <a:pt x="163608" y="49801"/>
                  <a:pt x="170938" y="38937"/>
                  <a:pt x="173915" y="23496"/>
                </a:cubicBezTo>
                <a:cubicBezTo>
                  <a:pt x="176184" y="11702"/>
                  <a:pt x="185709" y="2809"/>
                  <a:pt x="197616" y="1507"/>
                </a:cubicBezTo>
                <a:cubicBezTo>
                  <a:pt x="214768" y="-502"/>
                  <a:pt x="232181" y="-502"/>
                  <a:pt x="249334" y="1507"/>
                </a:cubicBezTo>
                <a:cubicBezTo>
                  <a:pt x="261240" y="2921"/>
                  <a:pt x="270876" y="11776"/>
                  <a:pt x="273035" y="23496"/>
                </a:cubicBezTo>
                <a:cubicBezTo>
                  <a:pt x="275974" y="38937"/>
                  <a:pt x="283304" y="49802"/>
                  <a:pt x="293722" y="54080"/>
                </a:cubicBezTo>
                <a:cubicBezTo>
                  <a:pt x="304102" y="58359"/>
                  <a:pt x="316976" y="55903"/>
                  <a:pt x="329925" y="47122"/>
                </a:cubicBezTo>
                <a:cubicBezTo>
                  <a:pt x="339933" y="40351"/>
                  <a:pt x="352882" y="40834"/>
                  <a:pt x="362294" y="48350"/>
                </a:cubicBezTo>
                <a:cubicBezTo>
                  <a:pt x="375838" y="59103"/>
                  <a:pt x="388191" y="71493"/>
                  <a:pt x="398868" y="85037"/>
                </a:cubicBezTo>
                <a:cubicBezTo>
                  <a:pt x="406310" y="94450"/>
                  <a:pt x="406756" y="107436"/>
                  <a:pt x="400096" y="117332"/>
                </a:cubicBezTo>
                <a:cubicBezTo>
                  <a:pt x="391315" y="130281"/>
                  <a:pt x="388860" y="143154"/>
                  <a:pt x="393139" y="153535"/>
                </a:cubicBezTo>
                <a:cubicBezTo>
                  <a:pt x="397417" y="163804"/>
                  <a:pt x="408170" y="171171"/>
                  <a:pt x="423537" y="174111"/>
                </a:cubicBezTo>
                <a:cubicBezTo>
                  <a:pt x="435332" y="176380"/>
                  <a:pt x="444113" y="185906"/>
                  <a:pt x="445526" y="197923"/>
                </a:cubicBezTo>
                <a:cubicBezTo>
                  <a:pt x="447424" y="214889"/>
                  <a:pt x="447424" y="232116"/>
                  <a:pt x="445526" y="249157"/>
                </a:cubicBezTo>
                <a:cubicBezTo>
                  <a:pt x="444187" y="261064"/>
                  <a:pt x="435332" y="270589"/>
                  <a:pt x="423537" y="272970"/>
                </a:cubicBezTo>
                <a:cubicBezTo>
                  <a:pt x="408281" y="275909"/>
                  <a:pt x="397417" y="283239"/>
                  <a:pt x="393213" y="293546"/>
                </a:cubicBezTo>
                <a:close/>
                <a:moveTo>
                  <a:pt x="420189" y="255334"/>
                </a:moveTo>
                <a:cubicBezTo>
                  <a:pt x="424393" y="254478"/>
                  <a:pt x="427332" y="251316"/>
                  <a:pt x="427816" y="247037"/>
                </a:cubicBezTo>
                <a:cubicBezTo>
                  <a:pt x="429639" y="231410"/>
                  <a:pt x="429639" y="215523"/>
                  <a:pt x="427816" y="199896"/>
                </a:cubicBezTo>
                <a:cubicBezTo>
                  <a:pt x="427332" y="195617"/>
                  <a:pt x="424393" y="192455"/>
                  <a:pt x="420189" y="191599"/>
                </a:cubicBezTo>
                <a:cubicBezTo>
                  <a:pt x="398757" y="187394"/>
                  <a:pt x="383316" y="176269"/>
                  <a:pt x="376657" y="160270"/>
                </a:cubicBezTo>
                <a:cubicBezTo>
                  <a:pt x="369997" y="144160"/>
                  <a:pt x="373122" y="125407"/>
                  <a:pt x="385326" y="107213"/>
                </a:cubicBezTo>
                <a:cubicBezTo>
                  <a:pt x="387707" y="103678"/>
                  <a:pt x="387595" y="99400"/>
                  <a:pt x="384954" y="95976"/>
                </a:cubicBezTo>
                <a:cubicBezTo>
                  <a:pt x="375056" y="83512"/>
                  <a:pt x="363708" y="72164"/>
                  <a:pt x="351244" y="62266"/>
                </a:cubicBezTo>
                <a:cubicBezTo>
                  <a:pt x="347895" y="59588"/>
                  <a:pt x="343542" y="59402"/>
                  <a:pt x="340007" y="61894"/>
                </a:cubicBezTo>
                <a:cubicBezTo>
                  <a:pt x="321925" y="74173"/>
                  <a:pt x="303061" y="77224"/>
                  <a:pt x="286950" y="70564"/>
                </a:cubicBezTo>
                <a:cubicBezTo>
                  <a:pt x="270839" y="63904"/>
                  <a:pt x="259714" y="48389"/>
                  <a:pt x="255621" y="26846"/>
                </a:cubicBezTo>
                <a:cubicBezTo>
                  <a:pt x="254766" y="22641"/>
                  <a:pt x="251603" y="19702"/>
                  <a:pt x="247324" y="19218"/>
                </a:cubicBezTo>
                <a:cubicBezTo>
                  <a:pt x="231511" y="17395"/>
                  <a:pt x="215513" y="17395"/>
                  <a:pt x="199699" y="19218"/>
                </a:cubicBezTo>
                <a:cubicBezTo>
                  <a:pt x="195420" y="19702"/>
                  <a:pt x="192258" y="22642"/>
                  <a:pt x="191402" y="26846"/>
                </a:cubicBezTo>
                <a:cubicBezTo>
                  <a:pt x="187309" y="48389"/>
                  <a:pt x="176147" y="63904"/>
                  <a:pt x="160073" y="70564"/>
                </a:cubicBezTo>
                <a:cubicBezTo>
                  <a:pt x="143963" y="77224"/>
                  <a:pt x="125099" y="74098"/>
                  <a:pt x="107016" y="61894"/>
                </a:cubicBezTo>
                <a:cubicBezTo>
                  <a:pt x="103482" y="59513"/>
                  <a:pt x="99128" y="59625"/>
                  <a:pt x="95780" y="62266"/>
                </a:cubicBezTo>
                <a:cubicBezTo>
                  <a:pt x="83315" y="72164"/>
                  <a:pt x="71967" y="83512"/>
                  <a:pt x="62070" y="95976"/>
                </a:cubicBezTo>
                <a:cubicBezTo>
                  <a:pt x="59391" y="99325"/>
                  <a:pt x="59205" y="103604"/>
                  <a:pt x="61698" y="107213"/>
                </a:cubicBezTo>
                <a:cubicBezTo>
                  <a:pt x="73976" y="125295"/>
                  <a:pt x="77027" y="144160"/>
                  <a:pt x="70367" y="160270"/>
                </a:cubicBezTo>
                <a:cubicBezTo>
                  <a:pt x="63707" y="176269"/>
                  <a:pt x="48266" y="187432"/>
                  <a:pt x="26835" y="191599"/>
                </a:cubicBezTo>
                <a:cubicBezTo>
                  <a:pt x="22630" y="192455"/>
                  <a:pt x="19691" y="195617"/>
                  <a:pt x="19207" y="199896"/>
                </a:cubicBezTo>
                <a:cubicBezTo>
                  <a:pt x="17384" y="215523"/>
                  <a:pt x="17384" y="231410"/>
                  <a:pt x="19207" y="247037"/>
                </a:cubicBezTo>
                <a:cubicBezTo>
                  <a:pt x="19691" y="251316"/>
                  <a:pt x="22630" y="254479"/>
                  <a:pt x="26835" y="255334"/>
                </a:cubicBezTo>
                <a:cubicBezTo>
                  <a:pt x="48266" y="259539"/>
                  <a:pt x="63707" y="270664"/>
                  <a:pt x="70367" y="286663"/>
                </a:cubicBezTo>
                <a:cubicBezTo>
                  <a:pt x="77027" y="302774"/>
                  <a:pt x="73902" y="321526"/>
                  <a:pt x="61698" y="339720"/>
                </a:cubicBezTo>
                <a:cubicBezTo>
                  <a:pt x="59316" y="343255"/>
                  <a:pt x="59428" y="347533"/>
                  <a:pt x="62070" y="350957"/>
                </a:cubicBezTo>
                <a:cubicBezTo>
                  <a:pt x="71967" y="363421"/>
                  <a:pt x="83315" y="374881"/>
                  <a:pt x="95780" y="384667"/>
                </a:cubicBezTo>
                <a:cubicBezTo>
                  <a:pt x="99128" y="387346"/>
                  <a:pt x="103482" y="387532"/>
                  <a:pt x="107016" y="385039"/>
                </a:cubicBezTo>
                <a:cubicBezTo>
                  <a:pt x="118923" y="377039"/>
                  <a:pt x="131126" y="372947"/>
                  <a:pt x="142624" y="372947"/>
                </a:cubicBezTo>
                <a:cubicBezTo>
                  <a:pt x="148726" y="372947"/>
                  <a:pt x="154530" y="374100"/>
                  <a:pt x="160148" y="376370"/>
                </a:cubicBezTo>
                <a:cubicBezTo>
                  <a:pt x="176258" y="383030"/>
                  <a:pt x="187384" y="398545"/>
                  <a:pt x="191476" y="420088"/>
                </a:cubicBezTo>
                <a:cubicBezTo>
                  <a:pt x="192332" y="424292"/>
                  <a:pt x="195495" y="427231"/>
                  <a:pt x="199774" y="427715"/>
                </a:cubicBezTo>
                <a:cubicBezTo>
                  <a:pt x="215587" y="429538"/>
                  <a:pt x="231585" y="429538"/>
                  <a:pt x="247399" y="427715"/>
                </a:cubicBezTo>
                <a:cubicBezTo>
                  <a:pt x="251677" y="427231"/>
                  <a:pt x="254840" y="424292"/>
                  <a:pt x="255696" y="420088"/>
                </a:cubicBezTo>
                <a:cubicBezTo>
                  <a:pt x="259788" y="398545"/>
                  <a:pt x="270951" y="383030"/>
                  <a:pt x="287024" y="376370"/>
                </a:cubicBezTo>
                <a:cubicBezTo>
                  <a:pt x="303135" y="369710"/>
                  <a:pt x="321999" y="372835"/>
                  <a:pt x="340081" y="385039"/>
                </a:cubicBezTo>
                <a:cubicBezTo>
                  <a:pt x="343616" y="387420"/>
                  <a:pt x="347969" y="387309"/>
                  <a:pt x="351318" y="384667"/>
                </a:cubicBezTo>
                <a:cubicBezTo>
                  <a:pt x="363783" y="374770"/>
                  <a:pt x="375131" y="363421"/>
                  <a:pt x="385028" y="350957"/>
                </a:cubicBezTo>
                <a:cubicBezTo>
                  <a:pt x="387707" y="347608"/>
                  <a:pt x="387893" y="343330"/>
                  <a:pt x="385400" y="339720"/>
                </a:cubicBezTo>
                <a:cubicBezTo>
                  <a:pt x="373121" y="321638"/>
                  <a:pt x="370071" y="302774"/>
                  <a:pt x="376731" y="286663"/>
                </a:cubicBezTo>
                <a:cubicBezTo>
                  <a:pt x="383317" y="270701"/>
                  <a:pt x="398757" y="259539"/>
                  <a:pt x="420189" y="255335"/>
                </a:cubicBezTo>
                <a:close/>
                <a:moveTo>
                  <a:pt x="337887" y="223523"/>
                </a:moveTo>
                <a:cubicBezTo>
                  <a:pt x="337887" y="286589"/>
                  <a:pt x="286542" y="337823"/>
                  <a:pt x="223587" y="337823"/>
                </a:cubicBezTo>
                <a:cubicBezTo>
                  <a:pt x="160521" y="337823"/>
                  <a:pt x="109287" y="286477"/>
                  <a:pt x="109287" y="223523"/>
                </a:cubicBezTo>
                <a:cubicBezTo>
                  <a:pt x="109287" y="160457"/>
                  <a:pt x="160632" y="109223"/>
                  <a:pt x="223587" y="109223"/>
                </a:cubicBezTo>
                <a:cubicBezTo>
                  <a:pt x="286542" y="109223"/>
                  <a:pt x="337887" y="160494"/>
                  <a:pt x="337887" y="223523"/>
                </a:cubicBezTo>
                <a:close/>
                <a:moveTo>
                  <a:pt x="319990" y="223523"/>
                </a:moveTo>
                <a:cubicBezTo>
                  <a:pt x="319990" y="170391"/>
                  <a:pt x="276756" y="127044"/>
                  <a:pt x="223512" y="127044"/>
                </a:cubicBezTo>
                <a:cubicBezTo>
                  <a:pt x="170380" y="127044"/>
                  <a:pt x="127033" y="170279"/>
                  <a:pt x="127033" y="223523"/>
                </a:cubicBezTo>
                <a:cubicBezTo>
                  <a:pt x="127033" y="276654"/>
                  <a:pt x="170268" y="320001"/>
                  <a:pt x="223512" y="320001"/>
                </a:cubicBezTo>
                <a:cubicBezTo>
                  <a:pt x="276643" y="320039"/>
                  <a:pt x="319990" y="276692"/>
                  <a:pt x="319990" y="223523"/>
                </a:cubicBezTo>
                <a:close/>
                <a:moveTo>
                  <a:pt x="874707" y="678341"/>
                </a:moveTo>
                <a:cubicBezTo>
                  <a:pt x="873368" y="690248"/>
                  <a:pt x="864513" y="699773"/>
                  <a:pt x="852718" y="702154"/>
                </a:cubicBezTo>
                <a:cubicBezTo>
                  <a:pt x="837388" y="705093"/>
                  <a:pt x="826636" y="712423"/>
                  <a:pt x="822320" y="722730"/>
                </a:cubicBezTo>
                <a:cubicBezTo>
                  <a:pt x="818041" y="732999"/>
                  <a:pt x="820497" y="745873"/>
                  <a:pt x="829278" y="758932"/>
                </a:cubicBezTo>
                <a:cubicBezTo>
                  <a:pt x="835938" y="768830"/>
                  <a:pt x="835454" y="781890"/>
                  <a:pt x="828050" y="791228"/>
                </a:cubicBezTo>
                <a:cubicBezTo>
                  <a:pt x="817297" y="804846"/>
                  <a:pt x="804981" y="817125"/>
                  <a:pt x="791476" y="827914"/>
                </a:cubicBezTo>
                <a:cubicBezTo>
                  <a:pt x="782062" y="835356"/>
                  <a:pt x="769077" y="835914"/>
                  <a:pt x="759106" y="829142"/>
                </a:cubicBezTo>
                <a:cubicBezTo>
                  <a:pt x="746158" y="820361"/>
                  <a:pt x="733285" y="817906"/>
                  <a:pt x="722903" y="822185"/>
                </a:cubicBezTo>
                <a:cubicBezTo>
                  <a:pt x="712523" y="826463"/>
                  <a:pt x="705192" y="837327"/>
                  <a:pt x="702216" y="852768"/>
                </a:cubicBezTo>
                <a:cubicBezTo>
                  <a:pt x="699946" y="864563"/>
                  <a:pt x="690421" y="873456"/>
                  <a:pt x="678515" y="874758"/>
                </a:cubicBezTo>
                <a:cubicBezTo>
                  <a:pt x="669957" y="875725"/>
                  <a:pt x="661288" y="876283"/>
                  <a:pt x="652618" y="876283"/>
                </a:cubicBezTo>
                <a:cubicBezTo>
                  <a:pt x="643949" y="876283"/>
                  <a:pt x="635280" y="875800"/>
                  <a:pt x="626722" y="874758"/>
                </a:cubicBezTo>
                <a:cubicBezTo>
                  <a:pt x="614816" y="873344"/>
                  <a:pt x="605179" y="864489"/>
                  <a:pt x="603021" y="852768"/>
                </a:cubicBezTo>
                <a:cubicBezTo>
                  <a:pt x="600081" y="837327"/>
                  <a:pt x="592752" y="826463"/>
                  <a:pt x="582333" y="822185"/>
                </a:cubicBezTo>
                <a:cubicBezTo>
                  <a:pt x="571953" y="817906"/>
                  <a:pt x="559079" y="820361"/>
                  <a:pt x="546131" y="829142"/>
                </a:cubicBezTo>
                <a:cubicBezTo>
                  <a:pt x="536122" y="835914"/>
                  <a:pt x="523174" y="835430"/>
                  <a:pt x="513761" y="827914"/>
                </a:cubicBezTo>
                <a:cubicBezTo>
                  <a:pt x="500217" y="817162"/>
                  <a:pt x="487864" y="804771"/>
                  <a:pt x="477187" y="791228"/>
                </a:cubicBezTo>
                <a:cubicBezTo>
                  <a:pt x="469745" y="781815"/>
                  <a:pt x="469299" y="768829"/>
                  <a:pt x="475959" y="758932"/>
                </a:cubicBezTo>
                <a:cubicBezTo>
                  <a:pt x="484740" y="745984"/>
                  <a:pt x="487196" y="733111"/>
                  <a:pt x="482917" y="722730"/>
                </a:cubicBezTo>
                <a:cubicBezTo>
                  <a:pt x="478638" y="712461"/>
                  <a:pt x="467885" y="705093"/>
                  <a:pt x="452519" y="702154"/>
                </a:cubicBezTo>
                <a:cubicBezTo>
                  <a:pt x="440724" y="699884"/>
                  <a:pt x="431943" y="690359"/>
                  <a:pt x="430529" y="678341"/>
                </a:cubicBezTo>
                <a:cubicBezTo>
                  <a:pt x="428632" y="661376"/>
                  <a:pt x="428632" y="644149"/>
                  <a:pt x="430529" y="627107"/>
                </a:cubicBezTo>
                <a:cubicBezTo>
                  <a:pt x="431869" y="615201"/>
                  <a:pt x="440724" y="605676"/>
                  <a:pt x="452519" y="603295"/>
                </a:cubicBezTo>
                <a:cubicBezTo>
                  <a:pt x="467848" y="600356"/>
                  <a:pt x="478601" y="593026"/>
                  <a:pt x="482917" y="582719"/>
                </a:cubicBezTo>
                <a:cubicBezTo>
                  <a:pt x="487196" y="572339"/>
                  <a:pt x="484740" y="559576"/>
                  <a:pt x="475959" y="546516"/>
                </a:cubicBezTo>
                <a:cubicBezTo>
                  <a:pt x="469299" y="536619"/>
                  <a:pt x="469783" y="523559"/>
                  <a:pt x="477187" y="514221"/>
                </a:cubicBezTo>
                <a:cubicBezTo>
                  <a:pt x="487940" y="500603"/>
                  <a:pt x="500255" y="488324"/>
                  <a:pt x="513761" y="477534"/>
                </a:cubicBezTo>
                <a:cubicBezTo>
                  <a:pt x="523174" y="470093"/>
                  <a:pt x="536160" y="469535"/>
                  <a:pt x="546131" y="476307"/>
                </a:cubicBezTo>
                <a:cubicBezTo>
                  <a:pt x="559079" y="485087"/>
                  <a:pt x="571952" y="487543"/>
                  <a:pt x="582333" y="483264"/>
                </a:cubicBezTo>
                <a:cubicBezTo>
                  <a:pt x="592714" y="478985"/>
                  <a:pt x="600044" y="468121"/>
                  <a:pt x="603021" y="452680"/>
                </a:cubicBezTo>
                <a:cubicBezTo>
                  <a:pt x="605290" y="440886"/>
                  <a:pt x="614816" y="431993"/>
                  <a:pt x="626722" y="430691"/>
                </a:cubicBezTo>
                <a:cubicBezTo>
                  <a:pt x="643874" y="428682"/>
                  <a:pt x="661287" y="428682"/>
                  <a:pt x="678440" y="430691"/>
                </a:cubicBezTo>
                <a:cubicBezTo>
                  <a:pt x="690346" y="432105"/>
                  <a:pt x="699982" y="440960"/>
                  <a:pt x="702141" y="452680"/>
                </a:cubicBezTo>
                <a:cubicBezTo>
                  <a:pt x="705080" y="468121"/>
                  <a:pt x="712410" y="478986"/>
                  <a:pt x="722828" y="483264"/>
                </a:cubicBezTo>
                <a:cubicBezTo>
                  <a:pt x="733208" y="487543"/>
                  <a:pt x="746082" y="485087"/>
                  <a:pt x="759031" y="476307"/>
                </a:cubicBezTo>
                <a:cubicBezTo>
                  <a:pt x="769040" y="469535"/>
                  <a:pt x="781988" y="470019"/>
                  <a:pt x="791400" y="477534"/>
                </a:cubicBezTo>
                <a:cubicBezTo>
                  <a:pt x="804944" y="488287"/>
                  <a:pt x="817297" y="500677"/>
                  <a:pt x="827975" y="514221"/>
                </a:cubicBezTo>
                <a:cubicBezTo>
                  <a:pt x="835416" y="523634"/>
                  <a:pt x="835862" y="536620"/>
                  <a:pt x="829202" y="546516"/>
                </a:cubicBezTo>
                <a:cubicBezTo>
                  <a:pt x="820422" y="559465"/>
                  <a:pt x="817966" y="572338"/>
                  <a:pt x="822245" y="582719"/>
                </a:cubicBezTo>
                <a:cubicBezTo>
                  <a:pt x="826523" y="592988"/>
                  <a:pt x="837276" y="600355"/>
                  <a:pt x="852643" y="603295"/>
                </a:cubicBezTo>
                <a:cubicBezTo>
                  <a:pt x="864438" y="605565"/>
                  <a:pt x="873219" y="615090"/>
                  <a:pt x="874632" y="627107"/>
                </a:cubicBezTo>
                <a:cubicBezTo>
                  <a:pt x="876716" y="644073"/>
                  <a:pt x="876716" y="661300"/>
                  <a:pt x="874707" y="678341"/>
                </a:cubicBezTo>
                <a:close/>
                <a:moveTo>
                  <a:pt x="856997" y="629116"/>
                </a:moveTo>
                <a:cubicBezTo>
                  <a:pt x="856513" y="624837"/>
                  <a:pt x="853574" y="621675"/>
                  <a:pt x="849369" y="620819"/>
                </a:cubicBezTo>
                <a:cubicBezTo>
                  <a:pt x="827938" y="616615"/>
                  <a:pt x="812497" y="605490"/>
                  <a:pt x="805837" y="589490"/>
                </a:cubicBezTo>
                <a:cubicBezTo>
                  <a:pt x="799177" y="573380"/>
                  <a:pt x="802302" y="554627"/>
                  <a:pt x="814506" y="536433"/>
                </a:cubicBezTo>
                <a:cubicBezTo>
                  <a:pt x="816888" y="532899"/>
                  <a:pt x="816776" y="528620"/>
                  <a:pt x="814134" y="525197"/>
                </a:cubicBezTo>
                <a:cubicBezTo>
                  <a:pt x="804237" y="512732"/>
                  <a:pt x="792889" y="501384"/>
                  <a:pt x="780424" y="491487"/>
                </a:cubicBezTo>
                <a:cubicBezTo>
                  <a:pt x="777076" y="488808"/>
                  <a:pt x="772723" y="488622"/>
                  <a:pt x="769188" y="491115"/>
                </a:cubicBezTo>
                <a:cubicBezTo>
                  <a:pt x="751105" y="503393"/>
                  <a:pt x="732241" y="506444"/>
                  <a:pt x="716131" y="499784"/>
                </a:cubicBezTo>
                <a:cubicBezTo>
                  <a:pt x="700020" y="493124"/>
                  <a:pt x="688895" y="477609"/>
                  <a:pt x="684802" y="456066"/>
                </a:cubicBezTo>
                <a:cubicBezTo>
                  <a:pt x="683946" y="451862"/>
                  <a:pt x="680784" y="448922"/>
                  <a:pt x="676505" y="448439"/>
                </a:cubicBezTo>
                <a:cubicBezTo>
                  <a:pt x="660691" y="446615"/>
                  <a:pt x="644693" y="446615"/>
                  <a:pt x="628880" y="448439"/>
                </a:cubicBezTo>
                <a:cubicBezTo>
                  <a:pt x="624601" y="448922"/>
                  <a:pt x="621438" y="451862"/>
                  <a:pt x="620583" y="456066"/>
                </a:cubicBezTo>
                <a:cubicBezTo>
                  <a:pt x="616490" y="477609"/>
                  <a:pt x="605327" y="493124"/>
                  <a:pt x="589254" y="499784"/>
                </a:cubicBezTo>
                <a:cubicBezTo>
                  <a:pt x="573143" y="506444"/>
                  <a:pt x="554279" y="503319"/>
                  <a:pt x="536197" y="491115"/>
                </a:cubicBezTo>
                <a:cubicBezTo>
                  <a:pt x="532662" y="488733"/>
                  <a:pt x="528309" y="488845"/>
                  <a:pt x="524960" y="491487"/>
                </a:cubicBezTo>
                <a:cubicBezTo>
                  <a:pt x="512496" y="501384"/>
                  <a:pt x="501148" y="512732"/>
                  <a:pt x="491250" y="525197"/>
                </a:cubicBezTo>
                <a:cubicBezTo>
                  <a:pt x="488571" y="528545"/>
                  <a:pt x="488385" y="532824"/>
                  <a:pt x="490878" y="536433"/>
                </a:cubicBezTo>
                <a:cubicBezTo>
                  <a:pt x="503157" y="554516"/>
                  <a:pt x="506208" y="573380"/>
                  <a:pt x="499548" y="589490"/>
                </a:cubicBezTo>
                <a:cubicBezTo>
                  <a:pt x="492887" y="605490"/>
                  <a:pt x="477447" y="616652"/>
                  <a:pt x="456015" y="620819"/>
                </a:cubicBezTo>
                <a:cubicBezTo>
                  <a:pt x="451811" y="621675"/>
                  <a:pt x="448872" y="624837"/>
                  <a:pt x="448388" y="629116"/>
                </a:cubicBezTo>
                <a:cubicBezTo>
                  <a:pt x="446565" y="644743"/>
                  <a:pt x="446565" y="660631"/>
                  <a:pt x="448388" y="676257"/>
                </a:cubicBezTo>
                <a:cubicBezTo>
                  <a:pt x="448872" y="680536"/>
                  <a:pt x="451811" y="683699"/>
                  <a:pt x="456015" y="684554"/>
                </a:cubicBezTo>
                <a:cubicBezTo>
                  <a:pt x="477447" y="688759"/>
                  <a:pt x="492888" y="699884"/>
                  <a:pt x="499548" y="715883"/>
                </a:cubicBezTo>
                <a:cubicBezTo>
                  <a:pt x="506208" y="731994"/>
                  <a:pt x="503082" y="750747"/>
                  <a:pt x="490878" y="768940"/>
                </a:cubicBezTo>
                <a:cubicBezTo>
                  <a:pt x="488497" y="772475"/>
                  <a:pt x="488609" y="776754"/>
                  <a:pt x="491250" y="780177"/>
                </a:cubicBezTo>
                <a:cubicBezTo>
                  <a:pt x="501148" y="792641"/>
                  <a:pt x="512496" y="804101"/>
                  <a:pt x="524960" y="813887"/>
                </a:cubicBezTo>
                <a:cubicBezTo>
                  <a:pt x="528309" y="816566"/>
                  <a:pt x="532662" y="816752"/>
                  <a:pt x="536197" y="814259"/>
                </a:cubicBezTo>
                <a:cubicBezTo>
                  <a:pt x="548103" y="806259"/>
                  <a:pt x="560307" y="802167"/>
                  <a:pt x="571804" y="802167"/>
                </a:cubicBezTo>
                <a:cubicBezTo>
                  <a:pt x="577906" y="802167"/>
                  <a:pt x="583710" y="803320"/>
                  <a:pt x="589328" y="805590"/>
                </a:cubicBezTo>
                <a:cubicBezTo>
                  <a:pt x="605439" y="812250"/>
                  <a:pt x="616564" y="827765"/>
                  <a:pt x="620657" y="849308"/>
                </a:cubicBezTo>
                <a:cubicBezTo>
                  <a:pt x="621513" y="853512"/>
                  <a:pt x="624675" y="856452"/>
                  <a:pt x="628954" y="856935"/>
                </a:cubicBezTo>
                <a:cubicBezTo>
                  <a:pt x="644767" y="858758"/>
                  <a:pt x="660766" y="858758"/>
                  <a:pt x="676579" y="856935"/>
                </a:cubicBezTo>
                <a:cubicBezTo>
                  <a:pt x="680858" y="856452"/>
                  <a:pt x="684021" y="853512"/>
                  <a:pt x="684876" y="849308"/>
                </a:cubicBezTo>
                <a:cubicBezTo>
                  <a:pt x="688969" y="827765"/>
                  <a:pt x="700131" y="812250"/>
                  <a:pt x="716205" y="805590"/>
                </a:cubicBezTo>
                <a:cubicBezTo>
                  <a:pt x="732315" y="798930"/>
                  <a:pt x="751180" y="802055"/>
                  <a:pt x="769262" y="814259"/>
                </a:cubicBezTo>
                <a:cubicBezTo>
                  <a:pt x="772797" y="816641"/>
                  <a:pt x="777150" y="816529"/>
                  <a:pt x="780499" y="813887"/>
                </a:cubicBezTo>
                <a:cubicBezTo>
                  <a:pt x="792963" y="803990"/>
                  <a:pt x="804311" y="792642"/>
                  <a:pt x="814209" y="780177"/>
                </a:cubicBezTo>
                <a:cubicBezTo>
                  <a:pt x="816887" y="776829"/>
                  <a:pt x="817074" y="772550"/>
                  <a:pt x="814581" y="768941"/>
                </a:cubicBezTo>
                <a:cubicBezTo>
                  <a:pt x="802302" y="750858"/>
                  <a:pt x="799251" y="731994"/>
                  <a:pt x="805911" y="715884"/>
                </a:cubicBezTo>
                <a:cubicBezTo>
                  <a:pt x="812571" y="699884"/>
                  <a:pt x="828012" y="688722"/>
                  <a:pt x="849444" y="684555"/>
                </a:cubicBezTo>
                <a:cubicBezTo>
                  <a:pt x="853648" y="683699"/>
                  <a:pt x="856587" y="680536"/>
                  <a:pt x="857071" y="676258"/>
                </a:cubicBezTo>
                <a:cubicBezTo>
                  <a:pt x="858820" y="660631"/>
                  <a:pt x="858820" y="644818"/>
                  <a:pt x="856997" y="629117"/>
                </a:cubicBezTo>
                <a:close/>
                <a:moveTo>
                  <a:pt x="766993" y="652743"/>
                </a:moveTo>
                <a:cubicBezTo>
                  <a:pt x="766993" y="715809"/>
                  <a:pt x="715648" y="767043"/>
                  <a:pt x="652693" y="767043"/>
                </a:cubicBezTo>
                <a:cubicBezTo>
                  <a:pt x="589627" y="767043"/>
                  <a:pt x="538393" y="715698"/>
                  <a:pt x="538393" y="652743"/>
                </a:cubicBezTo>
                <a:cubicBezTo>
                  <a:pt x="538393" y="589677"/>
                  <a:pt x="589738" y="538443"/>
                  <a:pt x="652693" y="538443"/>
                </a:cubicBezTo>
                <a:cubicBezTo>
                  <a:pt x="715722" y="538331"/>
                  <a:pt x="766993" y="589677"/>
                  <a:pt x="766993" y="652743"/>
                </a:cubicBezTo>
                <a:close/>
                <a:moveTo>
                  <a:pt x="749171" y="652743"/>
                </a:moveTo>
                <a:cubicBezTo>
                  <a:pt x="749171" y="599612"/>
                  <a:pt x="705936" y="556264"/>
                  <a:pt x="652692" y="556264"/>
                </a:cubicBezTo>
                <a:cubicBezTo>
                  <a:pt x="599449" y="556227"/>
                  <a:pt x="556175" y="599573"/>
                  <a:pt x="556175" y="652743"/>
                </a:cubicBezTo>
                <a:cubicBezTo>
                  <a:pt x="556175" y="705874"/>
                  <a:pt x="599410" y="749222"/>
                  <a:pt x="652654" y="749222"/>
                </a:cubicBezTo>
                <a:cubicBezTo>
                  <a:pt x="705935" y="749222"/>
                  <a:pt x="749171" y="705875"/>
                  <a:pt x="749171" y="652743"/>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170" name="Freeform: Shape 169">
            <a:extLst>
              <a:ext uri="{FF2B5EF4-FFF2-40B4-BE49-F238E27FC236}">
                <a16:creationId xmlns:a16="http://schemas.microsoft.com/office/drawing/2014/main" id="{05C591DC-8FF4-E4C6-D4DD-0954EE30342D}"/>
              </a:ext>
            </a:extLst>
          </p:cNvPr>
          <p:cNvSpPr/>
          <p:nvPr/>
        </p:nvSpPr>
        <p:spPr>
          <a:xfrm>
            <a:off x="3221871" y="4936692"/>
            <a:ext cx="643701" cy="327887"/>
          </a:xfrm>
          <a:custGeom>
            <a:avLst/>
            <a:gdLst>
              <a:gd name="connsiteX0" fmla="*/ 939640 w 939843"/>
              <a:gd name="connsiteY0" fmla="*/ 467756 h 478735"/>
              <a:gd name="connsiteX1" fmla="*/ 819387 w 939843"/>
              <a:gd name="connsiteY1" fmla="*/ 30949 h 478735"/>
              <a:gd name="connsiteX2" fmla="*/ 819015 w 939843"/>
              <a:gd name="connsiteY2" fmla="*/ 30242 h 478735"/>
              <a:gd name="connsiteX3" fmla="*/ 818159 w 939843"/>
              <a:gd name="connsiteY3" fmla="*/ 28568 h 478735"/>
              <a:gd name="connsiteX4" fmla="*/ 817303 w 939843"/>
              <a:gd name="connsiteY4" fmla="*/ 27414 h 478735"/>
              <a:gd name="connsiteX5" fmla="*/ 815964 w 939843"/>
              <a:gd name="connsiteY5" fmla="*/ 26261 h 478735"/>
              <a:gd name="connsiteX6" fmla="*/ 814587 w 939843"/>
              <a:gd name="connsiteY6" fmla="*/ 25442 h 478735"/>
              <a:gd name="connsiteX7" fmla="*/ 813099 w 939843"/>
              <a:gd name="connsiteY7" fmla="*/ 24959 h 478735"/>
              <a:gd name="connsiteX8" fmla="*/ 811276 w 939843"/>
              <a:gd name="connsiteY8" fmla="*/ 24698 h 478735"/>
              <a:gd name="connsiteX9" fmla="*/ 810457 w 939843"/>
              <a:gd name="connsiteY9" fmla="*/ 24587 h 478735"/>
              <a:gd name="connsiteX10" fmla="*/ 767111 w 939843"/>
              <a:gd name="connsiteY10" fmla="*/ 4197 h 478735"/>
              <a:gd name="connsiteX11" fmla="*/ 747465 w 939843"/>
              <a:gd name="connsiteY11" fmla="*/ 1035 h 478735"/>
              <a:gd name="connsiteX12" fmla="*/ 640014 w 939843"/>
              <a:gd name="connsiteY12" fmla="*/ 24587 h 478735"/>
              <a:gd name="connsiteX13" fmla="*/ 596816 w 939843"/>
              <a:gd name="connsiteY13" fmla="*/ 4198 h 478735"/>
              <a:gd name="connsiteX14" fmla="*/ 577171 w 939843"/>
              <a:gd name="connsiteY14" fmla="*/ 1035 h 478735"/>
              <a:gd name="connsiteX15" fmla="*/ 469719 w 939843"/>
              <a:gd name="connsiteY15" fmla="*/ 24588 h 478735"/>
              <a:gd name="connsiteX16" fmla="*/ 426521 w 939843"/>
              <a:gd name="connsiteY16" fmla="*/ 4199 h 478735"/>
              <a:gd name="connsiteX17" fmla="*/ 406876 w 939843"/>
              <a:gd name="connsiteY17" fmla="*/ 1036 h 478735"/>
              <a:gd name="connsiteX18" fmla="*/ 298977 w 939843"/>
              <a:gd name="connsiteY18" fmla="*/ 24663 h 478735"/>
              <a:gd name="connsiteX19" fmla="*/ 298568 w 939843"/>
              <a:gd name="connsiteY19" fmla="*/ 24588 h 478735"/>
              <a:gd name="connsiteX20" fmla="*/ 255221 w 939843"/>
              <a:gd name="connsiteY20" fmla="*/ 4162 h 478735"/>
              <a:gd name="connsiteX21" fmla="*/ 235576 w 939843"/>
              <a:gd name="connsiteY21" fmla="*/ 1000 h 478735"/>
              <a:gd name="connsiteX22" fmla="*/ 127677 w 939843"/>
              <a:gd name="connsiteY22" fmla="*/ 24626 h 478735"/>
              <a:gd name="connsiteX23" fmla="*/ 127640 w 939843"/>
              <a:gd name="connsiteY23" fmla="*/ 24626 h 478735"/>
              <a:gd name="connsiteX24" fmla="*/ 126895 w 939843"/>
              <a:gd name="connsiteY24" fmla="*/ 24887 h 478735"/>
              <a:gd name="connsiteX25" fmla="*/ 124514 w 939843"/>
              <a:gd name="connsiteY25" fmla="*/ 25705 h 478735"/>
              <a:gd name="connsiteX26" fmla="*/ 123100 w 939843"/>
              <a:gd name="connsiteY26" fmla="*/ 26933 h 478735"/>
              <a:gd name="connsiteX27" fmla="*/ 122021 w 939843"/>
              <a:gd name="connsiteY27" fmla="*/ 27901 h 478735"/>
              <a:gd name="connsiteX28" fmla="*/ 120645 w 939843"/>
              <a:gd name="connsiteY28" fmla="*/ 30579 h 478735"/>
              <a:gd name="connsiteX29" fmla="*/ 120496 w 939843"/>
              <a:gd name="connsiteY29" fmla="*/ 30877 h 478735"/>
              <a:gd name="connsiteX30" fmla="*/ 120496 w 939843"/>
              <a:gd name="connsiteY30" fmla="*/ 30914 h 478735"/>
              <a:gd name="connsiteX31" fmla="*/ 120496 w 939843"/>
              <a:gd name="connsiteY31" fmla="*/ 30951 h 478735"/>
              <a:gd name="connsiteX32" fmla="*/ 281 w 939843"/>
              <a:gd name="connsiteY32" fmla="*/ 467758 h 478735"/>
              <a:gd name="connsiteX33" fmla="*/ 169 w 939843"/>
              <a:gd name="connsiteY33" fmla="*/ 469135 h 478735"/>
              <a:gd name="connsiteX34" fmla="*/ 20 w 939843"/>
              <a:gd name="connsiteY34" fmla="*/ 471181 h 478735"/>
              <a:gd name="connsiteX35" fmla="*/ 169 w 939843"/>
              <a:gd name="connsiteY35" fmla="*/ 471665 h 478735"/>
              <a:gd name="connsiteX36" fmla="*/ 1099 w 939843"/>
              <a:gd name="connsiteY36" fmla="*/ 474344 h 478735"/>
              <a:gd name="connsiteX37" fmla="*/ 2885 w 939843"/>
              <a:gd name="connsiteY37" fmla="*/ 476428 h 478735"/>
              <a:gd name="connsiteX38" fmla="*/ 3257 w 939843"/>
              <a:gd name="connsiteY38" fmla="*/ 476837 h 478735"/>
              <a:gd name="connsiteX39" fmla="*/ 6643 w 939843"/>
              <a:gd name="connsiteY39" fmla="*/ 478437 h 478735"/>
              <a:gd name="connsiteX40" fmla="*/ 8615 w 939843"/>
              <a:gd name="connsiteY40" fmla="*/ 478697 h 478735"/>
              <a:gd name="connsiteX41" fmla="*/ 9285 w 939843"/>
              <a:gd name="connsiteY41" fmla="*/ 478586 h 478735"/>
              <a:gd name="connsiteX42" fmla="*/ 9769 w 939843"/>
              <a:gd name="connsiteY42" fmla="*/ 478623 h 478735"/>
              <a:gd name="connsiteX43" fmla="*/ 160940 w 939843"/>
              <a:gd name="connsiteY43" fmla="*/ 446327 h 478735"/>
              <a:gd name="connsiteX44" fmla="*/ 168121 w 939843"/>
              <a:gd name="connsiteY44" fmla="*/ 447258 h 478735"/>
              <a:gd name="connsiteX45" fmla="*/ 237512 w 939843"/>
              <a:gd name="connsiteY45" fmla="*/ 478735 h 478735"/>
              <a:gd name="connsiteX46" fmla="*/ 239894 w 939843"/>
              <a:gd name="connsiteY46" fmla="*/ 478698 h 478735"/>
              <a:gd name="connsiteX47" fmla="*/ 240266 w 939843"/>
              <a:gd name="connsiteY47" fmla="*/ 478586 h 478735"/>
              <a:gd name="connsiteX48" fmla="*/ 240638 w 939843"/>
              <a:gd name="connsiteY48" fmla="*/ 478623 h 478735"/>
              <a:gd name="connsiteX49" fmla="*/ 391809 w 939843"/>
              <a:gd name="connsiteY49" fmla="*/ 446328 h 478735"/>
              <a:gd name="connsiteX50" fmla="*/ 398990 w 939843"/>
              <a:gd name="connsiteY50" fmla="*/ 447258 h 478735"/>
              <a:gd name="connsiteX51" fmla="*/ 468382 w 939843"/>
              <a:gd name="connsiteY51" fmla="*/ 478735 h 478735"/>
              <a:gd name="connsiteX52" fmla="*/ 470763 w 939843"/>
              <a:gd name="connsiteY52" fmla="*/ 478698 h 478735"/>
              <a:gd name="connsiteX53" fmla="*/ 471135 w 939843"/>
              <a:gd name="connsiteY53" fmla="*/ 478586 h 478735"/>
              <a:gd name="connsiteX54" fmla="*/ 471507 w 939843"/>
              <a:gd name="connsiteY54" fmla="*/ 478624 h 478735"/>
              <a:gd name="connsiteX55" fmla="*/ 622678 w 939843"/>
              <a:gd name="connsiteY55" fmla="*/ 446328 h 478735"/>
              <a:gd name="connsiteX56" fmla="*/ 629859 w 939843"/>
              <a:gd name="connsiteY56" fmla="*/ 447258 h 478735"/>
              <a:gd name="connsiteX57" fmla="*/ 699251 w 939843"/>
              <a:gd name="connsiteY57" fmla="*/ 478736 h 478735"/>
              <a:gd name="connsiteX58" fmla="*/ 701632 w 939843"/>
              <a:gd name="connsiteY58" fmla="*/ 478698 h 478735"/>
              <a:gd name="connsiteX59" fmla="*/ 702004 w 939843"/>
              <a:gd name="connsiteY59" fmla="*/ 478587 h 478735"/>
              <a:gd name="connsiteX60" fmla="*/ 702376 w 939843"/>
              <a:gd name="connsiteY60" fmla="*/ 478624 h 478735"/>
              <a:gd name="connsiteX61" fmla="*/ 853547 w 939843"/>
              <a:gd name="connsiteY61" fmla="*/ 446329 h 478735"/>
              <a:gd name="connsiteX62" fmla="*/ 861212 w 939843"/>
              <a:gd name="connsiteY62" fmla="*/ 447594 h 478735"/>
              <a:gd name="connsiteX63" fmla="*/ 928222 w 939843"/>
              <a:gd name="connsiteY63" fmla="*/ 478736 h 478735"/>
              <a:gd name="connsiteX64" fmla="*/ 930604 w 939843"/>
              <a:gd name="connsiteY64" fmla="*/ 478698 h 478735"/>
              <a:gd name="connsiteX65" fmla="*/ 930790 w 939843"/>
              <a:gd name="connsiteY65" fmla="*/ 478661 h 478735"/>
              <a:gd name="connsiteX66" fmla="*/ 931162 w 939843"/>
              <a:gd name="connsiteY66" fmla="*/ 478736 h 478735"/>
              <a:gd name="connsiteX67" fmla="*/ 933469 w 939843"/>
              <a:gd name="connsiteY67" fmla="*/ 478438 h 478735"/>
              <a:gd name="connsiteX68" fmla="*/ 939533 w 939843"/>
              <a:gd name="connsiteY68" fmla="*/ 467797 h 478735"/>
              <a:gd name="connsiteX69" fmla="*/ 577909 w 939843"/>
              <a:gd name="connsiteY69" fmla="*/ 19043 h 478735"/>
              <a:gd name="connsiteX70" fmla="*/ 614483 w 939843"/>
              <a:gd name="connsiteY70" fmla="*/ 430847 h 478735"/>
              <a:gd name="connsiteX71" fmla="*/ 478123 w 939843"/>
              <a:gd name="connsiteY71" fmla="*/ 460203 h 478735"/>
              <a:gd name="connsiteX72" fmla="*/ 478160 w 939843"/>
              <a:gd name="connsiteY72" fmla="*/ 40883 h 478735"/>
              <a:gd name="connsiteX73" fmla="*/ 577916 w 939843"/>
              <a:gd name="connsiteY73" fmla="*/ 19043 h 478735"/>
              <a:gd name="connsiteX74" fmla="*/ 20477 w 939843"/>
              <a:gd name="connsiteY74" fmla="*/ 459612 h 478735"/>
              <a:gd name="connsiteX75" fmla="*/ 135749 w 939843"/>
              <a:gd name="connsiteY75" fmla="*/ 40998 h 478735"/>
              <a:gd name="connsiteX76" fmla="*/ 234352 w 939843"/>
              <a:gd name="connsiteY76" fmla="*/ 19715 h 478735"/>
              <a:gd name="connsiteX77" fmla="*/ 159789 w 939843"/>
              <a:gd name="connsiteY77" fmla="*/ 428881 h 478735"/>
              <a:gd name="connsiteX78" fmla="*/ 155026 w 939843"/>
              <a:gd name="connsiteY78" fmla="*/ 430071 h 478735"/>
              <a:gd name="connsiteX79" fmla="*/ 20486 w 939843"/>
              <a:gd name="connsiteY79" fmla="*/ 459577 h 478735"/>
              <a:gd name="connsiteX80" fmla="*/ 176706 w 939843"/>
              <a:gd name="connsiteY80" fmla="*/ 432376 h 478735"/>
              <a:gd name="connsiteX81" fmla="*/ 251380 w 939843"/>
              <a:gd name="connsiteY81" fmla="*/ 22544 h 478735"/>
              <a:gd name="connsiteX82" fmla="*/ 289332 w 939843"/>
              <a:gd name="connsiteY82" fmla="*/ 41073 h 478735"/>
              <a:gd name="connsiteX83" fmla="*/ 231103 w 939843"/>
              <a:gd name="connsiteY83" fmla="*/ 460840 h 478735"/>
              <a:gd name="connsiteX84" fmla="*/ 177599 w 939843"/>
              <a:gd name="connsiteY84" fmla="*/ 432786 h 478735"/>
              <a:gd name="connsiteX85" fmla="*/ 176706 w 939843"/>
              <a:gd name="connsiteY85" fmla="*/ 432377 h 478735"/>
              <a:gd name="connsiteX86" fmla="*/ 248702 w 939843"/>
              <a:gd name="connsiteY86" fmla="*/ 459984 h 478735"/>
              <a:gd name="connsiteX87" fmla="*/ 306820 w 939843"/>
              <a:gd name="connsiteY87" fmla="*/ 41036 h 478735"/>
              <a:gd name="connsiteX88" fmla="*/ 406680 w 939843"/>
              <a:gd name="connsiteY88" fmla="*/ 19345 h 478735"/>
              <a:gd name="connsiteX89" fmla="*/ 389825 w 939843"/>
              <a:gd name="connsiteY89" fmla="*/ 429110 h 478735"/>
              <a:gd name="connsiteX90" fmla="*/ 385881 w 939843"/>
              <a:gd name="connsiteY90" fmla="*/ 430115 h 478735"/>
              <a:gd name="connsiteX91" fmla="*/ 248664 w 939843"/>
              <a:gd name="connsiteY91" fmla="*/ 459992 h 478735"/>
              <a:gd name="connsiteX92" fmla="*/ 407093 w 939843"/>
              <a:gd name="connsiteY92" fmla="*/ 432115 h 478735"/>
              <a:gd name="connsiteX93" fmla="*/ 423911 w 939843"/>
              <a:gd name="connsiteY93" fmla="*/ 23359 h 478735"/>
              <a:gd name="connsiteX94" fmla="*/ 460857 w 939843"/>
              <a:gd name="connsiteY94" fmla="*/ 41107 h 478735"/>
              <a:gd name="connsiteX95" fmla="*/ 460857 w 939843"/>
              <a:gd name="connsiteY95" fmla="*/ 460541 h 478735"/>
              <a:gd name="connsiteX96" fmla="*/ 408544 w 939843"/>
              <a:gd name="connsiteY96" fmla="*/ 432747 h 478735"/>
              <a:gd name="connsiteX97" fmla="*/ 407130 w 939843"/>
              <a:gd name="connsiteY97" fmla="*/ 432077 h 478735"/>
              <a:gd name="connsiteX98" fmla="*/ 631788 w 939843"/>
              <a:gd name="connsiteY98" fmla="*/ 429697 h 478735"/>
              <a:gd name="connsiteX99" fmla="*/ 595772 w 939843"/>
              <a:gd name="connsiteY99" fmla="*/ 24437 h 478735"/>
              <a:gd name="connsiteX100" fmla="*/ 633128 w 939843"/>
              <a:gd name="connsiteY100" fmla="*/ 41515 h 478735"/>
              <a:gd name="connsiteX101" fmla="*/ 690315 w 939843"/>
              <a:gd name="connsiteY101" fmla="*/ 460320 h 478735"/>
              <a:gd name="connsiteX102" fmla="*/ 639416 w 939843"/>
              <a:gd name="connsiteY102" fmla="*/ 432824 h 478735"/>
              <a:gd name="connsiteX103" fmla="*/ 631788 w 939843"/>
              <a:gd name="connsiteY103" fmla="*/ 429736 h 478735"/>
              <a:gd name="connsiteX104" fmla="*/ 707802 w 939843"/>
              <a:gd name="connsiteY104" fmla="*/ 460393 h 478735"/>
              <a:gd name="connsiteX105" fmla="*/ 650467 w 939843"/>
              <a:gd name="connsiteY105" fmla="*/ 40588 h 478735"/>
              <a:gd name="connsiteX106" fmla="*/ 750670 w 939843"/>
              <a:gd name="connsiteY106" fmla="*/ 18226 h 478735"/>
              <a:gd name="connsiteX107" fmla="*/ 849787 w 939843"/>
              <a:gd name="connsiteY107" fmla="*/ 429592 h 478735"/>
              <a:gd name="connsiteX108" fmla="*/ 847740 w 939843"/>
              <a:gd name="connsiteY108" fmla="*/ 430113 h 478735"/>
              <a:gd name="connsiteX109" fmla="*/ 707809 w 939843"/>
              <a:gd name="connsiteY109" fmla="*/ 460400 h 478735"/>
              <a:gd name="connsiteX110" fmla="*/ 870318 w 939843"/>
              <a:gd name="connsiteY110" fmla="*/ 432786 h 478735"/>
              <a:gd name="connsiteX111" fmla="*/ 868123 w 939843"/>
              <a:gd name="connsiteY111" fmla="*/ 431744 h 478735"/>
              <a:gd name="connsiteX112" fmla="*/ 770748 w 939843"/>
              <a:gd name="connsiteY112" fmla="*/ 27493 h 478735"/>
              <a:gd name="connsiteX113" fmla="*/ 804346 w 939843"/>
              <a:gd name="connsiteY113" fmla="*/ 41558 h 478735"/>
              <a:gd name="connsiteX114" fmla="*/ 919646 w 939843"/>
              <a:gd name="connsiteY114" fmla="*/ 460286 h 478735"/>
              <a:gd name="connsiteX115" fmla="*/ 871389 w 939843"/>
              <a:gd name="connsiteY115" fmla="*/ 433460 h 478735"/>
              <a:gd name="connsiteX116" fmla="*/ 870347 w 939843"/>
              <a:gd name="connsiteY116" fmla="*/ 432753 h 4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939843" h="478735">
                <a:moveTo>
                  <a:pt x="939640" y="467756"/>
                </a:moveTo>
                <a:lnTo>
                  <a:pt x="819387" y="30949"/>
                </a:lnTo>
                <a:cubicBezTo>
                  <a:pt x="819312" y="30688"/>
                  <a:pt x="819126" y="30502"/>
                  <a:pt x="819015" y="30242"/>
                </a:cubicBezTo>
                <a:cubicBezTo>
                  <a:pt x="818791" y="29647"/>
                  <a:pt x="818531" y="29089"/>
                  <a:pt x="818159" y="28568"/>
                </a:cubicBezTo>
                <a:cubicBezTo>
                  <a:pt x="817898" y="28158"/>
                  <a:pt x="817638" y="27786"/>
                  <a:pt x="817303" y="27414"/>
                </a:cubicBezTo>
                <a:cubicBezTo>
                  <a:pt x="816894" y="26968"/>
                  <a:pt x="816447" y="26596"/>
                  <a:pt x="815964" y="26261"/>
                </a:cubicBezTo>
                <a:cubicBezTo>
                  <a:pt x="815517" y="25963"/>
                  <a:pt x="815071" y="25703"/>
                  <a:pt x="814587" y="25442"/>
                </a:cubicBezTo>
                <a:cubicBezTo>
                  <a:pt x="814103" y="25219"/>
                  <a:pt x="813620" y="25070"/>
                  <a:pt x="813099" y="24959"/>
                </a:cubicBezTo>
                <a:cubicBezTo>
                  <a:pt x="812503" y="24810"/>
                  <a:pt x="811908" y="24735"/>
                  <a:pt x="811276" y="24698"/>
                </a:cubicBezTo>
                <a:cubicBezTo>
                  <a:pt x="810978" y="24698"/>
                  <a:pt x="810755" y="24549"/>
                  <a:pt x="810457" y="24587"/>
                </a:cubicBezTo>
                <a:cubicBezTo>
                  <a:pt x="797546" y="25517"/>
                  <a:pt x="778980" y="12569"/>
                  <a:pt x="767111" y="4197"/>
                </a:cubicBezTo>
                <a:cubicBezTo>
                  <a:pt x="761678" y="105"/>
                  <a:pt x="755502" y="-1012"/>
                  <a:pt x="747465" y="1035"/>
                </a:cubicBezTo>
                <a:cubicBezTo>
                  <a:pt x="720081" y="10746"/>
                  <a:pt x="684920" y="18447"/>
                  <a:pt x="640014" y="24587"/>
                </a:cubicBezTo>
                <a:cubicBezTo>
                  <a:pt x="627140" y="25480"/>
                  <a:pt x="608648" y="12532"/>
                  <a:pt x="596816" y="4198"/>
                </a:cubicBezTo>
                <a:cubicBezTo>
                  <a:pt x="591384" y="105"/>
                  <a:pt x="585207" y="-1011"/>
                  <a:pt x="577171" y="1035"/>
                </a:cubicBezTo>
                <a:cubicBezTo>
                  <a:pt x="549786" y="10746"/>
                  <a:pt x="514626" y="18448"/>
                  <a:pt x="469719" y="24588"/>
                </a:cubicBezTo>
                <a:cubicBezTo>
                  <a:pt x="456548" y="25406"/>
                  <a:pt x="438353" y="12533"/>
                  <a:pt x="426521" y="4199"/>
                </a:cubicBezTo>
                <a:cubicBezTo>
                  <a:pt x="421052" y="106"/>
                  <a:pt x="414912" y="-1010"/>
                  <a:pt x="406876" y="1036"/>
                </a:cubicBezTo>
                <a:cubicBezTo>
                  <a:pt x="379417" y="10784"/>
                  <a:pt x="344108" y="18523"/>
                  <a:pt x="298977" y="24663"/>
                </a:cubicBezTo>
                <a:cubicBezTo>
                  <a:pt x="298828" y="24663"/>
                  <a:pt x="298716" y="24588"/>
                  <a:pt x="298568" y="24588"/>
                </a:cubicBezTo>
                <a:cubicBezTo>
                  <a:pt x="285322" y="25481"/>
                  <a:pt x="267090" y="12534"/>
                  <a:pt x="255221" y="4162"/>
                </a:cubicBezTo>
                <a:cubicBezTo>
                  <a:pt x="249752" y="69"/>
                  <a:pt x="243612" y="-1047"/>
                  <a:pt x="235576" y="1000"/>
                </a:cubicBezTo>
                <a:cubicBezTo>
                  <a:pt x="208117" y="10747"/>
                  <a:pt x="172808" y="18486"/>
                  <a:pt x="127677" y="24626"/>
                </a:cubicBezTo>
                <a:lnTo>
                  <a:pt x="127640" y="24626"/>
                </a:lnTo>
                <a:cubicBezTo>
                  <a:pt x="127379" y="24664"/>
                  <a:pt x="127156" y="24812"/>
                  <a:pt x="126895" y="24887"/>
                </a:cubicBezTo>
                <a:cubicBezTo>
                  <a:pt x="126077" y="25073"/>
                  <a:pt x="125221" y="25296"/>
                  <a:pt x="124514" y="25705"/>
                </a:cubicBezTo>
                <a:cubicBezTo>
                  <a:pt x="123956" y="26040"/>
                  <a:pt x="123547" y="26487"/>
                  <a:pt x="123100" y="26933"/>
                </a:cubicBezTo>
                <a:cubicBezTo>
                  <a:pt x="122728" y="27268"/>
                  <a:pt x="122319" y="27491"/>
                  <a:pt x="122021" y="27901"/>
                </a:cubicBezTo>
                <a:cubicBezTo>
                  <a:pt x="121389" y="28682"/>
                  <a:pt x="120979" y="29612"/>
                  <a:pt x="120645" y="30579"/>
                </a:cubicBezTo>
                <a:cubicBezTo>
                  <a:pt x="120607" y="30691"/>
                  <a:pt x="120533" y="30765"/>
                  <a:pt x="120496" y="30877"/>
                </a:cubicBezTo>
                <a:lnTo>
                  <a:pt x="120496" y="30914"/>
                </a:lnTo>
                <a:lnTo>
                  <a:pt x="120496" y="30951"/>
                </a:lnTo>
                <a:lnTo>
                  <a:pt x="281" y="467758"/>
                </a:lnTo>
                <a:cubicBezTo>
                  <a:pt x="169" y="468205"/>
                  <a:pt x="244" y="468689"/>
                  <a:pt x="169" y="469135"/>
                </a:cubicBezTo>
                <a:cubicBezTo>
                  <a:pt x="95" y="469842"/>
                  <a:pt x="-54" y="470512"/>
                  <a:pt x="20" y="471181"/>
                </a:cubicBezTo>
                <a:cubicBezTo>
                  <a:pt x="57" y="471368"/>
                  <a:pt x="169" y="471479"/>
                  <a:pt x="169" y="471665"/>
                </a:cubicBezTo>
                <a:cubicBezTo>
                  <a:pt x="355" y="472595"/>
                  <a:pt x="616" y="473526"/>
                  <a:pt x="1099" y="474344"/>
                </a:cubicBezTo>
                <a:cubicBezTo>
                  <a:pt x="1546" y="475163"/>
                  <a:pt x="2178" y="475795"/>
                  <a:pt x="2885" y="476428"/>
                </a:cubicBezTo>
                <a:cubicBezTo>
                  <a:pt x="3034" y="476539"/>
                  <a:pt x="3108" y="476725"/>
                  <a:pt x="3257" y="476837"/>
                </a:cubicBezTo>
                <a:cubicBezTo>
                  <a:pt x="4225" y="477618"/>
                  <a:pt x="5378" y="478139"/>
                  <a:pt x="6643" y="478437"/>
                </a:cubicBezTo>
                <a:cubicBezTo>
                  <a:pt x="7313" y="478586"/>
                  <a:pt x="7945" y="478697"/>
                  <a:pt x="8615" y="478697"/>
                </a:cubicBezTo>
                <a:cubicBezTo>
                  <a:pt x="8838" y="478697"/>
                  <a:pt x="9062" y="478586"/>
                  <a:pt x="9285" y="478586"/>
                </a:cubicBezTo>
                <a:cubicBezTo>
                  <a:pt x="9434" y="478586"/>
                  <a:pt x="9582" y="478623"/>
                  <a:pt x="9769" y="478623"/>
                </a:cubicBezTo>
                <a:cubicBezTo>
                  <a:pt x="70528" y="470400"/>
                  <a:pt x="121240" y="459573"/>
                  <a:pt x="160940" y="446327"/>
                </a:cubicBezTo>
                <a:cubicBezTo>
                  <a:pt x="162949" y="445509"/>
                  <a:pt x="166000" y="446030"/>
                  <a:pt x="168121" y="447258"/>
                </a:cubicBezTo>
                <a:cubicBezTo>
                  <a:pt x="191561" y="463852"/>
                  <a:pt x="214518" y="478735"/>
                  <a:pt x="237512" y="478735"/>
                </a:cubicBezTo>
                <a:cubicBezTo>
                  <a:pt x="238294" y="478735"/>
                  <a:pt x="239112" y="478698"/>
                  <a:pt x="239894" y="478698"/>
                </a:cubicBezTo>
                <a:cubicBezTo>
                  <a:pt x="240042" y="478698"/>
                  <a:pt x="240154" y="478623"/>
                  <a:pt x="240266" y="478586"/>
                </a:cubicBezTo>
                <a:cubicBezTo>
                  <a:pt x="240414" y="478586"/>
                  <a:pt x="240526" y="478623"/>
                  <a:pt x="240638" y="478623"/>
                </a:cubicBezTo>
                <a:cubicBezTo>
                  <a:pt x="301397" y="470401"/>
                  <a:pt x="352109" y="459573"/>
                  <a:pt x="391809" y="446328"/>
                </a:cubicBezTo>
                <a:cubicBezTo>
                  <a:pt x="393818" y="445509"/>
                  <a:pt x="396869" y="446030"/>
                  <a:pt x="398990" y="447258"/>
                </a:cubicBezTo>
                <a:cubicBezTo>
                  <a:pt x="422430" y="463852"/>
                  <a:pt x="445387" y="478735"/>
                  <a:pt x="468382" y="478735"/>
                </a:cubicBezTo>
                <a:cubicBezTo>
                  <a:pt x="469163" y="478735"/>
                  <a:pt x="469981" y="478698"/>
                  <a:pt x="470763" y="478698"/>
                </a:cubicBezTo>
                <a:cubicBezTo>
                  <a:pt x="470912" y="478698"/>
                  <a:pt x="471023" y="478624"/>
                  <a:pt x="471135" y="478586"/>
                </a:cubicBezTo>
                <a:cubicBezTo>
                  <a:pt x="471284" y="478586"/>
                  <a:pt x="471395" y="478624"/>
                  <a:pt x="471507" y="478624"/>
                </a:cubicBezTo>
                <a:cubicBezTo>
                  <a:pt x="532266" y="470401"/>
                  <a:pt x="582978" y="459574"/>
                  <a:pt x="622678" y="446328"/>
                </a:cubicBezTo>
                <a:cubicBezTo>
                  <a:pt x="624687" y="445510"/>
                  <a:pt x="627738" y="446031"/>
                  <a:pt x="629859" y="447258"/>
                </a:cubicBezTo>
                <a:cubicBezTo>
                  <a:pt x="653299" y="463853"/>
                  <a:pt x="676219" y="478736"/>
                  <a:pt x="699251" y="478736"/>
                </a:cubicBezTo>
                <a:cubicBezTo>
                  <a:pt x="700032" y="478736"/>
                  <a:pt x="700851" y="478698"/>
                  <a:pt x="701632" y="478698"/>
                </a:cubicBezTo>
                <a:cubicBezTo>
                  <a:pt x="701781" y="478698"/>
                  <a:pt x="701892" y="478624"/>
                  <a:pt x="702004" y="478587"/>
                </a:cubicBezTo>
                <a:cubicBezTo>
                  <a:pt x="702153" y="478587"/>
                  <a:pt x="702265" y="478624"/>
                  <a:pt x="702376" y="478624"/>
                </a:cubicBezTo>
                <a:cubicBezTo>
                  <a:pt x="763135" y="470401"/>
                  <a:pt x="813847" y="459574"/>
                  <a:pt x="853547" y="446329"/>
                </a:cubicBezTo>
                <a:cubicBezTo>
                  <a:pt x="855557" y="445510"/>
                  <a:pt x="858608" y="446031"/>
                  <a:pt x="861212" y="447594"/>
                </a:cubicBezTo>
                <a:cubicBezTo>
                  <a:pt x="883797" y="463593"/>
                  <a:pt x="905154" y="478736"/>
                  <a:pt x="928222" y="478736"/>
                </a:cubicBezTo>
                <a:cubicBezTo>
                  <a:pt x="929004" y="478736"/>
                  <a:pt x="929785" y="478698"/>
                  <a:pt x="930604" y="478698"/>
                </a:cubicBezTo>
                <a:cubicBezTo>
                  <a:pt x="930678" y="478698"/>
                  <a:pt x="930715" y="478661"/>
                  <a:pt x="930790" y="478661"/>
                </a:cubicBezTo>
                <a:cubicBezTo>
                  <a:pt x="930901" y="478661"/>
                  <a:pt x="931013" y="478736"/>
                  <a:pt x="931162" y="478736"/>
                </a:cubicBezTo>
                <a:cubicBezTo>
                  <a:pt x="931906" y="478736"/>
                  <a:pt x="932687" y="478624"/>
                  <a:pt x="933469" y="478438"/>
                </a:cubicBezTo>
                <a:cubicBezTo>
                  <a:pt x="938082" y="477173"/>
                  <a:pt x="940798" y="472410"/>
                  <a:pt x="939533" y="467797"/>
                </a:cubicBezTo>
                <a:close/>
                <a:moveTo>
                  <a:pt x="577909" y="19043"/>
                </a:moveTo>
                <a:lnTo>
                  <a:pt x="614483" y="430847"/>
                </a:lnTo>
                <a:cubicBezTo>
                  <a:pt x="578541" y="442604"/>
                  <a:pt x="532702" y="452463"/>
                  <a:pt x="478123" y="460203"/>
                </a:cubicBezTo>
                <a:lnTo>
                  <a:pt x="478160" y="40883"/>
                </a:lnTo>
                <a:cubicBezTo>
                  <a:pt x="519125" y="35042"/>
                  <a:pt x="552053" y="27824"/>
                  <a:pt x="577916" y="19043"/>
                </a:cubicBezTo>
                <a:close/>
                <a:moveTo>
                  <a:pt x="20477" y="459612"/>
                </a:moveTo>
                <a:lnTo>
                  <a:pt x="135749" y="40998"/>
                </a:lnTo>
                <a:cubicBezTo>
                  <a:pt x="176044" y="35268"/>
                  <a:pt x="208637" y="28236"/>
                  <a:pt x="234352" y="19715"/>
                </a:cubicBezTo>
                <a:lnTo>
                  <a:pt x="159789" y="428881"/>
                </a:lnTo>
                <a:cubicBezTo>
                  <a:pt x="158152" y="429104"/>
                  <a:pt x="156515" y="429476"/>
                  <a:pt x="155026" y="430071"/>
                </a:cubicBezTo>
                <a:cubicBezTo>
                  <a:pt x="119680" y="441866"/>
                  <a:pt x="74361" y="451762"/>
                  <a:pt x="20486" y="459577"/>
                </a:cubicBezTo>
                <a:close/>
                <a:moveTo>
                  <a:pt x="176706" y="432376"/>
                </a:moveTo>
                <a:lnTo>
                  <a:pt x="251380" y="22544"/>
                </a:lnTo>
                <a:cubicBezTo>
                  <a:pt x="264217" y="31325"/>
                  <a:pt x="276867" y="38729"/>
                  <a:pt x="289332" y="41073"/>
                </a:cubicBezTo>
                <a:lnTo>
                  <a:pt x="231103" y="460840"/>
                </a:lnTo>
                <a:cubicBezTo>
                  <a:pt x="214769" y="458235"/>
                  <a:pt x="196649" y="446255"/>
                  <a:pt x="177599" y="432786"/>
                </a:cubicBezTo>
                <a:cubicBezTo>
                  <a:pt x="177301" y="432600"/>
                  <a:pt x="177004" y="432525"/>
                  <a:pt x="176706" y="432377"/>
                </a:cubicBezTo>
                <a:close/>
                <a:moveTo>
                  <a:pt x="248702" y="459984"/>
                </a:moveTo>
                <a:lnTo>
                  <a:pt x="306820" y="41036"/>
                </a:lnTo>
                <a:cubicBezTo>
                  <a:pt x="347785" y="35232"/>
                  <a:pt x="380750" y="28050"/>
                  <a:pt x="406680" y="19345"/>
                </a:cubicBezTo>
                <a:lnTo>
                  <a:pt x="389825" y="429110"/>
                </a:lnTo>
                <a:cubicBezTo>
                  <a:pt x="388486" y="429371"/>
                  <a:pt x="387109" y="429594"/>
                  <a:pt x="385881" y="430115"/>
                </a:cubicBezTo>
                <a:cubicBezTo>
                  <a:pt x="349940" y="442095"/>
                  <a:pt x="303728" y="452104"/>
                  <a:pt x="248664" y="459992"/>
                </a:cubicBezTo>
                <a:close/>
                <a:moveTo>
                  <a:pt x="407093" y="432115"/>
                </a:moveTo>
                <a:lnTo>
                  <a:pt x="423911" y="23359"/>
                </a:lnTo>
                <a:cubicBezTo>
                  <a:pt x="436412" y="31843"/>
                  <a:pt x="448691" y="38875"/>
                  <a:pt x="460857" y="41107"/>
                </a:cubicBezTo>
                <a:lnTo>
                  <a:pt x="460857" y="460541"/>
                </a:lnTo>
                <a:cubicBezTo>
                  <a:pt x="444895" y="457564"/>
                  <a:pt x="427110" y="445881"/>
                  <a:pt x="408544" y="432747"/>
                </a:cubicBezTo>
                <a:cubicBezTo>
                  <a:pt x="408097" y="432486"/>
                  <a:pt x="407577" y="432337"/>
                  <a:pt x="407130" y="432077"/>
                </a:cubicBezTo>
                <a:close/>
                <a:moveTo>
                  <a:pt x="631788" y="429697"/>
                </a:moveTo>
                <a:lnTo>
                  <a:pt x="595772" y="24437"/>
                </a:lnTo>
                <a:cubicBezTo>
                  <a:pt x="608385" y="32883"/>
                  <a:pt x="620850" y="39766"/>
                  <a:pt x="633128" y="41515"/>
                </a:cubicBezTo>
                <a:lnTo>
                  <a:pt x="690315" y="460320"/>
                </a:lnTo>
                <a:cubicBezTo>
                  <a:pt x="674577" y="456971"/>
                  <a:pt x="657499" y="445585"/>
                  <a:pt x="639416" y="432824"/>
                </a:cubicBezTo>
                <a:cubicBezTo>
                  <a:pt x="636960" y="431373"/>
                  <a:pt x="634393" y="430405"/>
                  <a:pt x="631788" y="429736"/>
                </a:cubicBezTo>
                <a:close/>
                <a:moveTo>
                  <a:pt x="707802" y="460393"/>
                </a:moveTo>
                <a:lnTo>
                  <a:pt x="650467" y="40588"/>
                </a:lnTo>
                <a:cubicBezTo>
                  <a:pt x="691766" y="34598"/>
                  <a:pt x="724881" y="27194"/>
                  <a:pt x="750670" y="18226"/>
                </a:cubicBezTo>
                <a:lnTo>
                  <a:pt x="849787" y="429592"/>
                </a:lnTo>
                <a:cubicBezTo>
                  <a:pt x="849117" y="429778"/>
                  <a:pt x="848373" y="429852"/>
                  <a:pt x="847740" y="430113"/>
                </a:cubicBezTo>
                <a:cubicBezTo>
                  <a:pt x="811203" y="442279"/>
                  <a:pt x="764061" y="452475"/>
                  <a:pt x="707809" y="460400"/>
                </a:cubicBezTo>
                <a:close/>
                <a:moveTo>
                  <a:pt x="870318" y="432786"/>
                </a:moveTo>
                <a:cubicBezTo>
                  <a:pt x="869611" y="432376"/>
                  <a:pt x="868830" y="432116"/>
                  <a:pt x="868123" y="431744"/>
                </a:cubicBezTo>
                <a:lnTo>
                  <a:pt x="770748" y="27493"/>
                </a:lnTo>
                <a:cubicBezTo>
                  <a:pt x="782097" y="34711"/>
                  <a:pt x="793296" y="40255"/>
                  <a:pt x="804346" y="41558"/>
                </a:cubicBezTo>
                <a:lnTo>
                  <a:pt x="919646" y="460286"/>
                </a:lnTo>
                <a:cubicBezTo>
                  <a:pt x="904838" y="456975"/>
                  <a:pt x="888987" y="445962"/>
                  <a:pt x="871389" y="433460"/>
                </a:cubicBezTo>
                <a:cubicBezTo>
                  <a:pt x="871203" y="433311"/>
                  <a:pt x="870570" y="432865"/>
                  <a:pt x="870347" y="432753"/>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176" name="Freeform: Shape 175">
            <a:extLst>
              <a:ext uri="{FF2B5EF4-FFF2-40B4-BE49-F238E27FC236}">
                <a16:creationId xmlns:a16="http://schemas.microsoft.com/office/drawing/2014/main" id="{853B0B00-6022-7ABF-E406-7EFDDD75741A}"/>
              </a:ext>
            </a:extLst>
          </p:cNvPr>
          <p:cNvSpPr/>
          <p:nvPr/>
        </p:nvSpPr>
        <p:spPr>
          <a:xfrm>
            <a:off x="3293213" y="3247309"/>
            <a:ext cx="533051" cy="439577"/>
          </a:xfrm>
          <a:custGeom>
            <a:avLst/>
            <a:gdLst>
              <a:gd name="connsiteX0" fmla="*/ 825386 w 892854"/>
              <a:gd name="connsiteY0" fmla="*/ 573249 h 736287"/>
              <a:gd name="connsiteX1" fmla="*/ 825572 w 892854"/>
              <a:gd name="connsiteY1" fmla="*/ 573137 h 736287"/>
              <a:gd name="connsiteX2" fmla="*/ 825758 w 892854"/>
              <a:gd name="connsiteY2" fmla="*/ 572988 h 736287"/>
              <a:gd name="connsiteX3" fmla="*/ 890907 w 892854"/>
              <a:gd name="connsiteY3" fmla="*/ 406634 h 736287"/>
              <a:gd name="connsiteX4" fmla="*/ 890796 w 892854"/>
              <a:gd name="connsiteY4" fmla="*/ 405853 h 736287"/>
              <a:gd name="connsiteX5" fmla="*/ 875132 w 892854"/>
              <a:gd name="connsiteY5" fmla="*/ 355474 h 736287"/>
              <a:gd name="connsiteX6" fmla="*/ 762956 w 892854"/>
              <a:gd name="connsiteY6" fmla="*/ 261042 h 736287"/>
              <a:gd name="connsiteX7" fmla="*/ 761133 w 892854"/>
              <a:gd name="connsiteY7" fmla="*/ 260521 h 736287"/>
              <a:gd name="connsiteX8" fmla="*/ 641404 w 892854"/>
              <a:gd name="connsiteY8" fmla="*/ 269339 h 736287"/>
              <a:gd name="connsiteX9" fmla="*/ 621870 w 892854"/>
              <a:gd name="connsiteY9" fmla="*/ 228747 h 736287"/>
              <a:gd name="connsiteX10" fmla="*/ 630353 w 892854"/>
              <a:gd name="connsiteY10" fmla="*/ 225137 h 736287"/>
              <a:gd name="connsiteX11" fmla="*/ 633627 w 892854"/>
              <a:gd name="connsiteY11" fmla="*/ 217510 h 736287"/>
              <a:gd name="connsiteX12" fmla="*/ 626000 w 892854"/>
              <a:gd name="connsiteY12" fmla="*/ 214236 h 736287"/>
              <a:gd name="connsiteX13" fmla="*/ 482086 w 892854"/>
              <a:gd name="connsiteY13" fmla="*/ 477030 h 736287"/>
              <a:gd name="connsiteX14" fmla="*/ 680511 w 892854"/>
              <a:gd name="connsiteY14" fmla="*/ 666673 h 736287"/>
              <a:gd name="connsiteX15" fmla="*/ 680511 w 892854"/>
              <a:gd name="connsiteY15" fmla="*/ 724530 h 736287"/>
              <a:gd name="connsiteX16" fmla="*/ 631733 w 892854"/>
              <a:gd name="connsiteY16" fmla="*/ 724530 h 736287"/>
              <a:gd name="connsiteX17" fmla="*/ 625854 w 892854"/>
              <a:gd name="connsiteY17" fmla="*/ 730409 h 736287"/>
              <a:gd name="connsiteX18" fmla="*/ 631733 w 892854"/>
              <a:gd name="connsiteY18" fmla="*/ 736287 h 736287"/>
              <a:gd name="connsiteX19" fmla="*/ 741013 w 892854"/>
              <a:gd name="connsiteY19" fmla="*/ 736287 h 736287"/>
              <a:gd name="connsiteX20" fmla="*/ 746892 w 892854"/>
              <a:gd name="connsiteY20" fmla="*/ 730409 h 736287"/>
              <a:gd name="connsiteX21" fmla="*/ 741013 w 892854"/>
              <a:gd name="connsiteY21" fmla="*/ 724530 h 736287"/>
              <a:gd name="connsiteX22" fmla="*/ 692234 w 892854"/>
              <a:gd name="connsiteY22" fmla="*/ 724530 h 736287"/>
              <a:gd name="connsiteX23" fmla="*/ 692234 w 892854"/>
              <a:gd name="connsiteY23" fmla="*/ 668087 h 736287"/>
              <a:gd name="connsiteX24" fmla="*/ 713703 w 892854"/>
              <a:gd name="connsiteY24" fmla="*/ 669091 h 736287"/>
              <a:gd name="connsiteX25" fmla="*/ 757645 w 892854"/>
              <a:gd name="connsiteY25" fmla="*/ 664961 h 736287"/>
              <a:gd name="connsiteX26" fmla="*/ 815799 w 892854"/>
              <a:gd name="connsiteY26" fmla="*/ 645911 h 736287"/>
              <a:gd name="connsiteX27" fmla="*/ 816172 w 892854"/>
              <a:gd name="connsiteY27" fmla="*/ 645800 h 736287"/>
              <a:gd name="connsiteX28" fmla="*/ 816581 w 892854"/>
              <a:gd name="connsiteY28" fmla="*/ 645539 h 736287"/>
              <a:gd name="connsiteX29" fmla="*/ 830236 w 892854"/>
              <a:gd name="connsiteY29" fmla="*/ 638433 h 736287"/>
              <a:gd name="connsiteX30" fmla="*/ 832431 w 892854"/>
              <a:gd name="connsiteY30" fmla="*/ 630433 h 736287"/>
              <a:gd name="connsiteX31" fmla="*/ 824432 w 892854"/>
              <a:gd name="connsiteY31" fmla="*/ 628238 h 736287"/>
              <a:gd name="connsiteX32" fmla="*/ 816321 w 892854"/>
              <a:gd name="connsiteY32" fmla="*/ 632629 h 736287"/>
              <a:gd name="connsiteX33" fmla="*/ 796749 w 892854"/>
              <a:gd name="connsiteY33" fmla="*/ 592036 h 736287"/>
              <a:gd name="connsiteX34" fmla="*/ 825399 w 892854"/>
              <a:gd name="connsiteY34" fmla="*/ 573246 h 736287"/>
              <a:gd name="connsiteX35" fmla="*/ 714029 w 892854"/>
              <a:gd name="connsiteY35" fmla="*/ 600521 h 736287"/>
              <a:gd name="connsiteX36" fmla="*/ 583318 w 892854"/>
              <a:gd name="connsiteY36" fmla="*/ 538014 h 736287"/>
              <a:gd name="connsiteX37" fmla="*/ 638347 w 892854"/>
              <a:gd name="connsiteY37" fmla="*/ 542590 h 736287"/>
              <a:gd name="connsiteX38" fmla="*/ 725820 w 892854"/>
              <a:gd name="connsiteY38" fmla="*/ 533065 h 736287"/>
              <a:gd name="connsiteX39" fmla="*/ 768609 w 892854"/>
              <a:gd name="connsiteY39" fmla="*/ 540320 h 736287"/>
              <a:gd name="connsiteX40" fmla="*/ 811397 w 892854"/>
              <a:gd name="connsiteY40" fmla="*/ 565361 h 736287"/>
              <a:gd name="connsiteX41" fmla="*/ 813927 w 892854"/>
              <a:gd name="connsiteY41" fmla="*/ 567258 h 736287"/>
              <a:gd name="connsiteX42" fmla="*/ 786394 w 892854"/>
              <a:gd name="connsiteY42" fmla="*/ 583964 h 736287"/>
              <a:gd name="connsiteX43" fmla="*/ 714026 w 892854"/>
              <a:gd name="connsiteY43" fmla="*/ 600521 h 736287"/>
              <a:gd name="connsiteX44" fmla="*/ 864534 w 892854"/>
              <a:gd name="connsiteY44" fmla="*/ 360539 h 736287"/>
              <a:gd name="connsiteX45" fmla="*/ 878486 w 892854"/>
              <a:gd name="connsiteY45" fmla="*/ 403774 h 736287"/>
              <a:gd name="connsiteX46" fmla="*/ 871863 w 892854"/>
              <a:gd name="connsiteY46" fmla="*/ 406788 h 736287"/>
              <a:gd name="connsiteX47" fmla="*/ 869445 w 892854"/>
              <a:gd name="connsiteY47" fmla="*/ 408834 h 736287"/>
              <a:gd name="connsiteX48" fmla="*/ 847678 w 892854"/>
              <a:gd name="connsiteY48" fmla="*/ 425354 h 736287"/>
              <a:gd name="connsiteX49" fmla="*/ 834060 w 892854"/>
              <a:gd name="connsiteY49" fmla="*/ 425205 h 736287"/>
              <a:gd name="connsiteX50" fmla="*/ 823233 w 892854"/>
              <a:gd name="connsiteY50" fmla="*/ 467398 h 736287"/>
              <a:gd name="connsiteX51" fmla="*/ 823010 w 892854"/>
              <a:gd name="connsiteY51" fmla="*/ 473426 h 736287"/>
              <a:gd name="connsiteX52" fmla="*/ 765637 w 892854"/>
              <a:gd name="connsiteY52" fmla="*/ 412109 h 736287"/>
              <a:gd name="connsiteX53" fmla="*/ 748038 w 892854"/>
              <a:gd name="connsiteY53" fmla="*/ 400314 h 736287"/>
              <a:gd name="connsiteX54" fmla="*/ 751945 w 892854"/>
              <a:gd name="connsiteY54" fmla="*/ 349601 h 736287"/>
              <a:gd name="connsiteX55" fmla="*/ 767013 w 892854"/>
              <a:gd name="connsiteY55" fmla="*/ 274591 h 736287"/>
              <a:gd name="connsiteX56" fmla="*/ 864530 w 892854"/>
              <a:gd name="connsiteY56" fmla="*/ 360539 h 736287"/>
              <a:gd name="connsiteX57" fmla="*/ 755035 w 892854"/>
              <a:gd name="connsiteY57" fmla="*/ 271056 h 736287"/>
              <a:gd name="connsiteX58" fmla="*/ 741379 w 892854"/>
              <a:gd name="connsiteY58" fmla="*/ 344540 h 736287"/>
              <a:gd name="connsiteX59" fmla="*/ 737064 w 892854"/>
              <a:gd name="connsiteY59" fmla="*/ 404444 h 736287"/>
              <a:gd name="connsiteX60" fmla="*/ 763890 w 892854"/>
              <a:gd name="connsiteY60" fmla="*/ 423716 h 736287"/>
              <a:gd name="connsiteX61" fmla="*/ 813822 w 892854"/>
              <a:gd name="connsiteY61" fmla="*/ 482875 h 736287"/>
              <a:gd name="connsiteX62" fmla="*/ 825505 w 892854"/>
              <a:gd name="connsiteY62" fmla="*/ 499655 h 736287"/>
              <a:gd name="connsiteX63" fmla="*/ 826584 w 892854"/>
              <a:gd name="connsiteY63" fmla="*/ 499581 h 736287"/>
              <a:gd name="connsiteX64" fmla="*/ 834993 w 892854"/>
              <a:gd name="connsiteY64" fmla="*/ 467807 h 736287"/>
              <a:gd name="connsiteX65" fmla="*/ 837783 w 892854"/>
              <a:gd name="connsiteY65" fmla="*/ 436515 h 736287"/>
              <a:gd name="connsiteX66" fmla="*/ 845969 w 892854"/>
              <a:gd name="connsiteY66" fmla="*/ 436962 h 736287"/>
              <a:gd name="connsiteX67" fmla="*/ 878227 w 892854"/>
              <a:gd name="connsiteY67" fmla="*/ 416795 h 736287"/>
              <a:gd name="connsiteX68" fmla="*/ 880236 w 892854"/>
              <a:gd name="connsiteY68" fmla="*/ 415902 h 736287"/>
              <a:gd name="connsiteX69" fmla="*/ 823086 w 892854"/>
              <a:gd name="connsiteY69" fmla="*/ 559892 h 736287"/>
              <a:gd name="connsiteX70" fmla="*/ 814901 w 892854"/>
              <a:gd name="connsiteY70" fmla="*/ 554162 h 736287"/>
              <a:gd name="connsiteX71" fmla="*/ 775870 w 892854"/>
              <a:gd name="connsiteY71" fmla="*/ 531130 h 736287"/>
              <a:gd name="connsiteX72" fmla="*/ 718646 w 892854"/>
              <a:gd name="connsiteY72" fmla="*/ 523726 h 736287"/>
              <a:gd name="connsiteX73" fmla="*/ 641888 w 892854"/>
              <a:gd name="connsiteY73" fmla="*/ 531391 h 736287"/>
              <a:gd name="connsiteX74" fmla="*/ 575957 w 892854"/>
              <a:gd name="connsiteY74" fmla="*/ 528154 h 736287"/>
              <a:gd name="connsiteX75" fmla="*/ 562971 w 892854"/>
              <a:gd name="connsiteY75" fmla="*/ 505792 h 736287"/>
              <a:gd name="connsiteX76" fmla="*/ 549391 w 892854"/>
              <a:gd name="connsiteY76" fmla="*/ 464938 h 736287"/>
              <a:gd name="connsiteX77" fmla="*/ 565948 w 892854"/>
              <a:gd name="connsiteY77" fmla="*/ 456195 h 736287"/>
              <a:gd name="connsiteX78" fmla="*/ 575621 w 892854"/>
              <a:gd name="connsiteY78" fmla="*/ 451097 h 736287"/>
              <a:gd name="connsiteX79" fmla="*/ 639394 w 892854"/>
              <a:gd name="connsiteY79" fmla="*/ 388515 h 736287"/>
              <a:gd name="connsiteX80" fmla="*/ 601927 w 892854"/>
              <a:gd name="connsiteY80" fmla="*/ 308558 h 736287"/>
              <a:gd name="connsiteX81" fmla="*/ 641143 w 892854"/>
              <a:gd name="connsiteY81" fmla="*/ 282327 h 736287"/>
              <a:gd name="connsiteX82" fmla="*/ 713511 w 892854"/>
              <a:gd name="connsiteY82" fmla="*/ 265769 h 736287"/>
              <a:gd name="connsiteX83" fmla="*/ 755034 w 892854"/>
              <a:gd name="connsiteY83" fmla="*/ 271053 h 736287"/>
              <a:gd name="connsiteX84" fmla="*/ 555752 w 892854"/>
              <a:gd name="connsiteY84" fmla="*/ 377879 h 736287"/>
              <a:gd name="connsiteX85" fmla="*/ 592959 w 892854"/>
              <a:gd name="connsiteY85" fmla="*/ 317232 h 736287"/>
              <a:gd name="connsiteX86" fmla="*/ 627897 w 892854"/>
              <a:gd name="connsiteY86" fmla="*/ 385991 h 736287"/>
              <a:gd name="connsiteX87" fmla="*/ 576067 w 892854"/>
              <a:gd name="connsiteY87" fmla="*/ 439346 h 736287"/>
              <a:gd name="connsiteX88" fmla="*/ 559473 w 892854"/>
              <a:gd name="connsiteY88" fmla="*/ 446341 h 736287"/>
              <a:gd name="connsiteX89" fmla="*/ 547492 w 892854"/>
              <a:gd name="connsiteY89" fmla="*/ 453075 h 736287"/>
              <a:gd name="connsiteX90" fmla="*/ 555752 w 892854"/>
              <a:gd name="connsiteY90" fmla="*/ 377880 h 736287"/>
              <a:gd name="connsiteX91" fmla="*/ 755406 w 892854"/>
              <a:gd name="connsiteY91" fmla="*/ 653361 h 736287"/>
              <a:gd name="connsiteX92" fmla="*/ 493545 w 892854"/>
              <a:gd name="connsiteY92" fmla="*/ 474844 h 736287"/>
              <a:gd name="connsiteX93" fmla="*/ 611226 w 892854"/>
              <a:gd name="connsiteY93" fmla="*/ 233852 h 736287"/>
              <a:gd name="connsiteX94" fmla="*/ 630797 w 892854"/>
              <a:gd name="connsiteY94" fmla="*/ 274482 h 736287"/>
              <a:gd name="connsiteX95" fmla="*/ 544662 w 892854"/>
              <a:gd name="connsiteY95" fmla="*/ 374008 h 736287"/>
              <a:gd name="connsiteX96" fmla="*/ 552327 w 892854"/>
              <a:gd name="connsiteY96" fmla="*/ 510892 h 736287"/>
              <a:gd name="connsiteX97" fmla="*/ 569070 w 892854"/>
              <a:gd name="connsiteY97" fmla="*/ 538835 h 736287"/>
              <a:gd name="connsiteX98" fmla="*/ 569256 w 892854"/>
              <a:gd name="connsiteY98" fmla="*/ 539058 h 736287"/>
              <a:gd name="connsiteX99" fmla="*/ 714027 w 892854"/>
              <a:gd name="connsiteY99" fmla="*/ 612244 h 736287"/>
              <a:gd name="connsiteX100" fmla="*/ 786134 w 892854"/>
              <a:gd name="connsiteY100" fmla="*/ 596989 h 736287"/>
              <a:gd name="connsiteX101" fmla="*/ 805668 w 892854"/>
              <a:gd name="connsiteY101" fmla="*/ 637545 h 736287"/>
              <a:gd name="connsiteX102" fmla="*/ 755401 w 892854"/>
              <a:gd name="connsiteY102" fmla="*/ 653358 h 736287"/>
              <a:gd name="connsiteX103" fmla="*/ 494030 w 892854"/>
              <a:gd name="connsiteY103" fmla="*/ 539690 h 736287"/>
              <a:gd name="connsiteX104" fmla="*/ 421886 w 892854"/>
              <a:gd name="connsiteY104" fmla="*/ 537123 h 736287"/>
              <a:gd name="connsiteX105" fmla="*/ 483426 w 892854"/>
              <a:gd name="connsiteY105" fmla="*/ 524323 h 736287"/>
              <a:gd name="connsiteX106" fmla="*/ 487966 w 892854"/>
              <a:gd name="connsiteY106" fmla="*/ 517365 h 736287"/>
              <a:gd name="connsiteX107" fmla="*/ 481008 w 892854"/>
              <a:gd name="connsiteY107" fmla="*/ 512826 h 736287"/>
              <a:gd name="connsiteX108" fmla="*/ 378985 w 892854"/>
              <a:gd name="connsiteY108" fmla="*/ 534034 h 736287"/>
              <a:gd name="connsiteX109" fmla="*/ 379023 w 892854"/>
              <a:gd name="connsiteY109" fmla="*/ 72443 h 736287"/>
              <a:gd name="connsiteX110" fmla="*/ 663915 w 892854"/>
              <a:gd name="connsiteY110" fmla="*/ 12280 h 736287"/>
              <a:gd name="connsiteX111" fmla="*/ 681961 w 892854"/>
              <a:gd name="connsiteY111" fmla="*/ 16633 h 736287"/>
              <a:gd name="connsiteX112" fmla="*/ 689960 w 892854"/>
              <a:gd name="connsiteY112" fmla="*/ 33376 h 736287"/>
              <a:gd name="connsiteX113" fmla="*/ 689960 w 892854"/>
              <a:gd name="connsiteY113" fmla="*/ 240468 h 736287"/>
              <a:gd name="connsiteX114" fmla="*/ 695839 w 892854"/>
              <a:gd name="connsiteY114" fmla="*/ 246347 h 736287"/>
              <a:gd name="connsiteX115" fmla="*/ 701717 w 892854"/>
              <a:gd name="connsiteY115" fmla="*/ 240468 h 736287"/>
              <a:gd name="connsiteX116" fmla="*/ 701680 w 892854"/>
              <a:gd name="connsiteY116" fmla="*/ 74524 h 736287"/>
              <a:gd name="connsiteX117" fmla="*/ 703838 w 892854"/>
              <a:gd name="connsiteY117" fmla="*/ 74115 h 736287"/>
              <a:gd name="connsiteX118" fmla="*/ 725381 w 892854"/>
              <a:gd name="connsiteY118" fmla="*/ 78766 h 736287"/>
              <a:gd name="connsiteX119" fmla="*/ 734534 w 892854"/>
              <a:gd name="connsiteY119" fmla="*/ 95918 h 736287"/>
              <a:gd name="connsiteX120" fmla="*/ 734571 w 892854"/>
              <a:gd name="connsiteY120" fmla="*/ 241508 h 736287"/>
              <a:gd name="connsiteX121" fmla="*/ 740450 w 892854"/>
              <a:gd name="connsiteY121" fmla="*/ 247387 h 736287"/>
              <a:gd name="connsiteX122" fmla="*/ 746329 w 892854"/>
              <a:gd name="connsiteY122" fmla="*/ 241508 h 736287"/>
              <a:gd name="connsiteX123" fmla="*/ 746291 w 892854"/>
              <a:gd name="connsiteY123" fmla="*/ 95918 h 736287"/>
              <a:gd name="connsiteX124" fmla="*/ 732339 w 892854"/>
              <a:gd name="connsiteY124" fmla="*/ 69278 h 736287"/>
              <a:gd name="connsiteX125" fmla="*/ 701680 w 892854"/>
              <a:gd name="connsiteY125" fmla="*/ 62543 h 736287"/>
              <a:gd name="connsiteX126" fmla="*/ 701680 w 892854"/>
              <a:gd name="connsiteY126" fmla="*/ 33373 h 736287"/>
              <a:gd name="connsiteX127" fmla="*/ 689364 w 892854"/>
              <a:gd name="connsiteY127" fmla="*/ 7514 h 736287"/>
              <a:gd name="connsiteX128" fmla="*/ 661496 w 892854"/>
              <a:gd name="connsiteY128" fmla="*/ 780 h 736287"/>
              <a:gd name="connsiteX129" fmla="*/ 373146 w 892854"/>
              <a:gd name="connsiteY129" fmla="*/ 61688 h 736287"/>
              <a:gd name="connsiteX130" fmla="*/ 84795 w 892854"/>
              <a:gd name="connsiteY130" fmla="*/ 780 h 736287"/>
              <a:gd name="connsiteX131" fmla="*/ 56927 w 892854"/>
              <a:gd name="connsiteY131" fmla="*/ 7514 h 736287"/>
              <a:gd name="connsiteX132" fmla="*/ 44611 w 892854"/>
              <a:gd name="connsiteY132" fmla="*/ 33373 h 736287"/>
              <a:gd name="connsiteX133" fmla="*/ 44611 w 892854"/>
              <a:gd name="connsiteY133" fmla="*/ 62543 h 736287"/>
              <a:gd name="connsiteX134" fmla="*/ 13952 w 892854"/>
              <a:gd name="connsiteY134" fmla="*/ 69278 h 736287"/>
              <a:gd name="connsiteX135" fmla="*/ 0 w 892854"/>
              <a:gd name="connsiteY135" fmla="*/ 95918 h 736287"/>
              <a:gd name="connsiteX136" fmla="*/ 0 w 892854"/>
              <a:gd name="connsiteY136" fmla="*/ 525848 h 736287"/>
              <a:gd name="connsiteX137" fmla="*/ 10678 w 892854"/>
              <a:gd name="connsiteY137" fmla="*/ 551372 h 736287"/>
              <a:gd name="connsiteX138" fmla="*/ 29840 w 892854"/>
              <a:gd name="connsiteY138" fmla="*/ 559335 h 736287"/>
              <a:gd name="connsiteX139" fmla="*/ 30845 w 892854"/>
              <a:gd name="connsiteY139" fmla="*/ 559297 h 736287"/>
              <a:gd name="connsiteX140" fmla="*/ 373154 w 892854"/>
              <a:gd name="connsiteY140" fmla="*/ 547131 h 736287"/>
              <a:gd name="connsiteX141" fmla="*/ 493626 w 892854"/>
              <a:gd name="connsiteY141" fmla="*/ 551410 h 736287"/>
              <a:gd name="connsiteX142" fmla="*/ 499691 w 892854"/>
              <a:gd name="connsiteY142" fmla="*/ 545754 h 736287"/>
              <a:gd name="connsiteX143" fmla="*/ 494035 w 892854"/>
              <a:gd name="connsiteY143" fmla="*/ 539690 h 736287"/>
              <a:gd name="connsiteX144" fmla="*/ 56328 w 892854"/>
              <a:gd name="connsiteY144" fmla="*/ 33379 h 736287"/>
              <a:gd name="connsiteX145" fmla="*/ 64328 w 892854"/>
              <a:gd name="connsiteY145" fmla="*/ 16636 h 736287"/>
              <a:gd name="connsiteX146" fmla="*/ 77573 w 892854"/>
              <a:gd name="connsiteY146" fmla="*/ 11762 h 736287"/>
              <a:gd name="connsiteX147" fmla="*/ 82373 w 892854"/>
              <a:gd name="connsiteY147" fmla="*/ 12283 h 736287"/>
              <a:gd name="connsiteX148" fmla="*/ 367266 w 892854"/>
              <a:gd name="connsiteY148" fmla="*/ 72446 h 736287"/>
              <a:gd name="connsiteX149" fmla="*/ 367266 w 892854"/>
              <a:gd name="connsiteY149" fmla="*/ 534076 h 736287"/>
              <a:gd name="connsiteX150" fmla="*/ 73438 w 892854"/>
              <a:gd name="connsiteY150" fmla="*/ 472944 h 736287"/>
              <a:gd name="connsiteX151" fmla="*/ 56360 w 892854"/>
              <a:gd name="connsiteY151" fmla="*/ 451848 h 736287"/>
              <a:gd name="connsiteX152" fmla="*/ 30394 w 892854"/>
              <a:gd name="connsiteY152" fmla="*/ 547577 h 736287"/>
              <a:gd name="connsiteX153" fmla="*/ 18785 w 892854"/>
              <a:gd name="connsiteY153" fmla="*/ 542926 h 736287"/>
              <a:gd name="connsiteX154" fmla="*/ 11679 w 892854"/>
              <a:gd name="connsiteY154" fmla="*/ 525885 h 736287"/>
              <a:gd name="connsiteX155" fmla="*/ 11716 w 892854"/>
              <a:gd name="connsiteY155" fmla="*/ 95917 h 736287"/>
              <a:gd name="connsiteX156" fmla="*/ 20869 w 892854"/>
              <a:gd name="connsiteY156" fmla="*/ 78764 h 736287"/>
              <a:gd name="connsiteX157" fmla="*/ 42412 w 892854"/>
              <a:gd name="connsiteY157" fmla="*/ 74113 h 736287"/>
              <a:gd name="connsiteX158" fmla="*/ 44570 w 892854"/>
              <a:gd name="connsiteY158" fmla="*/ 74522 h 736287"/>
              <a:gd name="connsiteX159" fmla="*/ 44570 w 892854"/>
              <a:gd name="connsiteY159" fmla="*/ 451836 h 736287"/>
              <a:gd name="connsiteX160" fmla="*/ 71023 w 892854"/>
              <a:gd name="connsiteY160" fmla="*/ 484430 h 736287"/>
              <a:gd name="connsiteX161" fmla="*/ 324369 w 892854"/>
              <a:gd name="connsiteY161" fmla="*/ 537153 h 736287"/>
              <a:gd name="connsiteX162" fmla="*/ 185804 w 892854"/>
              <a:gd name="connsiteY162" fmla="*/ 309156 h 736287"/>
              <a:gd name="connsiteX163" fmla="*/ 189413 w 892854"/>
              <a:gd name="connsiteY163" fmla="*/ 317602 h 736287"/>
              <a:gd name="connsiteX164" fmla="*/ 157155 w 892854"/>
              <a:gd name="connsiteY164" fmla="*/ 325602 h 736287"/>
              <a:gd name="connsiteX165" fmla="*/ 150421 w 892854"/>
              <a:gd name="connsiteY165" fmla="*/ 340001 h 736287"/>
              <a:gd name="connsiteX166" fmla="*/ 210287 w 892854"/>
              <a:gd name="connsiteY166" fmla="*/ 388295 h 736287"/>
              <a:gd name="connsiteX167" fmla="*/ 237894 w 892854"/>
              <a:gd name="connsiteY167" fmla="*/ 392202 h 736287"/>
              <a:gd name="connsiteX168" fmla="*/ 265390 w 892854"/>
              <a:gd name="connsiteY168" fmla="*/ 384984 h 736287"/>
              <a:gd name="connsiteX169" fmla="*/ 273167 w 892854"/>
              <a:gd name="connsiteY169" fmla="*/ 369729 h 736287"/>
              <a:gd name="connsiteX170" fmla="*/ 233169 w 892854"/>
              <a:gd name="connsiteY170" fmla="*/ 328504 h 736287"/>
              <a:gd name="connsiteX171" fmla="*/ 237522 w 892854"/>
              <a:gd name="connsiteY171" fmla="*/ 320690 h 736287"/>
              <a:gd name="connsiteX172" fmla="*/ 246824 w 892854"/>
              <a:gd name="connsiteY172" fmla="*/ 305064 h 736287"/>
              <a:gd name="connsiteX173" fmla="*/ 259847 w 892854"/>
              <a:gd name="connsiteY173" fmla="*/ 189830 h 736287"/>
              <a:gd name="connsiteX174" fmla="*/ 213338 w 892854"/>
              <a:gd name="connsiteY174" fmla="*/ 157199 h 736287"/>
              <a:gd name="connsiteX175" fmla="*/ 162178 w 892854"/>
              <a:gd name="connsiteY175" fmla="*/ 167841 h 736287"/>
              <a:gd name="connsiteX176" fmla="*/ 176614 w 892854"/>
              <a:gd name="connsiteY176" fmla="*/ 288656 h 736287"/>
              <a:gd name="connsiteX177" fmla="*/ 185804 w 892854"/>
              <a:gd name="connsiteY177" fmla="*/ 309156 h 736287"/>
              <a:gd name="connsiteX178" fmla="*/ 261409 w 892854"/>
              <a:gd name="connsiteY178" fmla="*/ 369767 h 736287"/>
              <a:gd name="connsiteX179" fmla="*/ 258209 w 892854"/>
              <a:gd name="connsiteY179" fmla="*/ 375683 h 736287"/>
              <a:gd name="connsiteX180" fmla="*/ 213301 w 892854"/>
              <a:gd name="connsiteY180" fmla="*/ 376948 h 736287"/>
              <a:gd name="connsiteX181" fmla="*/ 162178 w 892854"/>
              <a:gd name="connsiteY181" fmla="*/ 340001 h 736287"/>
              <a:gd name="connsiteX182" fmla="*/ 164857 w 892854"/>
              <a:gd name="connsiteY182" fmla="*/ 334495 h 736287"/>
              <a:gd name="connsiteX183" fmla="*/ 194660 w 892854"/>
              <a:gd name="connsiteY183" fmla="*/ 329769 h 736287"/>
              <a:gd name="connsiteX184" fmla="*/ 206380 w 892854"/>
              <a:gd name="connsiteY184" fmla="*/ 357154 h 736287"/>
              <a:gd name="connsiteX185" fmla="*/ 211478 w 892854"/>
              <a:gd name="connsiteY185" fmla="*/ 360688 h 736287"/>
              <a:gd name="connsiteX186" fmla="*/ 211775 w 892854"/>
              <a:gd name="connsiteY186" fmla="*/ 360688 h 736287"/>
              <a:gd name="connsiteX187" fmla="*/ 216910 w 892854"/>
              <a:gd name="connsiteY187" fmla="*/ 357675 h 736287"/>
              <a:gd name="connsiteX188" fmla="*/ 227440 w 892854"/>
              <a:gd name="connsiteY188" fmla="*/ 338773 h 736287"/>
              <a:gd name="connsiteX189" fmla="*/ 261410 w 892854"/>
              <a:gd name="connsiteY189" fmla="*/ 369767 h 736287"/>
              <a:gd name="connsiteX190" fmla="*/ 170215 w 892854"/>
              <a:gd name="connsiteY190" fmla="*/ 176438 h 736287"/>
              <a:gd name="connsiteX191" fmla="*/ 196446 w 892854"/>
              <a:gd name="connsiteY191" fmla="*/ 166690 h 736287"/>
              <a:gd name="connsiteX192" fmla="*/ 210249 w 892854"/>
              <a:gd name="connsiteY192" fmla="*/ 168588 h 736287"/>
              <a:gd name="connsiteX193" fmla="*/ 250358 w 892854"/>
              <a:gd name="connsiteY193" fmla="*/ 196865 h 736287"/>
              <a:gd name="connsiteX194" fmla="*/ 236740 w 892854"/>
              <a:gd name="connsiteY194" fmla="*/ 298964 h 736287"/>
              <a:gd name="connsiteX195" fmla="*/ 227215 w 892854"/>
              <a:gd name="connsiteY195" fmla="*/ 315000 h 736287"/>
              <a:gd name="connsiteX196" fmla="*/ 212444 w 892854"/>
              <a:gd name="connsiteY196" fmla="*/ 341566 h 736287"/>
              <a:gd name="connsiteX197" fmla="*/ 196556 w 892854"/>
              <a:gd name="connsiteY197" fmla="*/ 304546 h 736287"/>
              <a:gd name="connsiteX198" fmla="*/ 187217 w 892854"/>
              <a:gd name="connsiteY198" fmla="*/ 283784 h 736287"/>
              <a:gd name="connsiteX199" fmla="*/ 170213 w 892854"/>
              <a:gd name="connsiteY199" fmla="*/ 176437 h 736287"/>
              <a:gd name="connsiteX200" fmla="*/ 210249 w 892854"/>
              <a:gd name="connsiteY200" fmla="*/ 253010 h 736287"/>
              <a:gd name="connsiteX201" fmla="*/ 218249 w 892854"/>
              <a:gd name="connsiteY201" fmla="*/ 254089 h 736287"/>
              <a:gd name="connsiteX202" fmla="*/ 233467 w 892854"/>
              <a:gd name="connsiteY202" fmla="*/ 249141 h 736287"/>
              <a:gd name="connsiteX203" fmla="*/ 242843 w 892854"/>
              <a:gd name="connsiteY203" fmla="*/ 228863 h 736287"/>
              <a:gd name="connsiteX204" fmla="*/ 213263 w 892854"/>
              <a:gd name="connsiteY204" fmla="*/ 191210 h 736287"/>
              <a:gd name="connsiteX205" fmla="*/ 190009 w 892854"/>
              <a:gd name="connsiteY205" fmla="*/ 195042 h 736287"/>
              <a:gd name="connsiteX206" fmla="*/ 180633 w 892854"/>
              <a:gd name="connsiteY206" fmla="*/ 215320 h 736287"/>
              <a:gd name="connsiteX207" fmla="*/ 210250 w 892854"/>
              <a:gd name="connsiteY207" fmla="*/ 253010 h 736287"/>
              <a:gd name="connsiteX208" fmla="*/ 197227 w 892854"/>
              <a:gd name="connsiteY208" fmla="*/ 204380 h 736287"/>
              <a:gd name="connsiteX209" fmla="*/ 205226 w 892854"/>
              <a:gd name="connsiteY209" fmla="*/ 201850 h 736287"/>
              <a:gd name="connsiteX210" fmla="*/ 210249 w 892854"/>
              <a:gd name="connsiteY210" fmla="*/ 202557 h 736287"/>
              <a:gd name="connsiteX211" fmla="*/ 231122 w 892854"/>
              <a:gd name="connsiteY211" fmla="*/ 228863 h 736287"/>
              <a:gd name="connsiteX212" fmla="*/ 226322 w 892854"/>
              <a:gd name="connsiteY212" fmla="*/ 239838 h 736287"/>
              <a:gd name="connsiteX213" fmla="*/ 213263 w 892854"/>
              <a:gd name="connsiteY213" fmla="*/ 241661 h 736287"/>
              <a:gd name="connsiteX214" fmla="*/ 192390 w 892854"/>
              <a:gd name="connsiteY214" fmla="*/ 215356 h 736287"/>
              <a:gd name="connsiteX215" fmla="*/ 197226 w 892854"/>
              <a:gd name="connsiteY215" fmla="*/ 204381 h 7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Lst>
            <a:rect l="l" t="t" r="r" b="b"/>
            <a:pathLst>
              <a:path w="892854" h="736287">
                <a:moveTo>
                  <a:pt x="825386" y="573249"/>
                </a:moveTo>
                <a:cubicBezTo>
                  <a:pt x="825461" y="573211"/>
                  <a:pt x="825498" y="573174"/>
                  <a:pt x="825572" y="573137"/>
                </a:cubicBezTo>
                <a:cubicBezTo>
                  <a:pt x="825647" y="573100"/>
                  <a:pt x="825684" y="573025"/>
                  <a:pt x="825758" y="572988"/>
                </a:cubicBezTo>
                <a:cubicBezTo>
                  <a:pt x="875579" y="533065"/>
                  <a:pt x="900247" y="469213"/>
                  <a:pt x="890907" y="406634"/>
                </a:cubicBezTo>
                <a:cubicBezTo>
                  <a:pt x="890870" y="406373"/>
                  <a:pt x="890833" y="406113"/>
                  <a:pt x="890796" y="405853"/>
                </a:cubicBezTo>
                <a:cubicBezTo>
                  <a:pt x="888154" y="388774"/>
                  <a:pt x="883019" y="371845"/>
                  <a:pt x="875132" y="355474"/>
                </a:cubicBezTo>
                <a:cubicBezTo>
                  <a:pt x="852100" y="307626"/>
                  <a:pt x="810391" y="274660"/>
                  <a:pt x="762956" y="261042"/>
                </a:cubicBezTo>
                <a:cubicBezTo>
                  <a:pt x="762398" y="260782"/>
                  <a:pt x="761765" y="260596"/>
                  <a:pt x="761133" y="260521"/>
                </a:cubicBezTo>
                <a:cubicBezTo>
                  <a:pt x="722623" y="249917"/>
                  <a:pt x="680430" y="252075"/>
                  <a:pt x="641404" y="269339"/>
                </a:cubicBezTo>
                <a:lnTo>
                  <a:pt x="621870" y="228747"/>
                </a:lnTo>
                <a:cubicBezTo>
                  <a:pt x="624660" y="227482"/>
                  <a:pt x="627488" y="226291"/>
                  <a:pt x="630353" y="225137"/>
                </a:cubicBezTo>
                <a:cubicBezTo>
                  <a:pt x="633367" y="223947"/>
                  <a:pt x="634818" y="220524"/>
                  <a:pt x="633627" y="217510"/>
                </a:cubicBezTo>
                <a:cubicBezTo>
                  <a:pt x="632436" y="214496"/>
                  <a:pt x="629013" y="213045"/>
                  <a:pt x="626000" y="214236"/>
                </a:cubicBezTo>
                <a:cubicBezTo>
                  <a:pt x="521672" y="255945"/>
                  <a:pt x="461169" y="366445"/>
                  <a:pt x="482086" y="477030"/>
                </a:cubicBezTo>
                <a:cubicBezTo>
                  <a:pt x="501322" y="578643"/>
                  <a:pt x="583404" y="652719"/>
                  <a:pt x="680511" y="666673"/>
                </a:cubicBezTo>
                <a:lnTo>
                  <a:pt x="680511" y="724530"/>
                </a:lnTo>
                <a:lnTo>
                  <a:pt x="631733" y="724530"/>
                </a:lnTo>
                <a:cubicBezTo>
                  <a:pt x="628496" y="724530"/>
                  <a:pt x="625854" y="727172"/>
                  <a:pt x="625854" y="730409"/>
                </a:cubicBezTo>
                <a:cubicBezTo>
                  <a:pt x="625854" y="733646"/>
                  <a:pt x="628496" y="736287"/>
                  <a:pt x="631733" y="736287"/>
                </a:cubicBezTo>
                <a:lnTo>
                  <a:pt x="741013" y="736287"/>
                </a:lnTo>
                <a:cubicBezTo>
                  <a:pt x="744250" y="736287"/>
                  <a:pt x="746892" y="733646"/>
                  <a:pt x="746892" y="730409"/>
                </a:cubicBezTo>
                <a:cubicBezTo>
                  <a:pt x="746892" y="727172"/>
                  <a:pt x="744250" y="724530"/>
                  <a:pt x="741013" y="724530"/>
                </a:cubicBezTo>
                <a:lnTo>
                  <a:pt x="692234" y="724530"/>
                </a:lnTo>
                <a:lnTo>
                  <a:pt x="692234" y="668087"/>
                </a:lnTo>
                <a:cubicBezTo>
                  <a:pt x="699341" y="668756"/>
                  <a:pt x="706485" y="669091"/>
                  <a:pt x="713703" y="669091"/>
                </a:cubicBezTo>
                <a:cubicBezTo>
                  <a:pt x="728176" y="669091"/>
                  <a:pt x="742910" y="667752"/>
                  <a:pt x="757645" y="664961"/>
                </a:cubicBezTo>
                <a:cubicBezTo>
                  <a:pt x="777922" y="661129"/>
                  <a:pt x="797382" y="654693"/>
                  <a:pt x="815799" y="645911"/>
                </a:cubicBezTo>
                <a:cubicBezTo>
                  <a:pt x="815911" y="645874"/>
                  <a:pt x="816060" y="645837"/>
                  <a:pt x="816172" y="645800"/>
                </a:cubicBezTo>
                <a:cubicBezTo>
                  <a:pt x="816320" y="645725"/>
                  <a:pt x="816432" y="645614"/>
                  <a:pt x="816581" y="645539"/>
                </a:cubicBezTo>
                <a:cubicBezTo>
                  <a:pt x="821195" y="643307"/>
                  <a:pt x="825771" y="640963"/>
                  <a:pt x="830236" y="638433"/>
                </a:cubicBezTo>
                <a:cubicBezTo>
                  <a:pt x="833064" y="636833"/>
                  <a:pt x="834031" y="633261"/>
                  <a:pt x="832431" y="630433"/>
                </a:cubicBezTo>
                <a:cubicBezTo>
                  <a:pt x="830831" y="627606"/>
                  <a:pt x="827259" y="626638"/>
                  <a:pt x="824432" y="628238"/>
                </a:cubicBezTo>
                <a:cubicBezTo>
                  <a:pt x="821753" y="629764"/>
                  <a:pt x="819037" y="631215"/>
                  <a:pt x="816321" y="632629"/>
                </a:cubicBezTo>
                <a:lnTo>
                  <a:pt x="796749" y="592036"/>
                </a:lnTo>
                <a:cubicBezTo>
                  <a:pt x="807018" y="586529"/>
                  <a:pt x="816618" y="580241"/>
                  <a:pt x="825399" y="573246"/>
                </a:cubicBezTo>
                <a:close/>
                <a:moveTo>
                  <a:pt x="714029" y="600521"/>
                </a:moveTo>
                <a:cubicBezTo>
                  <a:pt x="663949" y="600521"/>
                  <a:pt x="615398" y="577937"/>
                  <a:pt x="583318" y="538014"/>
                </a:cubicBezTo>
                <a:cubicBezTo>
                  <a:pt x="603037" y="531391"/>
                  <a:pt x="620227" y="536823"/>
                  <a:pt x="638347" y="542590"/>
                </a:cubicBezTo>
                <a:cubicBezTo>
                  <a:pt x="663201" y="550515"/>
                  <a:pt x="691367" y="559445"/>
                  <a:pt x="725820" y="533065"/>
                </a:cubicBezTo>
                <a:cubicBezTo>
                  <a:pt x="742266" y="520489"/>
                  <a:pt x="750786" y="526182"/>
                  <a:pt x="768609" y="540320"/>
                </a:cubicBezTo>
                <a:cubicBezTo>
                  <a:pt x="779361" y="548878"/>
                  <a:pt x="792756" y="559482"/>
                  <a:pt x="811397" y="565361"/>
                </a:cubicBezTo>
                <a:cubicBezTo>
                  <a:pt x="812550" y="565733"/>
                  <a:pt x="812922" y="565919"/>
                  <a:pt x="813927" y="567258"/>
                </a:cubicBezTo>
                <a:cubicBezTo>
                  <a:pt x="805444" y="573583"/>
                  <a:pt x="796290" y="579202"/>
                  <a:pt x="786394" y="583964"/>
                </a:cubicBezTo>
                <a:cubicBezTo>
                  <a:pt x="763028" y="595201"/>
                  <a:pt x="738322" y="600521"/>
                  <a:pt x="714026" y="600521"/>
                </a:cubicBezTo>
                <a:close/>
                <a:moveTo>
                  <a:pt x="864534" y="360539"/>
                </a:moveTo>
                <a:cubicBezTo>
                  <a:pt x="871306" y="374604"/>
                  <a:pt x="875882" y="389151"/>
                  <a:pt x="878486" y="403774"/>
                </a:cubicBezTo>
                <a:lnTo>
                  <a:pt x="871863" y="406788"/>
                </a:lnTo>
                <a:cubicBezTo>
                  <a:pt x="870896" y="407234"/>
                  <a:pt x="870040" y="407941"/>
                  <a:pt x="869445" y="408834"/>
                </a:cubicBezTo>
                <a:cubicBezTo>
                  <a:pt x="857279" y="426768"/>
                  <a:pt x="853855" y="426284"/>
                  <a:pt x="847678" y="425354"/>
                </a:cubicBezTo>
                <a:cubicBezTo>
                  <a:pt x="844181" y="424833"/>
                  <a:pt x="839865" y="424201"/>
                  <a:pt x="834060" y="425205"/>
                </a:cubicBezTo>
                <a:cubicBezTo>
                  <a:pt x="825093" y="426731"/>
                  <a:pt x="824238" y="439977"/>
                  <a:pt x="823233" y="467398"/>
                </a:cubicBezTo>
                <a:cubicBezTo>
                  <a:pt x="823159" y="469296"/>
                  <a:pt x="823084" y="471342"/>
                  <a:pt x="823010" y="473426"/>
                </a:cubicBezTo>
                <a:cubicBezTo>
                  <a:pt x="803774" y="417950"/>
                  <a:pt x="781785" y="414601"/>
                  <a:pt x="765637" y="412109"/>
                </a:cubicBezTo>
                <a:cubicBezTo>
                  <a:pt x="756335" y="410695"/>
                  <a:pt x="751647" y="409951"/>
                  <a:pt x="748038" y="400314"/>
                </a:cubicBezTo>
                <a:cubicBezTo>
                  <a:pt x="739108" y="376464"/>
                  <a:pt x="744206" y="365786"/>
                  <a:pt x="751945" y="349601"/>
                </a:cubicBezTo>
                <a:cubicBezTo>
                  <a:pt x="759684" y="333416"/>
                  <a:pt x="769209" y="313510"/>
                  <a:pt x="767013" y="274591"/>
                </a:cubicBezTo>
                <a:cubicBezTo>
                  <a:pt x="808313" y="288469"/>
                  <a:pt x="844181" y="318309"/>
                  <a:pt x="864530" y="360539"/>
                </a:cubicBezTo>
                <a:close/>
                <a:moveTo>
                  <a:pt x="755035" y="271056"/>
                </a:moveTo>
                <a:cubicBezTo>
                  <a:pt x="757974" y="309752"/>
                  <a:pt x="749156" y="328206"/>
                  <a:pt x="741379" y="344540"/>
                </a:cubicBezTo>
                <a:cubicBezTo>
                  <a:pt x="733343" y="361394"/>
                  <a:pt x="726385" y="375906"/>
                  <a:pt x="737064" y="404444"/>
                </a:cubicBezTo>
                <a:cubicBezTo>
                  <a:pt x="743091" y="420554"/>
                  <a:pt x="754142" y="422229"/>
                  <a:pt x="763890" y="423716"/>
                </a:cubicBezTo>
                <a:cubicBezTo>
                  <a:pt x="778363" y="425949"/>
                  <a:pt x="796372" y="428702"/>
                  <a:pt x="813822" y="482875"/>
                </a:cubicBezTo>
                <a:cubicBezTo>
                  <a:pt x="816984" y="492660"/>
                  <a:pt x="819700" y="499655"/>
                  <a:pt x="825505" y="499655"/>
                </a:cubicBezTo>
                <a:cubicBezTo>
                  <a:pt x="825840" y="499655"/>
                  <a:pt x="826212" y="499618"/>
                  <a:pt x="826584" y="499581"/>
                </a:cubicBezTo>
                <a:cubicBezTo>
                  <a:pt x="833914" y="498576"/>
                  <a:pt x="834211" y="490168"/>
                  <a:pt x="834993" y="467807"/>
                </a:cubicBezTo>
                <a:cubicBezTo>
                  <a:pt x="835365" y="457798"/>
                  <a:pt x="835960" y="441576"/>
                  <a:pt x="837783" y="436515"/>
                </a:cubicBezTo>
                <a:cubicBezTo>
                  <a:pt x="840871" y="436217"/>
                  <a:pt x="843364" y="436552"/>
                  <a:pt x="845969" y="436962"/>
                </a:cubicBezTo>
                <a:cubicBezTo>
                  <a:pt x="857206" y="438599"/>
                  <a:pt x="864164" y="437148"/>
                  <a:pt x="878227" y="416795"/>
                </a:cubicBezTo>
                <a:lnTo>
                  <a:pt x="880236" y="415902"/>
                </a:lnTo>
                <a:cubicBezTo>
                  <a:pt x="885780" y="469927"/>
                  <a:pt x="864573" y="524059"/>
                  <a:pt x="823086" y="559892"/>
                </a:cubicBezTo>
                <a:cubicBezTo>
                  <a:pt x="821226" y="557473"/>
                  <a:pt x="819068" y="555464"/>
                  <a:pt x="814901" y="554162"/>
                </a:cubicBezTo>
                <a:cubicBezTo>
                  <a:pt x="798306" y="548953"/>
                  <a:pt x="786400" y="539502"/>
                  <a:pt x="775870" y="531130"/>
                </a:cubicBezTo>
                <a:cubicBezTo>
                  <a:pt x="758979" y="517698"/>
                  <a:pt x="743054" y="505048"/>
                  <a:pt x="718646" y="523726"/>
                </a:cubicBezTo>
                <a:cubicBezTo>
                  <a:pt x="689066" y="546385"/>
                  <a:pt x="666147" y="539093"/>
                  <a:pt x="641888" y="531391"/>
                </a:cubicBezTo>
                <a:cubicBezTo>
                  <a:pt x="621647" y="524954"/>
                  <a:pt x="600774" y="518331"/>
                  <a:pt x="575957" y="528154"/>
                </a:cubicBezTo>
                <a:cubicBezTo>
                  <a:pt x="571120" y="521122"/>
                  <a:pt x="566767" y="513681"/>
                  <a:pt x="562971" y="505792"/>
                </a:cubicBezTo>
                <a:cubicBezTo>
                  <a:pt x="556646" y="492621"/>
                  <a:pt x="552144" y="478892"/>
                  <a:pt x="549391" y="464938"/>
                </a:cubicBezTo>
                <a:cubicBezTo>
                  <a:pt x="555716" y="462892"/>
                  <a:pt x="561260" y="459283"/>
                  <a:pt x="565948" y="456195"/>
                </a:cubicBezTo>
                <a:cubicBezTo>
                  <a:pt x="569445" y="453888"/>
                  <a:pt x="573799" y="451023"/>
                  <a:pt x="575621" y="451097"/>
                </a:cubicBezTo>
                <a:cubicBezTo>
                  <a:pt x="602932" y="452214"/>
                  <a:pt x="631544" y="424085"/>
                  <a:pt x="639394" y="388515"/>
                </a:cubicBezTo>
                <a:cubicBezTo>
                  <a:pt x="646947" y="354210"/>
                  <a:pt x="633032" y="324891"/>
                  <a:pt x="601927" y="308558"/>
                </a:cubicBezTo>
                <a:cubicBezTo>
                  <a:pt x="613573" y="298177"/>
                  <a:pt x="626670" y="289285"/>
                  <a:pt x="641143" y="282327"/>
                </a:cubicBezTo>
                <a:cubicBezTo>
                  <a:pt x="664472" y="271090"/>
                  <a:pt x="689177" y="265769"/>
                  <a:pt x="713511" y="265769"/>
                </a:cubicBezTo>
                <a:cubicBezTo>
                  <a:pt x="727576" y="265807"/>
                  <a:pt x="741491" y="267593"/>
                  <a:pt x="755034" y="271053"/>
                </a:cubicBezTo>
                <a:close/>
                <a:moveTo>
                  <a:pt x="555752" y="377879"/>
                </a:moveTo>
                <a:cubicBezTo>
                  <a:pt x="563826" y="354848"/>
                  <a:pt x="576514" y="334310"/>
                  <a:pt x="592959" y="317232"/>
                </a:cubicBezTo>
                <a:cubicBezTo>
                  <a:pt x="633887" y="336319"/>
                  <a:pt x="631133" y="371442"/>
                  <a:pt x="627897" y="385991"/>
                </a:cubicBezTo>
                <a:cubicBezTo>
                  <a:pt x="621311" y="415756"/>
                  <a:pt x="597573" y="440239"/>
                  <a:pt x="576067" y="439346"/>
                </a:cubicBezTo>
                <a:cubicBezTo>
                  <a:pt x="570524" y="439123"/>
                  <a:pt x="565389" y="442471"/>
                  <a:pt x="559473" y="446341"/>
                </a:cubicBezTo>
                <a:cubicBezTo>
                  <a:pt x="555752" y="448797"/>
                  <a:pt x="551697" y="451438"/>
                  <a:pt x="547492" y="453075"/>
                </a:cubicBezTo>
                <a:cubicBezTo>
                  <a:pt x="544479" y="428035"/>
                  <a:pt x="547195" y="402400"/>
                  <a:pt x="555752" y="377880"/>
                </a:cubicBezTo>
                <a:close/>
                <a:moveTo>
                  <a:pt x="755406" y="653361"/>
                </a:moveTo>
                <a:cubicBezTo>
                  <a:pt x="634000" y="676319"/>
                  <a:pt x="516538" y="596248"/>
                  <a:pt x="493545" y="474844"/>
                </a:cubicBezTo>
                <a:cubicBezTo>
                  <a:pt x="474979" y="376727"/>
                  <a:pt x="523943" y="278648"/>
                  <a:pt x="611226" y="233852"/>
                </a:cubicBezTo>
                <a:lnTo>
                  <a:pt x="630797" y="274482"/>
                </a:lnTo>
                <a:cubicBezTo>
                  <a:pt x="590316" y="295616"/>
                  <a:pt x="559843" y="330701"/>
                  <a:pt x="544662" y="374008"/>
                </a:cubicBezTo>
                <a:cubicBezTo>
                  <a:pt x="528849" y="419178"/>
                  <a:pt x="531603" y="467771"/>
                  <a:pt x="552327" y="510892"/>
                </a:cubicBezTo>
                <a:cubicBezTo>
                  <a:pt x="557127" y="520864"/>
                  <a:pt x="562746" y="530202"/>
                  <a:pt x="569070" y="538835"/>
                </a:cubicBezTo>
                <a:cubicBezTo>
                  <a:pt x="569145" y="538909"/>
                  <a:pt x="569182" y="538983"/>
                  <a:pt x="569256" y="539058"/>
                </a:cubicBezTo>
                <a:cubicBezTo>
                  <a:pt x="603412" y="585715"/>
                  <a:pt x="657809" y="612244"/>
                  <a:pt x="714027" y="612244"/>
                </a:cubicBezTo>
                <a:cubicBezTo>
                  <a:pt x="738212" y="612244"/>
                  <a:pt x="762731" y="607333"/>
                  <a:pt x="786134" y="596989"/>
                </a:cubicBezTo>
                <a:lnTo>
                  <a:pt x="805668" y="637545"/>
                </a:lnTo>
                <a:cubicBezTo>
                  <a:pt x="789669" y="644725"/>
                  <a:pt x="772851" y="650046"/>
                  <a:pt x="755401" y="653358"/>
                </a:cubicBezTo>
                <a:close/>
                <a:moveTo>
                  <a:pt x="494030" y="539690"/>
                </a:moveTo>
                <a:lnTo>
                  <a:pt x="421886" y="537123"/>
                </a:lnTo>
                <a:lnTo>
                  <a:pt x="483426" y="524323"/>
                </a:lnTo>
                <a:cubicBezTo>
                  <a:pt x="486589" y="523653"/>
                  <a:pt x="488635" y="520565"/>
                  <a:pt x="487966" y="517365"/>
                </a:cubicBezTo>
                <a:cubicBezTo>
                  <a:pt x="487296" y="514203"/>
                  <a:pt x="484208" y="512156"/>
                  <a:pt x="481008" y="512826"/>
                </a:cubicBezTo>
                <a:lnTo>
                  <a:pt x="378985" y="534034"/>
                </a:lnTo>
                <a:lnTo>
                  <a:pt x="379023" y="72443"/>
                </a:lnTo>
                <a:lnTo>
                  <a:pt x="663915" y="12280"/>
                </a:lnTo>
                <a:cubicBezTo>
                  <a:pt x="670576" y="10866"/>
                  <a:pt x="676640" y="12354"/>
                  <a:pt x="681961" y="16633"/>
                </a:cubicBezTo>
                <a:cubicBezTo>
                  <a:pt x="687244" y="20912"/>
                  <a:pt x="689960" y="26567"/>
                  <a:pt x="689960" y="33376"/>
                </a:cubicBezTo>
                <a:lnTo>
                  <a:pt x="689960" y="240468"/>
                </a:lnTo>
                <a:cubicBezTo>
                  <a:pt x="689960" y="243705"/>
                  <a:pt x="692602" y="246347"/>
                  <a:pt x="695839" y="246347"/>
                </a:cubicBezTo>
                <a:cubicBezTo>
                  <a:pt x="699076" y="246347"/>
                  <a:pt x="701717" y="243706"/>
                  <a:pt x="701717" y="240468"/>
                </a:cubicBezTo>
                <a:lnTo>
                  <a:pt x="701680" y="74524"/>
                </a:lnTo>
                <a:lnTo>
                  <a:pt x="703838" y="74115"/>
                </a:lnTo>
                <a:cubicBezTo>
                  <a:pt x="711726" y="72589"/>
                  <a:pt x="719168" y="74226"/>
                  <a:pt x="725381" y="78766"/>
                </a:cubicBezTo>
                <a:cubicBezTo>
                  <a:pt x="731446" y="83193"/>
                  <a:pt x="734534" y="88997"/>
                  <a:pt x="734534" y="95918"/>
                </a:cubicBezTo>
                <a:lnTo>
                  <a:pt x="734571" y="241508"/>
                </a:lnTo>
                <a:cubicBezTo>
                  <a:pt x="734571" y="244745"/>
                  <a:pt x="737213" y="247387"/>
                  <a:pt x="740450" y="247387"/>
                </a:cubicBezTo>
                <a:cubicBezTo>
                  <a:pt x="743687" y="247387"/>
                  <a:pt x="746329" y="244745"/>
                  <a:pt x="746329" y="241508"/>
                </a:cubicBezTo>
                <a:lnTo>
                  <a:pt x="746291" y="95918"/>
                </a:lnTo>
                <a:cubicBezTo>
                  <a:pt x="746291" y="85165"/>
                  <a:pt x="741455" y="75975"/>
                  <a:pt x="732339" y="69278"/>
                </a:cubicBezTo>
                <a:cubicBezTo>
                  <a:pt x="723447" y="62766"/>
                  <a:pt x="712842" y="60460"/>
                  <a:pt x="701680" y="62543"/>
                </a:cubicBezTo>
                <a:lnTo>
                  <a:pt x="701680" y="33373"/>
                </a:lnTo>
                <a:cubicBezTo>
                  <a:pt x="701680" y="22993"/>
                  <a:pt x="697401" y="14026"/>
                  <a:pt x="689364" y="7514"/>
                </a:cubicBezTo>
                <a:cubicBezTo>
                  <a:pt x="681290" y="966"/>
                  <a:pt x="671653" y="-1341"/>
                  <a:pt x="661496" y="780"/>
                </a:cubicBezTo>
                <a:lnTo>
                  <a:pt x="373146" y="61688"/>
                </a:lnTo>
                <a:lnTo>
                  <a:pt x="84795" y="780"/>
                </a:lnTo>
                <a:cubicBezTo>
                  <a:pt x="74638" y="-1378"/>
                  <a:pt x="65001" y="966"/>
                  <a:pt x="56927" y="7514"/>
                </a:cubicBezTo>
                <a:cubicBezTo>
                  <a:pt x="48853" y="14063"/>
                  <a:pt x="44611" y="22993"/>
                  <a:pt x="44611" y="33373"/>
                </a:cubicBezTo>
                <a:lnTo>
                  <a:pt x="44611" y="62543"/>
                </a:lnTo>
                <a:cubicBezTo>
                  <a:pt x="33449" y="60422"/>
                  <a:pt x="22845" y="62766"/>
                  <a:pt x="13952" y="69278"/>
                </a:cubicBezTo>
                <a:cubicBezTo>
                  <a:pt x="4799" y="75975"/>
                  <a:pt x="0" y="85165"/>
                  <a:pt x="0" y="95918"/>
                </a:cubicBezTo>
                <a:lnTo>
                  <a:pt x="0" y="525848"/>
                </a:lnTo>
                <a:cubicBezTo>
                  <a:pt x="0" y="535373"/>
                  <a:pt x="3981" y="544898"/>
                  <a:pt x="10678" y="551372"/>
                </a:cubicBezTo>
                <a:cubicBezTo>
                  <a:pt x="16111" y="556618"/>
                  <a:pt x="22696" y="559335"/>
                  <a:pt x="29840" y="559335"/>
                </a:cubicBezTo>
                <a:cubicBezTo>
                  <a:pt x="30175" y="559335"/>
                  <a:pt x="30510" y="559335"/>
                  <a:pt x="30845" y="559297"/>
                </a:cubicBezTo>
                <a:lnTo>
                  <a:pt x="373154" y="547131"/>
                </a:lnTo>
                <a:lnTo>
                  <a:pt x="493626" y="551410"/>
                </a:lnTo>
                <a:cubicBezTo>
                  <a:pt x="496863" y="551521"/>
                  <a:pt x="499579" y="548991"/>
                  <a:pt x="499691" y="545754"/>
                </a:cubicBezTo>
                <a:cubicBezTo>
                  <a:pt x="499803" y="542555"/>
                  <a:pt x="497272" y="539801"/>
                  <a:pt x="494035" y="539690"/>
                </a:cubicBezTo>
                <a:close/>
                <a:moveTo>
                  <a:pt x="56328" y="33379"/>
                </a:moveTo>
                <a:cubicBezTo>
                  <a:pt x="56328" y="26570"/>
                  <a:pt x="59007" y="20915"/>
                  <a:pt x="64328" y="16636"/>
                </a:cubicBezTo>
                <a:cubicBezTo>
                  <a:pt x="68309" y="13399"/>
                  <a:pt x="72774" y="11762"/>
                  <a:pt x="77573" y="11762"/>
                </a:cubicBezTo>
                <a:cubicBezTo>
                  <a:pt x="79136" y="11762"/>
                  <a:pt x="80736" y="11948"/>
                  <a:pt x="82373" y="12283"/>
                </a:cubicBezTo>
                <a:lnTo>
                  <a:pt x="367266" y="72446"/>
                </a:lnTo>
                <a:lnTo>
                  <a:pt x="367266" y="534076"/>
                </a:lnTo>
                <a:lnTo>
                  <a:pt x="73438" y="472944"/>
                </a:lnTo>
                <a:cubicBezTo>
                  <a:pt x="63392" y="470861"/>
                  <a:pt x="56360" y="462154"/>
                  <a:pt x="56360" y="451848"/>
                </a:cubicBezTo>
                <a:close/>
                <a:moveTo>
                  <a:pt x="30394" y="547577"/>
                </a:moveTo>
                <a:cubicBezTo>
                  <a:pt x="24999" y="547763"/>
                  <a:pt x="21093" y="545158"/>
                  <a:pt x="18785" y="542926"/>
                </a:cubicBezTo>
                <a:cubicBezTo>
                  <a:pt x="14395" y="538684"/>
                  <a:pt x="11679" y="532173"/>
                  <a:pt x="11679" y="525885"/>
                </a:cubicBezTo>
                <a:lnTo>
                  <a:pt x="11716" y="95917"/>
                </a:lnTo>
                <a:cubicBezTo>
                  <a:pt x="11716" y="88996"/>
                  <a:pt x="14804" y="83192"/>
                  <a:pt x="20869" y="78764"/>
                </a:cubicBezTo>
                <a:cubicBezTo>
                  <a:pt x="27082" y="74225"/>
                  <a:pt x="34524" y="72588"/>
                  <a:pt x="42412" y="74113"/>
                </a:cubicBezTo>
                <a:lnTo>
                  <a:pt x="44570" y="74522"/>
                </a:lnTo>
                <a:lnTo>
                  <a:pt x="44570" y="451836"/>
                </a:lnTo>
                <a:cubicBezTo>
                  <a:pt x="44570" y="467798"/>
                  <a:pt x="55434" y="481192"/>
                  <a:pt x="71023" y="484430"/>
                </a:cubicBezTo>
                <a:lnTo>
                  <a:pt x="324369" y="537153"/>
                </a:lnTo>
                <a:close/>
                <a:moveTo>
                  <a:pt x="185804" y="309156"/>
                </a:moveTo>
                <a:lnTo>
                  <a:pt x="189413" y="317602"/>
                </a:lnTo>
                <a:cubicBezTo>
                  <a:pt x="175386" y="316970"/>
                  <a:pt x="163926" y="319760"/>
                  <a:pt x="157155" y="325602"/>
                </a:cubicBezTo>
                <a:cubicBezTo>
                  <a:pt x="152727" y="329397"/>
                  <a:pt x="150421" y="334383"/>
                  <a:pt x="150421" y="340001"/>
                </a:cubicBezTo>
                <a:cubicBezTo>
                  <a:pt x="150421" y="358381"/>
                  <a:pt x="176131" y="379143"/>
                  <a:pt x="210287" y="388295"/>
                </a:cubicBezTo>
                <a:cubicBezTo>
                  <a:pt x="220072" y="390900"/>
                  <a:pt x="229449" y="392202"/>
                  <a:pt x="237894" y="392202"/>
                </a:cubicBezTo>
                <a:cubicBezTo>
                  <a:pt x="249465" y="392202"/>
                  <a:pt x="259140" y="389747"/>
                  <a:pt x="265390" y="384984"/>
                </a:cubicBezTo>
                <a:cubicBezTo>
                  <a:pt x="270488" y="381077"/>
                  <a:pt x="273167" y="375794"/>
                  <a:pt x="273167" y="369729"/>
                </a:cubicBezTo>
                <a:cubicBezTo>
                  <a:pt x="273167" y="353470"/>
                  <a:pt x="253968" y="337917"/>
                  <a:pt x="233169" y="328504"/>
                </a:cubicBezTo>
                <a:lnTo>
                  <a:pt x="237522" y="320690"/>
                </a:lnTo>
                <a:cubicBezTo>
                  <a:pt x="240276" y="315704"/>
                  <a:pt x="243438" y="310533"/>
                  <a:pt x="246824" y="305064"/>
                </a:cubicBezTo>
                <a:cubicBezTo>
                  <a:pt x="266692" y="272581"/>
                  <a:pt x="291398" y="232175"/>
                  <a:pt x="259847" y="189830"/>
                </a:cubicBezTo>
                <a:cubicBezTo>
                  <a:pt x="247718" y="173571"/>
                  <a:pt x="231235" y="161999"/>
                  <a:pt x="213338" y="157199"/>
                </a:cubicBezTo>
                <a:cubicBezTo>
                  <a:pt x="193618" y="151916"/>
                  <a:pt x="174978" y="155785"/>
                  <a:pt x="162178" y="167841"/>
                </a:cubicBezTo>
                <a:cubicBezTo>
                  <a:pt x="133418" y="194853"/>
                  <a:pt x="157379" y="246869"/>
                  <a:pt x="176614" y="288656"/>
                </a:cubicBezTo>
                <a:cubicBezTo>
                  <a:pt x="179926" y="295911"/>
                  <a:pt x="183051" y="302758"/>
                  <a:pt x="185804" y="309156"/>
                </a:cubicBezTo>
                <a:close/>
                <a:moveTo>
                  <a:pt x="261409" y="369767"/>
                </a:moveTo>
                <a:cubicBezTo>
                  <a:pt x="261409" y="371255"/>
                  <a:pt x="261074" y="373488"/>
                  <a:pt x="258209" y="375683"/>
                </a:cubicBezTo>
                <a:cubicBezTo>
                  <a:pt x="251809" y="380594"/>
                  <a:pt x="235439" y="382901"/>
                  <a:pt x="213301" y="376948"/>
                </a:cubicBezTo>
                <a:cubicBezTo>
                  <a:pt x="183163" y="368874"/>
                  <a:pt x="162178" y="351014"/>
                  <a:pt x="162178" y="340001"/>
                </a:cubicBezTo>
                <a:cubicBezTo>
                  <a:pt x="162178" y="337843"/>
                  <a:pt x="163034" y="336094"/>
                  <a:pt x="164857" y="334495"/>
                </a:cubicBezTo>
                <a:cubicBezTo>
                  <a:pt x="168950" y="330960"/>
                  <a:pt x="178884" y="327983"/>
                  <a:pt x="194660" y="329769"/>
                </a:cubicBezTo>
                <a:lnTo>
                  <a:pt x="206380" y="357154"/>
                </a:lnTo>
                <a:cubicBezTo>
                  <a:pt x="207273" y="359200"/>
                  <a:pt x="209245" y="360614"/>
                  <a:pt x="211478" y="360688"/>
                </a:cubicBezTo>
                <a:lnTo>
                  <a:pt x="211775" y="360688"/>
                </a:lnTo>
                <a:cubicBezTo>
                  <a:pt x="213896" y="360688"/>
                  <a:pt x="215868" y="359535"/>
                  <a:pt x="216910" y="357675"/>
                </a:cubicBezTo>
                <a:lnTo>
                  <a:pt x="227440" y="338773"/>
                </a:lnTo>
                <a:cubicBezTo>
                  <a:pt x="249541" y="348484"/>
                  <a:pt x="261410" y="361655"/>
                  <a:pt x="261410" y="369767"/>
                </a:cubicBezTo>
                <a:close/>
                <a:moveTo>
                  <a:pt x="170215" y="176438"/>
                </a:moveTo>
                <a:cubicBezTo>
                  <a:pt x="177024" y="170038"/>
                  <a:pt x="186214" y="166690"/>
                  <a:pt x="196446" y="166690"/>
                </a:cubicBezTo>
                <a:cubicBezTo>
                  <a:pt x="200873" y="166690"/>
                  <a:pt x="205524" y="167323"/>
                  <a:pt x="210249" y="168588"/>
                </a:cubicBezTo>
                <a:cubicBezTo>
                  <a:pt x="225355" y="172643"/>
                  <a:pt x="239978" y="182949"/>
                  <a:pt x="250358" y="196865"/>
                </a:cubicBezTo>
                <a:cubicBezTo>
                  <a:pt x="277184" y="232807"/>
                  <a:pt x="255679" y="267968"/>
                  <a:pt x="236740" y="298964"/>
                </a:cubicBezTo>
                <a:cubicBezTo>
                  <a:pt x="233317" y="304545"/>
                  <a:pt x="230080" y="309828"/>
                  <a:pt x="227215" y="315000"/>
                </a:cubicBezTo>
                <a:lnTo>
                  <a:pt x="212444" y="341566"/>
                </a:lnTo>
                <a:lnTo>
                  <a:pt x="196556" y="304546"/>
                </a:lnTo>
                <a:cubicBezTo>
                  <a:pt x="193766" y="297997"/>
                  <a:pt x="190566" y="291113"/>
                  <a:pt x="187217" y="283784"/>
                </a:cubicBezTo>
                <a:cubicBezTo>
                  <a:pt x="169581" y="245424"/>
                  <a:pt x="147591" y="197649"/>
                  <a:pt x="170213" y="176437"/>
                </a:cubicBezTo>
                <a:close/>
                <a:moveTo>
                  <a:pt x="210249" y="253010"/>
                </a:moveTo>
                <a:cubicBezTo>
                  <a:pt x="212965" y="253717"/>
                  <a:pt x="215644" y="254089"/>
                  <a:pt x="218249" y="254089"/>
                </a:cubicBezTo>
                <a:cubicBezTo>
                  <a:pt x="223941" y="254089"/>
                  <a:pt x="229224" y="252415"/>
                  <a:pt x="233467" y="249141"/>
                </a:cubicBezTo>
                <a:cubicBezTo>
                  <a:pt x="239532" y="244490"/>
                  <a:pt x="242843" y="237309"/>
                  <a:pt x="242843" y="228863"/>
                </a:cubicBezTo>
                <a:cubicBezTo>
                  <a:pt x="242843" y="212194"/>
                  <a:pt x="229858" y="195637"/>
                  <a:pt x="213263" y="191210"/>
                </a:cubicBezTo>
                <a:cubicBezTo>
                  <a:pt x="204668" y="188903"/>
                  <a:pt x="196222" y="190317"/>
                  <a:pt x="190009" y="195042"/>
                </a:cubicBezTo>
                <a:cubicBezTo>
                  <a:pt x="183944" y="199693"/>
                  <a:pt x="180633" y="206874"/>
                  <a:pt x="180633" y="215320"/>
                </a:cubicBezTo>
                <a:cubicBezTo>
                  <a:pt x="180670" y="232026"/>
                  <a:pt x="193655" y="248546"/>
                  <a:pt x="210250" y="253010"/>
                </a:cubicBezTo>
                <a:close/>
                <a:moveTo>
                  <a:pt x="197227" y="204380"/>
                </a:moveTo>
                <a:cubicBezTo>
                  <a:pt x="199422" y="202706"/>
                  <a:pt x="202175" y="201850"/>
                  <a:pt x="205226" y="201850"/>
                </a:cubicBezTo>
                <a:cubicBezTo>
                  <a:pt x="206826" y="201850"/>
                  <a:pt x="208538" y="202074"/>
                  <a:pt x="210249" y="202557"/>
                </a:cubicBezTo>
                <a:cubicBezTo>
                  <a:pt x="221560" y="205571"/>
                  <a:pt x="231122" y="217626"/>
                  <a:pt x="231122" y="228863"/>
                </a:cubicBezTo>
                <a:cubicBezTo>
                  <a:pt x="231122" y="233551"/>
                  <a:pt x="229411" y="237457"/>
                  <a:pt x="226322" y="239838"/>
                </a:cubicBezTo>
                <a:cubicBezTo>
                  <a:pt x="223011" y="242368"/>
                  <a:pt x="218360" y="243038"/>
                  <a:pt x="213263" y="241661"/>
                </a:cubicBezTo>
                <a:cubicBezTo>
                  <a:pt x="201952" y="238610"/>
                  <a:pt x="192390" y="226593"/>
                  <a:pt x="192390" y="215356"/>
                </a:cubicBezTo>
                <a:cubicBezTo>
                  <a:pt x="192427" y="210631"/>
                  <a:pt x="194138" y="206724"/>
                  <a:pt x="197226" y="204381"/>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182" name="Freeform: Shape 181">
            <a:extLst>
              <a:ext uri="{FF2B5EF4-FFF2-40B4-BE49-F238E27FC236}">
                <a16:creationId xmlns:a16="http://schemas.microsoft.com/office/drawing/2014/main" id="{3264E5F6-221C-CFAF-FC6F-23F42CD67379}"/>
              </a:ext>
            </a:extLst>
          </p:cNvPr>
          <p:cNvSpPr/>
          <p:nvPr/>
        </p:nvSpPr>
        <p:spPr>
          <a:xfrm>
            <a:off x="3290566" y="1498618"/>
            <a:ext cx="465681" cy="564098"/>
          </a:xfrm>
          <a:custGeom>
            <a:avLst/>
            <a:gdLst>
              <a:gd name="connsiteX0" fmla="*/ 622896 w 639279"/>
              <a:gd name="connsiteY0" fmla="*/ 189233 h 774385"/>
              <a:gd name="connsiteX1" fmla="*/ 392772 w 639279"/>
              <a:gd name="connsiteY1" fmla="*/ 2381 h 774385"/>
              <a:gd name="connsiteX2" fmla="*/ 354783 w 639279"/>
              <a:gd name="connsiteY2" fmla="*/ 0 h 774385"/>
              <a:gd name="connsiteX3" fmla="*/ 66871 w 639279"/>
              <a:gd name="connsiteY3" fmla="*/ 248841 h 774385"/>
              <a:gd name="connsiteX4" fmla="*/ 58165 w 639279"/>
              <a:gd name="connsiteY4" fmla="*/ 280355 h 774385"/>
              <a:gd name="connsiteX5" fmla="*/ 12363 w 639279"/>
              <a:gd name="connsiteY5" fmla="*/ 360759 h 774385"/>
              <a:gd name="connsiteX6" fmla="*/ 2986 w 639279"/>
              <a:gd name="connsiteY6" fmla="*/ 376423 h 774385"/>
              <a:gd name="connsiteX7" fmla="*/ 4549 w 639279"/>
              <a:gd name="connsiteY7" fmla="*/ 407194 h 774385"/>
              <a:gd name="connsiteX8" fmla="*/ 38035 w 639279"/>
              <a:gd name="connsiteY8" fmla="*/ 426690 h 774385"/>
              <a:gd name="connsiteX9" fmla="*/ 62815 w 639279"/>
              <a:gd name="connsiteY9" fmla="*/ 427695 h 774385"/>
              <a:gd name="connsiteX10" fmla="*/ 71150 w 639279"/>
              <a:gd name="connsiteY10" fmla="*/ 427658 h 774385"/>
              <a:gd name="connsiteX11" fmla="*/ 71150 w 639279"/>
              <a:gd name="connsiteY11" fmla="*/ 490203 h 774385"/>
              <a:gd name="connsiteX12" fmla="*/ 99762 w 639279"/>
              <a:gd name="connsiteY12" fmla="*/ 602341 h 774385"/>
              <a:gd name="connsiteX13" fmla="*/ 170344 w 639279"/>
              <a:gd name="connsiteY13" fmla="*/ 623139 h 774385"/>
              <a:gd name="connsiteX14" fmla="*/ 208258 w 639279"/>
              <a:gd name="connsiteY14" fmla="*/ 631213 h 774385"/>
              <a:gd name="connsiteX15" fmla="*/ 239438 w 639279"/>
              <a:gd name="connsiteY15" fmla="*/ 705032 h 774385"/>
              <a:gd name="connsiteX16" fmla="*/ 244312 w 639279"/>
              <a:gd name="connsiteY16" fmla="*/ 737960 h 774385"/>
              <a:gd name="connsiteX17" fmla="*/ 288402 w 639279"/>
              <a:gd name="connsiteY17" fmla="*/ 774386 h 774385"/>
              <a:gd name="connsiteX18" fmla="*/ 493409 w 639279"/>
              <a:gd name="connsiteY18" fmla="*/ 774386 h 774385"/>
              <a:gd name="connsiteX19" fmla="*/ 517370 w 639279"/>
              <a:gd name="connsiteY19" fmla="*/ 763410 h 774385"/>
              <a:gd name="connsiteX20" fmla="*/ 523583 w 639279"/>
              <a:gd name="connsiteY20" fmla="*/ 736695 h 774385"/>
              <a:gd name="connsiteX21" fmla="*/ 506989 w 639279"/>
              <a:gd name="connsiteY21" fmla="*/ 670951 h 774385"/>
              <a:gd name="connsiteX22" fmla="*/ 544084 w 639279"/>
              <a:gd name="connsiteY22" fmla="*/ 517474 h 774385"/>
              <a:gd name="connsiteX23" fmla="*/ 622888 w 639279"/>
              <a:gd name="connsiteY23" fmla="*/ 189233 h 774385"/>
              <a:gd name="connsiteX24" fmla="*/ 495051 w 639279"/>
              <a:gd name="connsiteY24" fmla="*/ 674446 h 774385"/>
              <a:gd name="connsiteX25" fmla="*/ 511348 w 639279"/>
              <a:gd name="connsiteY25" fmla="*/ 738926 h 774385"/>
              <a:gd name="connsiteX26" fmla="*/ 507776 w 639279"/>
              <a:gd name="connsiteY26" fmla="*/ 755483 h 774385"/>
              <a:gd name="connsiteX27" fmla="*/ 493302 w 639279"/>
              <a:gd name="connsiteY27" fmla="*/ 761994 h 774385"/>
              <a:gd name="connsiteX28" fmla="*/ 288324 w 639279"/>
              <a:gd name="connsiteY28" fmla="*/ 761994 h 774385"/>
              <a:gd name="connsiteX29" fmla="*/ 256475 w 639279"/>
              <a:gd name="connsiteY29" fmla="*/ 736023 h 774385"/>
              <a:gd name="connsiteX30" fmla="*/ 251638 w 639279"/>
              <a:gd name="connsiteY30" fmla="*/ 703281 h 774385"/>
              <a:gd name="connsiteX31" fmla="*/ 215770 w 639279"/>
              <a:gd name="connsiteY31" fmla="*/ 621425 h 774385"/>
              <a:gd name="connsiteX32" fmla="*/ 171420 w 639279"/>
              <a:gd name="connsiteY32" fmla="*/ 610821 h 774385"/>
              <a:gd name="connsiteX33" fmla="*/ 107759 w 639279"/>
              <a:gd name="connsiteY33" fmla="*/ 592924 h 774385"/>
              <a:gd name="connsiteX34" fmla="*/ 84021 w 639279"/>
              <a:gd name="connsiteY34" fmla="*/ 496265 h 774385"/>
              <a:gd name="connsiteX35" fmla="*/ 147384 w 639279"/>
              <a:gd name="connsiteY35" fmla="*/ 498013 h 774385"/>
              <a:gd name="connsiteX36" fmla="*/ 147570 w 639279"/>
              <a:gd name="connsiteY36" fmla="*/ 498013 h 774385"/>
              <a:gd name="connsiteX37" fmla="*/ 153746 w 639279"/>
              <a:gd name="connsiteY37" fmla="*/ 491986 h 774385"/>
              <a:gd name="connsiteX38" fmla="*/ 147719 w 639279"/>
              <a:gd name="connsiteY38" fmla="*/ 485624 h 774385"/>
              <a:gd name="connsiteX39" fmla="*/ 83499 w 639279"/>
              <a:gd name="connsiteY39" fmla="*/ 483838 h 774385"/>
              <a:gd name="connsiteX40" fmla="*/ 83499 w 639279"/>
              <a:gd name="connsiteY40" fmla="*/ 421404 h 774385"/>
              <a:gd name="connsiteX41" fmla="*/ 77323 w 639279"/>
              <a:gd name="connsiteY41" fmla="*/ 415228 h 774385"/>
              <a:gd name="connsiteX42" fmla="*/ 62813 w 639279"/>
              <a:gd name="connsiteY42" fmla="*/ 415339 h 774385"/>
              <a:gd name="connsiteX43" fmla="*/ 39260 w 639279"/>
              <a:gd name="connsiteY43" fmla="*/ 414372 h 774385"/>
              <a:gd name="connsiteX44" fmla="*/ 15188 w 639279"/>
              <a:gd name="connsiteY44" fmla="*/ 400866 h 774385"/>
              <a:gd name="connsiteX45" fmla="*/ 14034 w 639279"/>
              <a:gd name="connsiteY45" fmla="*/ 382001 h 774385"/>
              <a:gd name="connsiteX46" fmla="*/ 22964 w 639279"/>
              <a:gd name="connsiteY46" fmla="*/ 367193 h 774385"/>
              <a:gd name="connsiteX47" fmla="*/ 69882 w 639279"/>
              <a:gd name="connsiteY47" fmla="*/ 284370 h 774385"/>
              <a:gd name="connsiteX48" fmla="*/ 78998 w 639279"/>
              <a:gd name="connsiteY48" fmla="*/ 251405 h 774385"/>
              <a:gd name="connsiteX49" fmla="*/ 354813 w 639279"/>
              <a:gd name="connsiteY49" fmla="*/ 12385 h 774385"/>
              <a:gd name="connsiteX50" fmla="*/ 391239 w 639279"/>
              <a:gd name="connsiteY50" fmla="*/ 14691 h 774385"/>
              <a:gd name="connsiteX51" fmla="*/ 611209 w 639279"/>
              <a:gd name="connsiteY51" fmla="*/ 193209 h 774385"/>
              <a:gd name="connsiteX52" fmla="*/ 535195 w 639279"/>
              <a:gd name="connsiteY52" fmla="*/ 508839 h 774385"/>
              <a:gd name="connsiteX53" fmla="*/ 495049 w 639279"/>
              <a:gd name="connsiteY53" fmla="*/ 674450 h 774385"/>
              <a:gd name="connsiteX54" fmla="*/ 352138 w 639279"/>
              <a:gd name="connsiteY54" fmla="*/ 111395 h 774385"/>
              <a:gd name="connsiteX55" fmla="*/ 186013 w 639279"/>
              <a:gd name="connsiteY55" fmla="*/ 277520 h 774385"/>
              <a:gd name="connsiteX56" fmla="*/ 187315 w 639279"/>
              <a:gd name="connsiteY56" fmla="*/ 297240 h 774385"/>
              <a:gd name="connsiteX57" fmla="*/ 229396 w 639279"/>
              <a:gd name="connsiteY57" fmla="*/ 402644 h 774385"/>
              <a:gd name="connsiteX58" fmla="*/ 264110 w 639279"/>
              <a:gd name="connsiteY58" fmla="*/ 476983 h 774385"/>
              <a:gd name="connsiteX59" fmla="*/ 282230 w 639279"/>
              <a:gd name="connsiteY59" fmla="*/ 562746 h 774385"/>
              <a:gd name="connsiteX60" fmla="*/ 306228 w 639279"/>
              <a:gd name="connsiteY60" fmla="*/ 583917 h 774385"/>
              <a:gd name="connsiteX61" fmla="*/ 306228 w 639279"/>
              <a:gd name="connsiteY61" fmla="*/ 591805 h 774385"/>
              <a:gd name="connsiteX62" fmla="*/ 335212 w 639279"/>
              <a:gd name="connsiteY62" fmla="*/ 623692 h 774385"/>
              <a:gd name="connsiteX63" fmla="*/ 369071 w 639279"/>
              <a:gd name="connsiteY63" fmla="*/ 623692 h 774385"/>
              <a:gd name="connsiteX64" fmla="*/ 398093 w 639279"/>
              <a:gd name="connsiteY64" fmla="*/ 591805 h 774385"/>
              <a:gd name="connsiteX65" fmla="*/ 398093 w 639279"/>
              <a:gd name="connsiteY65" fmla="*/ 583917 h 774385"/>
              <a:gd name="connsiteX66" fmla="*/ 422128 w 639279"/>
              <a:gd name="connsiteY66" fmla="*/ 562708 h 774385"/>
              <a:gd name="connsiteX67" fmla="*/ 440247 w 639279"/>
              <a:gd name="connsiteY67" fmla="*/ 476909 h 774385"/>
              <a:gd name="connsiteX68" fmla="*/ 474924 w 639279"/>
              <a:gd name="connsiteY68" fmla="*/ 402644 h 774385"/>
              <a:gd name="connsiteX69" fmla="*/ 518308 w 639279"/>
              <a:gd name="connsiteY69" fmla="*/ 277514 h 774385"/>
              <a:gd name="connsiteX70" fmla="*/ 352144 w 639279"/>
              <a:gd name="connsiteY70" fmla="*/ 111388 h 774385"/>
              <a:gd name="connsiteX71" fmla="*/ 417660 w 639279"/>
              <a:gd name="connsiteY71" fmla="*/ 518884 h 774385"/>
              <a:gd name="connsiteX72" fmla="*/ 286577 w 639279"/>
              <a:gd name="connsiteY72" fmla="*/ 518884 h 774385"/>
              <a:gd name="connsiteX73" fmla="*/ 278689 w 639279"/>
              <a:gd name="connsiteY73" fmla="*/ 481491 h 774385"/>
              <a:gd name="connsiteX74" fmla="*/ 425545 w 639279"/>
              <a:gd name="connsiteY74" fmla="*/ 481491 h 774385"/>
              <a:gd name="connsiteX75" fmla="*/ 369067 w 639279"/>
              <a:gd name="connsiteY75" fmla="*/ 611343 h 774385"/>
              <a:gd name="connsiteX76" fmla="*/ 335208 w 639279"/>
              <a:gd name="connsiteY76" fmla="*/ 611343 h 774385"/>
              <a:gd name="connsiteX77" fmla="*/ 318614 w 639279"/>
              <a:gd name="connsiteY77" fmla="*/ 591809 h 774385"/>
              <a:gd name="connsiteX78" fmla="*/ 318614 w 639279"/>
              <a:gd name="connsiteY78" fmla="*/ 584405 h 774385"/>
              <a:gd name="connsiteX79" fmla="*/ 385661 w 639279"/>
              <a:gd name="connsiteY79" fmla="*/ 584405 h 774385"/>
              <a:gd name="connsiteX80" fmla="*/ 385661 w 639279"/>
              <a:gd name="connsiteY80" fmla="*/ 591809 h 774385"/>
              <a:gd name="connsiteX81" fmla="*/ 369067 w 639279"/>
              <a:gd name="connsiteY81" fmla="*/ 611343 h 774385"/>
              <a:gd name="connsiteX82" fmla="*/ 386294 w 639279"/>
              <a:gd name="connsiteY82" fmla="*/ 572015 h 774385"/>
              <a:gd name="connsiteX83" fmla="*/ 317981 w 639279"/>
              <a:gd name="connsiteY83" fmla="*/ 572015 h 774385"/>
              <a:gd name="connsiteX84" fmla="*/ 294318 w 639279"/>
              <a:gd name="connsiteY84" fmla="*/ 560183 h 774385"/>
              <a:gd name="connsiteX85" fmla="*/ 288178 w 639279"/>
              <a:gd name="connsiteY85" fmla="*/ 531236 h 774385"/>
              <a:gd name="connsiteX86" fmla="*/ 416061 w 639279"/>
              <a:gd name="connsiteY86" fmla="*/ 531236 h 774385"/>
              <a:gd name="connsiteX87" fmla="*/ 409959 w 639279"/>
              <a:gd name="connsiteY87" fmla="*/ 560183 h 774385"/>
              <a:gd name="connsiteX88" fmla="*/ 386295 w 639279"/>
              <a:gd name="connsiteY88" fmla="*/ 572015 h 774385"/>
              <a:gd name="connsiteX89" fmla="*/ 464094 w 639279"/>
              <a:gd name="connsiteY89" fmla="*/ 396622 h 774385"/>
              <a:gd name="connsiteX90" fmla="*/ 429677 w 639279"/>
              <a:gd name="connsiteY90" fmla="*/ 469139 h 774385"/>
              <a:gd name="connsiteX91" fmla="*/ 274639 w 639279"/>
              <a:gd name="connsiteY91" fmla="*/ 469139 h 774385"/>
              <a:gd name="connsiteX92" fmla="*/ 240222 w 639279"/>
              <a:gd name="connsiteY92" fmla="*/ 396622 h 774385"/>
              <a:gd name="connsiteX93" fmla="*/ 199592 w 639279"/>
              <a:gd name="connsiteY93" fmla="*/ 295676 h 774385"/>
              <a:gd name="connsiteX94" fmla="*/ 198439 w 639279"/>
              <a:gd name="connsiteY94" fmla="*/ 277519 h 774385"/>
              <a:gd name="connsiteX95" fmla="*/ 352182 w 639279"/>
              <a:gd name="connsiteY95" fmla="*/ 123776 h 774385"/>
              <a:gd name="connsiteX96" fmla="*/ 505925 w 639279"/>
              <a:gd name="connsiteY96" fmla="*/ 277519 h 774385"/>
              <a:gd name="connsiteX97" fmla="*/ 464105 w 639279"/>
              <a:gd name="connsiteY97" fmla="*/ 396620 h 774385"/>
              <a:gd name="connsiteX98" fmla="*/ 479535 w 639279"/>
              <a:gd name="connsiteY98" fmla="*/ 253861 h 774385"/>
              <a:gd name="connsiteX99" fmla="*/ 473433 w 639279"/>
              <a:gd name="connsiteY99" fmla="*/ 248727 h 774385"/>
              <a:gd name="connsiteX100" fmla="*/ 456616 w 639279"/>
              <a:gd name="connsiteY100" fmla="*/ 248727 h 774385"/>
              <a:gd name="connsiteX101" fmla="*/ 445342 w 639279"/>
              <a:gd name="connsiteY101" fmla="*/ 221528 h 774385"/>
              <a:gd name="connsiteX102" fmla="*/ 457211 w 639279"/>
              <a:gd name="connsiteY102" fmla="*/ 209659 h 774385"/>
              <a:gd name="connsiteX103" fmla="*/ 457881 w 639279"/>
              <a:gd name="connsiteY103" fmla="*/ 201734 h 774385"/>
              <a:gd name="connsiteX104" fmla="*/ 426478 w 639279"/>
              <a:gd name="connsiteY104" fmla="*/ 170331 h 774385"/>
              <a:gd name="connsiteX105" fmla="*/ 418515 w 639279"/>
              <a:gd name="connsiteY105" fmla="*/ 171001 h 774385"/>
              <a:gd name="connsiteX106" fmla="*/ 406646 w 639279"/>
              <a:gd name="connsiteY106" fmla="*/ 182870 h 774385"/>
              <a:gd name="connsiteX107" fmla="*/ 379448 w 639279"/>
              <a:gd name="connsiteY107" fmla="*/ 171596 h 774385"/>
              <a:gd name="connsiteX108" fmla="*/ 379448 w 639279"/>
              <a:gd name="connsiteY108" fmla="*/ 154779 h 774385"/>
              <a:gd name="connsiteX109" fmla="*/ 374313 w 639279"/>
              <a:gd name="connsiteY109" fmla="*/ 148677 h 774385"/>
              <a:gd name="connsiteX110" fmla="*/ 329925 w 639279"/>
              <a:gd name="connsiteY110" fmla="*/ 148677 h 774385"/>
              <a:gd name="connsiteX111" fmla="*/ 324790 w 639279"/>
              <a:gd name="connsiteY111" fmla="*/ 154779 h 774385"/>
              <a:gd name="connsiteX112" fmla="*/ 324790 w 639279"/>
              <a:gd name="connsiteY112" fmla="*/ 171596 h 774385"/>
              <a:gd name="connsiteX113" fmla="*/ 297592 w 639279"/>
              <a:gd name="connsiteY113" fmla="*/ 182870 h 774385"/>
              <a:gd name="connsiteX114" fmla="*/ 285723 w 639279"/>
              <a:gd name="connsiteY114" fmla="*/ 171001 h 774385"/>
              <a:gd name="connsiteX115" fmla="*/ 277760 w 639279"/>
              <a:gd name="connsiteY115" fmla="*/ 170331 h 774385"/>
              <a:gd name="connsiteX116" fmla="*/ 246357 w 639279"/>
              <a:gd name="connsiteY116" fmla="*/ 201734 h 774385"/>
              <a:gd name="connsiteX117" fmla="*/ 247027 w 639279"/>
              <a:gd name="connsiteY117" fmla="*/ 209659 h 774385"/>
              <a:gd name="connsiteX118" fmla="*/ 258896 w 639279"/>
              <a:gd name="connsiteY118" fmla="*/ 221528 h 774385"/>
              <a:gd name="connsiteX119" fmla="*/ 247622 w 639279"/>
              <a:gd name="connsiteY119" fmla="*/ 248727 h 774385"/>
              <a:gd name="connsiteX120" fmla="*/ 230805 w 639279"/>
              <a:gd name="connsiteY120" fmla="*/ 248727 h 774385"/>
              <a:gd name="connsiteX121" fmla="*/ 224703 w 639279"/>
              <a:gd name="connsiteY121" fmla="*/ 253861 h 774385"/>
              <a:gd name="connsiteX122" fmla="*/ 222805 w 639279"/>
              <a:gd name="connsiteY122" fmla="*/ 276074 h 774385"/>
              <a:gd name="connsiteX123" fmla="*/ 224703 w 639279"/>
              <a:gd name="connsiteY123" fmla="*/ 298286 h 774385"/>
              <a:gd name="connsiteX124" fmla="*/ 230805 w 639279"/>
              <a:gd name="connsiteY124" fmla="*/ 303420 h 774385"/>
              <a:gd name="connsiteX125" fmla="*/ 247622 w 639279"/>
              <a:gd name="connsiteY125" fmla="*/ 303420 h 774385"/>
              <a:gd name="connsiteX126" fmla="*/ 258896 w 639279"/>
              <a:gd name="connsiteY126" fmla="*/ 330619 h 774385"/>
              <a:gd name="connsiteX127" fmla="*/ 247027 w 639279"/>
              <a:gd name="connsiteY127" fmla="*/ 342488 h 774385"/>
              <a:gd name="connsiteX128" fmla="*/ 246357 w 639279"/>
              <a:gd name="connsiteY128" fmla="*/ 350413 h 774385"/>
              <a:gd name="connsiteX129" fmla="*/ 277760 w 639279"/>
              <a:gd name="connsiteY129" fmla="*/ 381816 h 774385"/>
              <a:gd name="connsiteX130" fmla="*/ 285723 w 639279"/>
              <a:gd name="connsiteY130" fmla="*/ 381146 h 774385"/>
              <a:gd name="connsiteX131" fmla="*/ 297592 w 639279"/>
              <a:gd name="connsiteY131" fmla="*/ 369277 h 774385"/>
              <a:gd name="connsiteX132" fmla="*/ 324790 w 639279"/>
              <a:gd name="connsiteY132" fmla="*/ 380551 h 774385"/>
              <a:gd name="connsiteX133" fmla="*/ 324790 w 639279"/>
              <a:gd name="connsiteY133" fmla="*/ 397369 h 774385"/>
              <a:gd name="connsiteX134" fmla="*/ 329925 w 639279"/>
              <a:gd name="connsiteY134" fmla="*/ 403471 h 774385"/>
              <a:gd name="connsiteX135" fmla="*/ 352137 w 639279"/>
              <a:gd name="connsiteY135" fmla="*/ 405368 h 774385"/>
              <a:gd name="connsiteX136" fmla="*/ 374349 w 639279"/>
              <a:gd name="connsiteY136" fmla="*/ 403471 h 774385"/>
              <a:gd name="connsiteX137" fmla="*/ 379484 w 639279"/>
              <a:gd name="connsiteY137" fmla="*/ 397369 h 774385"/>
              <a:gd name="connsiteX138" fmla="*/ 379484 w 639279"/>
              <a:gd name="connsiteY138" fmla="*/ 380551 h 774385"/>
              <a:gd name="connsiteX139" fmla="*/ 406683 w 639279"/>
              <a:gd name="connsiteY139" fmla="*/ 369277 h 774385"/>
              <a:gd name="connsiteX140" fmla="*/ 418552 w 639279"/>
              <a:gd name="connsiteY140" fmla="*/ 381146 h 774385"/>
              <a:gd name="connsiteX141" fmla="*/ 426514 w 639279"/>
              <a:gd name="connsiteY141" fmla="*/ 381816 h 774385"/>
              <a:gd name="connsiteX142" fmla="*/ 457917 w 639279"/>
              <a:gd name="connsiteY142" fmla="*/ 350413 h 774385"/>
              <a:gd name="connsiteX143" fmla="*/ 457247 w 639279"/>
              <a:gd name="connsiteY143" fmla="*/ 342488 h 774385"/>
              <a:gd name="connsiteX144" fmla="*/ 445378 w 639279"/>
              <a:gd name="connsiteY144" fmla="*/ 330619 h 774385"/>
              <a:gd name="connsiteX145" fmla="*/ 456652 w 639279"/>
              <a:gd name="connsiteY145" fmla="*/ 303420 h 774385"/>
              <a:gd name="connsiteX146" fmla="*/ 473469 w 639279"/>
              <a:gd name="connsiteY146" fmla="*/ 303420 h 774385"/>
              <a:gd name="connsiteX147" fmla="*/ 479571 w 639279"/>
              <a:gd name="connsiteY147" fmla="*/ 298286 h 774385"/>
              <a:gd name="connsiteX148" fmla="*/ 481469 w 639279"/>
              <a:gd name="connsiteY148" fmla="*/ 276074 h 774385"/>
              <a:gd name="connsiteX149" fmla="*/ 479534 w 639279"/>
              <a:gd name="connsiteY149" fmla="*/ 253861 h 774385"/>
              <a:gd name="connsiteX150" fmla="*/ 468075 w 639279"/>
              <a:gd name="connsiteY150" fmla="*/ 291031 h 774385"/>
              <a:gd name="connsiteX151" fmla="*/ 451704 w 639279"/>
              <a:gd name="connsiteY151" fmla="*/ 291031 h 774385"/>
              <a:gd name="connsiteX152" fmla="*/ 445639 w 639279"/>
              <a:gd name="connsiteY152" fmla="*/ 295942 h 774385"/>
              <a:gd name="connsiteX153" fmla="*/ 432282 w 639279"/>
              <a:gd name="connsiteY153" fmla="*/ 328163 h 774385"/>
              <a:gd name="connsiteX154" fmla="*/ 433101 w 639279"/>
              <a:gd name="connsiteY154" fmla="*/ 335902 h 774385"/>
              <a:gd name="connsiteX155" fmla="*/ 444710 w 639279"/>
              <a:gd name="connsiteY155" fmla="*/ 347473 h 774385"/>
              <a:gd name="connsiteX156" fmla="*/ 423576 w 639279"/>
              <a:gd name="connsiteY156" fmla="*/ 368607 h 774385"/>
              <a:gd name="connsiteX157" fmla="*/ 412005 w 639279"/>
              <a:gd name="connsiteY157" fmla="*/ 357036 h 774385"/>
              <a:gd name="connsiteX158" fmla="*/ 404266 w 639279"/>
              <a:gd name="connsiteY158" fmla="*/ 356218 h 774385"/>
              <a:gd name="connsiteX159" fmla="*/ 372045 w 639279"/>
              <a:gd name="connsiteY159" fmla="*/ 369575 h 774385"/>
              <a:gd name="connsiteX160" fmla="*/ 367133 w 639279"/>
              <a:gd name="connsiteY160" fmla="*/ 375639 h 774385"/>
              <a:gd name="connsiteX161" fmla="*/ 367133 w 639279"/>
              <a:gd name="connsiteY161" fmla="*/ 392011 h 774385"/>
              <a:gd name="connsiteX162" fmla="*/ 337219 w 639279"/>
              <a:gd name="connsiteY162" fmla="*/ 392011 h 774385"/>
              <a:gd name="connsiteX163" fmla="*/ 337219 w 639279"/>
              <a:gd name="connsiteY163" fmla="*/ 375639 h 774385"/>
              <a:gd name="connsiteX164" fmla="*/ 332308 w 639279"/>
              <a:gd name="connsiteY164" fmla="*/ 369575 h 774385"/>
              <a:gd name="connsiteX165" fmla="*/ 300087 w 639279"/>
              <a:gd name="connsiteY165" fmla="*/ 356218 h 774385"/>
              <a:gd name="connsiteX166" fmla="*/ 292348 w 639279"/>
              <a:gd name="connsiteY166" fmla="*/ 357036 h 774385"/>
              <a:gd name="connsiteX167" fmla="*/ 280777 w 639279"/>
              <a:gd name="connsiteY167" fmla="*/ 368607 h 774385"/>
              <a:gd name="connsiteX168" fmla="*/ 259643 w 639279"/>
              <a:gd name="connsiteY168" fmla="*/ 347473 h 774385"/>
              <a:gd name="connsiteX169" fmla="*/ 271252 w 639279"/>
              <a:gd name="connsiteY169" fmla="*/ 335902 h 774385"/>
              <a:gd name="connsiteX170" fmla="*/ 272070 w 639279"/>
              <a:gd name="connsiteY170" fmla="*/ 328163 h 774385"/>
              <a:gd name="connsiteX171" fmla="*/ 258713 w 639279"/>
              <a:gd name="connsiteY171" fmla="*/ 295942 h 774385"/>
              <a:gd name="connsiteX172" fmla="*/ 252648 w 639279"/>
              <a:gd name="connsiteY172" fmla="*/ 291031 h 774385"/>
              <a:gd name="connsiteX173" fmla="*/ 236277 w 639279"/>
              <a:gd name="connsiteY173" fmla="*/ 291031 h 774385"/>
              <a:gd name="connsiteX174" fmla="*/ 235310 w 639279"/>
              <a:gd name="connsiteY174" fmla="*/ 276074 h 774385"/>
              <a:gd name="connsiteX175" fmla="*/ 236277 w 639279"/>
              <a:gd name="connsiteY175" fmla="*/ 261116 h 774385"/>
              <a:gd name="connsiteX176" fmla="*/ 252648 w 639279"/>
              <a:gd name="connsiteY176" fmla="*/ 261116 h 774385"/>
              <a:gd name="connsiteX177" fmla="*/ 258713 w 639279"/>
              <a:gd name="connsiteY177" fmla="*/ 256205 h 774385"/>
              <a:gd name="connsiteX178" fmla="*/ 272070 w 639279"/>
              <a:gd name="connsiteY178" fmla="*/ 223984 h 774385"/>
              <a:gd name="connsiteX179" fmla="*/ 271252 w 639279"/>
              <a:gd name="connsiteY179" fmla="*/ 216245 h 774385"/>
              <a:gd name="connsiteX180" fmla="*/ 259643 w 639279"/>
              <a:gd name="connsiteY180" fmla="*/ 204674 h 774385"/>
              <a:gd name="connsiteX181" fmla="*/ 280777 w 639279"/>
              <a:gd name="connsiteY181" fmla="*/ 183540 h 774385"/>
              <a:gd name="connsiteX182" fmla="*/ 292348 w 639279"/>
              <a:gd name="connsiteY182" fmla="*/ 195111 h 774385"/>
              <a:gd name="connsiteX183" fmla="*/ 300087 w 639279"/>
              <a:gd name="connsiteY183" fmla="*/ 195929 h 774385"/>
              <a:gd name="connsiteX184" fmla="*/ 332308 w 639279"/>
              <a:gd name="connsiteY184" fmla="*/ 182573 h 774385"/>
              <a:gd name="connsiteX185" fmla="*/ 337219 w 639279"/>
              <a:gd name="connsiteY185" fmla="*/ 176508 h 774385"/>
              <a:gd name="connsiteX186" fmla="*/ 337219 w 639279"/>
              <a:gd name="connsiteY186" fmla="*/ 160136 h 774385"/>
              <a:gd name="connsiteX187" fmla="*/ 367133 w 639279"/>
              <a:gd name="connsiteY187" fmla="*/ 160136 h 774385"/>
              <a:gd name="connsiteX188" fmla="*/ 367133 w 639279"/>
              <a:gd name="connsiteY188" fmla="*/ 176508 h 774385"/>
              <a:gd name="connsiteX189" fmla="*/ 372045 w 639279"/>
              <a:gd name="connsiteY189" fmla="*/ 182573 h 774385"/>
              <a:gd name="connsiteX190" fmla="*/ 404266 w 639279"/>
              <a:gd name="connsiteY190" fmla="*/ 195929 h 774385"/>
              <a:gd name="connsiteX191" fmla="*/ 412005 w 639279"/>
              <a:gd name="connsiteY191" fmla="*/ 195111 h 774385"/>
              <a:gd name="connsiteX192" fmla="*/ 423576 w 639279"/>
              <a:gd name="connsiteY192" fmla="*/ 183540 h 774385"/>
              <a:gd name="connsiteX193" fmla="*/ 444710 w 639279"/>
              <a:gd name="connsiteY193" fmla="*/ 204674 h 774385"/>
              <a:gd name="connsiteX194" fmla="*/ 433101 w 639279"/>
              <a:gd name="connsiteY194" fmla="*/ 216245 h 774385"/>
              <a:gd name="connsiteX195" fmla="*/ 432282 w 639279"/>
              <a:gd name="connsiteY195" fmla="*/ 223984 h 774385"/>
              <a:gd name="connsiteX196" fmla="*/ 445639 w 639279"/>
              <a:gd name="connsiteY196" fmla="*/ 256205 h 774385"/>
              <a:gd name="connsiteX197" fmla="*/ 451704 w 639279"/>
              <a:gd name="connsiteY197" fmla="*/ 261116 h 774385"/>
              <a:gd name="connsiteX198" fmla="*/ 468075 w 639279"/>
              <a:gd name="connsiteY198" fmla="*/ 261116 h 774385"/>
              <a:gd name="connsiteX199" fmla="*/ 469043 w 639279"/>
              <a:gd name="connsiteY199" fmla="*/ 276074 h 774385"/>
              <a:gd name="connsiteX200" fmla="*/ 468075 w 639279"/>
              <a:gd name="connsiteY200" fmla="*/ 291031 h 774385"/>
              <a:gd name="connsiteX201" fmla="*/ 352137 w 639279"/>
              <a:gd name="connsiteY201" fmla="*/ 217733 h 774385"/>
              <a:gd name="connsiteX202" fmla="*/ 293797 w 639279"/>
              <a:gd name="connsiteY202" fmla="*/ 276074 h 774385"/>
              <a:gd name="connsiteX203" fmla="*/ 352137 w 639279"/>
              <a:gd name="connsiteY203" fmla="*/ 334414 h 774385"/>
              <a:gd name="connsiteX204" fmla="*/ 410478 w 639279"/>
              <a:gd name="connsiteY204" fmla="*/ 276074 h 774385"/>
              <a:gd name="connsiteX205" fmla="*/ 352137 w 639279"/>
              <a:gd name="connsiteY205" fmla="*/ 217733 h 774385"/>
              <a:gd name="connsiteX206" fmla="*/ 352137 w 639279"/>
              <a:gd name="connsiteY206" fmla="*/ 322022 h 774385"/>
              <a:gd name="connsiteX207" fmla="*/ 306187 w 639279"/>
              <a:gd name="connsiteY207" fmla="*/ 276072 h 774385"/>
              <a:gd name="connsiteX208" fmla="*/ 352137 w 639279"/>
              <a:gd name="connsiteY208" fmla="*/ 230121 h 774385"/>
              <a:gd name="connsiteX209" fmla="*/ 398088 w 639279"/>
              <a:gd name="connsiteY209" fmla="*/ 276072 h 774385"/>
              <a:gd name="connsiteX210" fmla="*/ 352137 w 639279"/>
              <a:gd name="connsiteY210" fmla="*/ 322022 h 774385"/>
              <a:gd name="connsiteX211" fmla="*/ 345924 w 639279"/>
              <a:gd name="connsiteY211" fmla="*/ 79249 h 774385"/>
              <a:gd name="connsiteX212" fmla="*/ 345924 w 639279"/>
              <a:gd name="connsiteY212" fmla="*/ 48181 h 774385"/>
              <a:gd name="connsiteX213" fmla="*/ 352100 w 639279"/>
              <a:gd name="connsiteY213" fmla="*/ 42005 h 774385"/>
              <a:gd name="connsiteX214" fmla="*/ 358276 w 639279"/>
              <a:gd name="connsiteY214" fmla="*/ 48181 h 774385"/>
              <a:gd name="connsiteX215" fmla="*/ 358276 w 639279"/>
              <a:gd name="connsiteY215" fmla="*/ 79249 h 774385"/>
              <a:gd name="connsiteX216" fmla="*/ 352100 w 639279"/>
              <a:gd name="connsiteY216" fmla="*/ 85425 h 774385"/>
              <a:gd name="connsiteX217" fmla="*/ 345924 w 639279"/>
              <a:gd name="connsiteY217" fmla="*/ 79249 h 774385"/>
              <a:gd name="connsiteX218" fmla="*/ 232814 w 639279"/>
              <a:gd name="connsiteY218" fmla="*/ 81816 h 774385"/>
              <a:gd name="connsiteX219" fmla="*/ 235084 w 639279"/>
              <a:gd name="connsiteY219" fmla="*/ 73370 h 774385"/>
              <a:gd name="connsiteX220" fmla="*/ 243530 w 639279"/>
              <a:gd name="connsiteY220" fmla="*/ 75640 h 774385"/>
              <a:gd name="connsiteX221" fmla="*/ 259082 w 639279"/>
              <a:gd name="connsiteY221" fmla="*/ 102540 h 774385"/>
              <a:gd name="connsiteX222" fmla="*/ 256813 w 639279"/>
              <a:gd name="connsiteY222" fmla="*/ 110986 h 774385"/>
              <a:gd name="connsiteX223" fmla="*/ 253724 w 639279"/>
              <a:gd name="connsiteY223" fmla="*/ 111805 h 774385"/>
              <a:gd name="connsiteX224" fmla="*/ 248367 w 639279"/>
              <a:gd name="connsiteY224" fmla="*/ 108717 h 774385"/>
              <a:gd name="connsiteX225" fmla="*/ 149396 w 639279"/>
              <a:gd name="connsiteY225" fmla="*/ 159021 h 774385"/>
              <a:gd name="connsiteX226" fmla="*/ 157842 w 639279"/>
              <a:gd name="connsiteY226" fmla="*/ 156751 h 774385"/>
              <a:gd name="connsiteX227" fmla="*/ 184743 w 639279"/>
              <a:gd name="connsiteY227" fmla="*/ 172304 h 774385"/>
              <a:gd name="connsiteX228" fmla="*/ 187012 w 639279"/>
              <a:gd name="connsiteY228" fmla="*/ 180750 h 774385"/>
              <a:gd name="connsiteX229" fmla="*/ 181655 w 639279"/>
              <a:gd name="connsiteY229" fmla="*/ 183838 h 774385"/>
              <a:gd name="connsiteX230" fmla="*/ 178566 w 639279"/>
              <a:gd name="connsiteY230" fmla="*/ 183020 h 774385"/>
              <a:gd name="connsiteX231" fmla="*/ 151666 w 639279"/>
              <a:gd name="connsiteY231" fmla="*/ 167467 h 774385"/>
              <a:gd name="connsiteX232" fmla="*/ 149396 w 639279"/>
              <a:gd name="connsiteY232" fmla="*/ 159021 h 774385"/>
              <a:gd name="connsiteX233" fmla="*/ 155312 w 639279"/>
              <a:gd name="connsiteY233" fmla="*/ 282256 h 774385"/>
              <a:gd name="connsiteX234" fmla="*/ 124244 w 639279"/>
              <a:gd name="connsiteY234" fmla="*/ 282256 h 774385"/>
              <a:gd name="connsiteX235" fmla="*/ 118068 w 639279"/>
              <a:gd name="connsiteY235" fmla="*/ 276079 h 774385"/>
              <a:gd name="connsiteX236" fmla="*/ 124244 w 639279"/>
              <a:gd name="connsiteY236" fmla="*/ 269903 h 774385"/>
              <a:gd name="connsiteX237" fmla="*/ 155312 w 639279"/>
              <a:gd name="connsiteY237" fmla="*/ 269903 h 774385"/>
              <a:gd name="connsiteX238" fmla="*/ 161488 w 639279"/>
              <a:gd name="connsiteY238" fmla="*/ 276079 h 774385"/>
              <a:gd name="connsiteX239" fmla="*/ 155312 w 639279"/>
              <a:gd name="connsiteY239" fmla="*/ 282256 h 774385"/>
              <a:gd name="connsiteX240" fmla="*/ 187012 w 639279"/>
              <a:gd name="connsiteY240" fmla="*/ 371404 h 774385"/>
              <a:gd name="connsiteX241" fmla="*/ 184743 w 639279"/>
              <a:gd name="connsiteY241" fmla="*/ 379850 h 774385"/>
              <a:gd name="connsiteX242" fmla="*/ 157842 w 639279"/>
              <a:gd name="connsiteY242" fmla="*/ 395365 h 774385"/>
              <a:gd name="connsiteX243" fmla="*/ 154754 w 639279"/>
              <a:gd name="connsiteY243" fmla="*/ 396184 h 774385"/>
              <a:gd name="connsiteX244" fmla="*/ 149396 w 639279"/>
              <a:gd name="connsiteY244" fmla="*/ 393096 h 774385"/>
              <a:gd name="connsiteX245" fmla="*/ 151666 w 639279"/>
              <a:gd name="connsiteY245" fmla="*/ 384649 h 774385"/>
              <a:gd name="connsiteX246" fmla="*/ 178566 w 639279"/>
              <a:gd name="connsiteY246" fmla="*/ 369134 h 774385"/>
              <a:gd name="connsiteX247" fmla="*/ 187012 w 639279"/>
              <a:gd name="connsiteY247" fmla="*/ 371404 h 774385"/>
              <a:gd name="connsiteX248" fmla="*/ 445187 w 639279"/>
              <a:gd name="connsiteY248" fmla="*/ 102513 h 774385"/>
              <a:gd name="connsiteX249" fmla="*/ 460740 w 639279"/>
              <a:gd name="connsiteY249" fmla="*/ 75613 h 774385"/>
              <a:gd name="connsiteX250" fmla="*/ 469186 w 639279"/>
              <a:gd name="connsiteY250" fmla="*/ 73343 h 774385"/>
              <a:gd name="connsiteX251" fmla="*/ 471455 w 639279"/>
              <a:gd name="connsiteY251" fmla="*/ 81789 h 774385"/>
              <a:gd name="connsiteX252" fmla="*/ 455903 w 639279"/>
              <a:gd name="connsiteY252" fmla="*/ 108689 h 774385"/>
              <a:gd name="connsiteX253" fmla="*/ 450545 w 639279"/>
              <a:gd name="connsiteY253" fmla="*/ 111778 h 774385"/>
              <a:gd name="connsiteX254" fmla="*/ 447457 w 639279"/>
              <a:gd name="connsiteY254" fmla="*/ 110959 h 774385"/>
              <a:gd name="connsiteX255" fmla="*/ 445187 w 639279"/>
              <a:gd name="connsiteY255" fmla="*/ 102513 h 774385"/>
              <a:gd name="connsiteX256" fmla="*/ 517257 w 639279"/>
              <a:gd name="connsiteY256" fmla="*/ 180759 h 774385"/>
              <a:gd name="connsiteX257" fmla="*/ 519527 w 639279"/>
              <a:gd name="connsiteY257" fmla="*/ 172313 h 774385"/>
              <a:gd name="connsiteX258" fmla="*/ 546427 w 639279"/>
              <a:gd name="connsiteY258" fmla="*/ 156761 h 774385"/>
              <a:gd name="connsiteX259" fmla="*/ 554873 w 639279"/>
              <a:gd name="connsiteY259" fmla="*/ 159030 h 774385"/>
              <a:gd name="connsiteX260" fmla="*/ 552604 w 639279"/>
              <a:gd name="connsiteY260" fmla="*/ 167476 h 774385"/>
              <a:gd name="connsiteX261" fmla="*/ 525703 w 639279"/>
              <a:gd name="connsiteY261" fmla="*/ 183029 h 774385"/>
              <a:gd name="connsiteX262" fmla="*/ 522615 w 639279"/>
              <a:gd name="connsiteY262" fmla="*/ 183847 h 774385"/>
              <a:gd name="connsiteX263" fmla="*/ 517257 w 639279"/>
              <a:gd name="connsiteY263" fmla="*/ 180759 h 774385"/>
              <a:gd name="connsiteX264" fmla="*/ 586239 w 639279"/>
              <a:gd name="connsiteY264" fmla="*/ 276085 h 774385"/>
              <a:gd name="connsiteX265" fmla="*/ 580063 w 639279"/>
              <a:gd name="connsiteY265" fmla="*/ 282262 h 774385"/>
              <a:gd name="connsiteX266" fmla="*/ 548995 w 639279"/>
              <a:gd name="connsiteY266" fmla="*/ 282262 h 774385"/>
              <a:gd name="connsiteX267" fmla="*/ 542819 w 639279"/>
              <a:gd name="connsiteY267" fmla="*/ 276085 h 774385"/>
              <a:gd name="connsiteX268" fmla="*/ 548995 w 639279"/>
              <a:gd name="connsiteY268" fmla="*/ 269909 h 774385"/>
              <a:gd name="connsiteX269" fmla="*/ 580063 w 639279"/>
              <a:gd name="connsiteY269" fmla="*/ 269909 h 774385"/>
              <a:gd name="connsiteX270" fmla="*/ 586239 w 639279"/>
              <a:gd name="connsiteY270" fmla="*/ 276085 h 774385"/>
              <a:gd name="connsiteX271" fmla="*/ 554873 w 639279"/>
              <a:gd name="connsiteY271" fmla="*/ 393138 h 774385"/>
              <a:gd name="connsiteX272" fmla="*/ 549516 w 639279"/>
              <a:gd name="connsiteY272" fmla="*/ 396226 h 774385"/>
              <a:gd name="connsiteX273" fmla="*/ 546427 w 639279"/>
              <a:gd name="connsiteY273" fmla="*/ 395408 h 774385"/>
              <a:gd name="connsiteX274" fmla="*/ 519527 w 639279"/>
              <a:gd name="connsiteY274" fmla="*/ 379892 h 774385"/>
              <a:gd name="connsiteX275" fmla="*/ 517257 w 639279"/>
              <a:gd name="connsiteY275" fmla="*/ 371446 h 774385"/>
              <a:gd name="connsiteX276" fmla="*/ 525703 w 639279"/>
              <a:gd name="connsiteY276" fmla="*/ 369177 h 774385"/>
              <a:gd name="connsiteX277" fmla="*/ 552604 w 639279"/>
              <a:gd name="connsiteY277" fmla="*/ 384692 h 774385"/>
              <a:gd name="connsiteX278" fmla="*/ 554873 w 639279"/>
              <a:gd name="connsiteY278" fmla="*/ 393138 h 774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Lst>
            <a:rect l="l" t="t" r="r" b="b"/>
            <a:pathLst>
              <a:path w="639279" h="774385">
                <a:moveTo>
                  <a:pt x="622896" y="189233"/>
                </a:moveTo>
                <a:cubicBezTo>
                  <a:pt x="587549" y="84344"/>
                  <a:pt x="503681" y="16259"/>
                  <a:pt x="392772" y="2381"/>
                </a:cubicBezTo>
                <a:cubicBezTo>
                  <a:pt x="380122" y="781"/>
                  <a:pt x="367359" y="0"/>
                  <a:pt x="354783" y="0"/>
                </a:cubicBezTo>
                <a:cubicBezTo>
                  <a:pt x="208860" y="0"/>
                  <a:pt x="87712" y="104965"/>
                  <a:pt x="66871" y="248841"/>
                </a:cubicBezTo>
                <a:lnTo>
                  <a:pt x="58165" y="280355"/>
                </a:lnTo>
                <a:cubicBezTo>
                  <a:pt x="51839" y="295796"/>
                  <a:pt x="27134" y="336463"/>
                  <a:pt x="12363" y="360759"/>
                </a:cubicBezTo>
                <a:cubicBezTo>
                  <a:pt x="8791" y="366638"/>
                  <a:pt x="5703" y="371772"/>
                  <a:pt x="2986" y="376423"/>
                </a:cubicBezTo>
                <a:cubicBezTo>
                  <a:pt x="-1478" y="387102"/>
                  <a:pt x="-920" y="398040"/>
                  <a:pt x="4549" y="407194"/>
                </a:cubicBezTo>
                <a:cubicBezTo>
                  <a:pt x="10949" y="417947"/>
                  <a:pt x="23451" y="425239"/>
                  <a:pt x="38035" y="426690"/>
                </a:cubicBezTo>
                <a:cubicBezTo>
                  <a:pt x="47188" y="427621"/>
                  <a:pt x="56564" y="427695"/>
                  <a:pt x="62815" y="427695"/>
                </a:cubicBezTo>
                <a:lnTo>
                  <a:pt x="71150" y="427658"/>
                </a:lnTo>
                <a:lnTo>
                  <a:pt x="71150" y="490203"/>
                </a:lnTo>
                <a:cubicBezTo>
                  <a:pt x="72043" y="508732"/>
                  <a:pt x="86181" y="590777"/>
                  <a:pt x="99762" y="602341"/>
                </a:cubicBezTo>
                <a:cubicBezTo>
                  <a:pt x="118663" y="618488"/>
                  <a:pt x="146122" y="620944"/>
                  <a:pt x="170344" y="623139"/>
                </a:cubicBezTo>
                <a:cubicBezTo>
                  <a:pt x="186343" y="624591"/>
                  <a:pt x="201412" y="625967"/>
                  <a:pt x="208258" y="631213"/>
                </a:cubicBezTo>
                <a:cubicBezTo>
                  <a:pt x="231476" y="649184"/>
                  <a:pt x="232852" y="658784"/>
                  <a:pt x="239438" y="705032"/>
                </a:cubicBezTo>
                <a:cubicBezTo>
                  <a:pt x="240777" y="714483"/>
                  <a:pt x="242340" y="725347"/>
                  <a:pt x="244312" y="737960"/>
                </a:cubicBezTo>
                <a:cubicBezTo>
                  <a:pt x="248442" y="764154"/>
                  <a:pt x="260795" y="774386"/>
                  <a:pt x="288402" y="774386"/>
                </a:cubicBezTo>
                <a:lnTo>
                  <a:pt x="493409" y="774386"/>
                </a:lnTo>
                <a:cubicBezTo>
                  <a:pt x="502896" y="774311"/>
                  <a:pt x="511640" y="770330"/>
                  <a:pt x="517370" y="763410"/>
                </a:cubicBezTo>
                <a:cubicBezTo>
                  <a:pt x="523248" y="756341"/>
                  <a:pt x="525444" y="746853"/>
                  <a:pt x="523583" y="736695"/>
                </a:cubicBezTo>
                <a:cubicBezTo>
                  <a:pt x="518746" y="710650"/>
                  <a:pt x="512495" y="689554"/>
                  <a:pt x="506989" y="670951"/>
                </a:cubicBezTo>
                <a:cubicBezTo>
                  <a:pt x="490023" y="613726"/>
                  <a:pt x="481502" y="585003"/>
                  <a:pt x="544084" y="517474"/>
                </a:cubicBezTo>
                <a:cubicBezTo>
                  <a:pt x="630553" y="432829"/>
                  <a:pt x="661508" y="303981"/>
                  <a:pt x="622888" y="189233"/>
                </a:cubicBezTo>
                <a:close/>
                <a:moveTo>
                  <a:pt x="495051" y="674446"/>
                </a:moveTo>
                <a:cubicBezTo>
                  <a:pt x="500483" y="692789"/>
                  <a:pt x="506660" y="713551"/>
                  <a:pt x="511348" y="738926"/>
                </a:cubicBezTo>
                <a:cubicBezTo>
                  <a:pt x="512538" y="745474"/>
                  <a:pt x="511310" y="751204"/>
                  <a:pt x="507776" y="755483"/>
                </a:cubicBezTo>
                <a:cubicBezTo>
                  <a:pt x="504390" y="759576"/>
                  <a:pt x="499106" y="761957"/>
                  <a:pt x="493302" y="761994"/>
                </a:cubicBezTo>
                <a:lnTo>
                  <a:pt x="288324" y="761994"/>
                </a:lnTo>
                <a:cubicBezTo>
                  <a:pt x="266782" y="761994"/>
                  <a:pt x="259638" y="756190"/>
                  <a:pt x="256475" y="736023"/>
                </a:cubicBezTo>
                <a:cubicBezTo>
                  <a:pt x="254503" y="723447"/>
                  <a:pt x="252977" y="712658"/>
                  <a:pt x="251638" y="703281"/>
                </a:cubicBezTo>
                <a:cubicBezTo>
                  <a:pt x="244978" y="656550"/>
                  <a:pt x="243006" y="642448"/>
                  <a:pt x="215770" y="621425"/>
                </a:cubicBezTo>
                <a:cubicBezTo>
                  <a:pt x="206097" y="613947"/>
                  <a:pt x="190023" y="612496"/>
                  <a:pt x="171420" y="610821"/>
                </a:cubicBezTo>
                <a:cubicBezTo>
                  <a:pt x="149058" y="608812"/>
                  <a:pt x="123684" y="606505"/>
                  <a:pt x="107759" y="592924"/>
                </a:cubicBezTo>
                <a:cubicBezTo>
                  <a:pt x="100578" y="586599"/>
                  <a:pt x="86997" y="524538"/>
                  <a:pt x="84021" y="496265"/>
                </a:cubicBezTo>
                <a:lnTo>
                  <a:pt x="147384" y="498013"/>
                </a:lnTo>
                <a:lnTo>
                  <a:pt x="147570" y="498013"/>
                </a:lnTo>
                <a:cubicBezTo>
                  <a:pt x="150918" y="498013"/>
                  <a:pt x="153672" y="495372"/>
                  <a:pt x="153746" y="491986"/>
                </a:cubicBezTo>
                <a:cubicBezTo>
                  <a:pt x="153858" y="488563"/>
                  <a:pt x="151142" y="485735"/>
                  <a:pt x="147719" y="485624"/>
                </a:cubicBezTo>
                <a:lnTo>
                  <a:pt x="83499" y="483838"/>
                </a:lnTo>
                <a:lnTo>
                  <a:pt x="83499" y="421404"/>
                </a:lnTo>
                <a:cubicBezTo>
                  <a:pt x="83499" y="417981"/>
                  <a:pt x="80746" y="415228"/>
                  <a:pt x="77323" y="415228"/>
                </a:cubicBezTo>
                <a:lnTo>
                  <a:pt x="62813" y="415339"/>
                </a:lnTo>
                <a:cubicBezTo>
                  <a:pt x="56822" y="415339"/>
                  <a:pt x="47893" y="415228"/>
                  <a:pt x="39260" y="414372"/>
                </a:cubicBezTo>
                <a:cubicBezTo>
                  <a:pt x="28582" y="413293"/>
                  <a:pt x="19578" y="408270"/>
                  <a:pt x="15188" y="400866"/>
                </a:cubicBezTo>
                <a:cubicBezTo>
                  <a:pt x="11727" y="395061"/>
                  <a:pt x="11467" y="388253"/>
                  <a:pt x="14034" y="382001"/>
                </a:cubicBezTo>
                <a:cubicBezTo>
                  <a:pt x="16341" y="378169"/>
                  <a:pt x="19429" y="373072"/>
                  <a:pt x="22964" y="367193"/>
                </a:cubicBezTo>
                <a:cubicBezTo>
                  <a:pt x="38889" y="340999"/>
                  <a:pt x="62924" y="301373"/>
                  <a:pt x="69882" y="284370"/>
                </a:cubicBezTo>
                <a:lnTo>
                  <a:pt x="78998" y="251405"/>
                </a:lnTo>
                <a:cubicBezTo>
                  <a:pt x="99090" y="112921"/>
                  <a:pt x="215101" y="12385"/>
                  <a:pt x="354813" y="12385"/>
                </a:cubicBezTo>
                <a:cubicBezTo>
                  <a:pt x="366905" y="12385"/>
                  <a:pt x="379147" y="13166"/>
                  <a:pt x="391239" y="14691"/>
                </a:cubicBezTo>
                <a:cubicBezTo>
                  <a:pt x="497281" y="27937"/>
                  <a:pt x="577424" y="93013"/>
                  <a:pt x="611209" y="193209"/>
                </a:cubicBezTo>
                <a:cubicBezTo>
                  <a:pt x="648341" y="303489"/>
                  <a:pt x="618576" y="427276"/>
                  <a:pt x="535195" y="508839"/>
                </a:cubicBezTo>
                <a:cubicBezTo>
                  <a:pt x="467552" y="581727"/>
                  <a:pt x="477933" y="616624"/>
                  <a:pt x="495049" y="674450"/>
                </a:cubicBezTo>
                <a:close/>
                <a:moveTo>
                  <a:pt x="352138" y="111395"/>
                </a:moveTo>
                <a:cubicBezTo>
                  <a:pt x="260534" y="111395"/>
                  <a:pt x="186013" y="185920"/>
                  <a:pt x="186013" y="277520"/>
                </a:cubicBezTo>
                <a:cubicBezTo>
                  <a:pt x="186013" y="283994"/>
                  <a:pt x="186459" y="290617"/>
                  <a:pt x="187315" y="297240"/>
                </a:cubicBezTo>
                <a:cubicBezTo>
                  <a:pt x="192263" y="336121"/>
                  <a:pt x="211164" y="369942"/>
                  <a:pt x="229396" y="402644"/>
                </a:cubicBezTo>
                <a:cubicBezTo>
                  <a:pt x="243348" y="427610"/>
                  <a:pt x="256483" y="451199"/>
                  <a:pt x="264110" y="476983"/>
                </a:cubicBezTo>
                <a:lnTo>
                  <a:pt x="282230" y="562746"/>
                </a:lnTo>
                <a:cubicBezTo>
                  <a:pt x="285206" y="576922"/>
                  <a:pt x="289225" y="582465"/>
                  <a:pt x="306228" y="583917"/>
                </a:cubicBezTo>
                <a:lnTo>
                  <a:pt x="306228" y="591805"/>
                </a:lnTo>
                <a:cubicBezTo>
                  <a:pt x="306228" y="609404"/>
                  <a:pt x="319213" y="623692"/>
                  <a:pt x="335212" y="623692"/>
                </a:cubicBezTo>
                <a:lnTo>
                  <a:pt x="369071" y="623692"/>
                </a:lnTo>
                <a:cubicBezTo>
                  <a:pt x="385070" y="623692"/>
                  <a:pt x="398093" y="609367"/>
                  <a:pt x="398093" y="591805"/>
                </a:cubicBezTo>
                <a:lnTo>
                  <a:pt x="398093" y="583917"/>
                </a:lnTo>
                <a:cubicBezTo>
                  <a:pt x="415097" y="582429"/>
                  <a:pt x="419151" y="576922"/>
                  <a:pt x="422128" y="562708"/>
                </a:cubicBezTo>
                <a:lnTo>
                  <a:pt x="440247" y="476909"/>
                </a:lnTo>
                <a:cubicBezTo>
                  <a:pt x="447875" y="451162"/>
                  <a:pt x="461009" y="427573"/>
                  <a:pt x="474924" y="402644"/>
                </a:cubicBezTo>
                <a:cubicBezTo>
                  <a:pt x="496244" y="364432"/>
                  <a:pt x="518308" y="324956"/>
                  <a:pt x="518308" y="277514"/>
                </a:cubicBezTo>
                <a:cubicBezTo>
                  <a:pt x="518270" y="185910"/>
                  <a:pt x="443745" y="111388"/>
                  <a:pt x="352144" y="111388"/>
                </a:cubicBezTo>
                <a:close/>
                <a:moveTo>
                  <a:pt x="417660" y="518884"/>
                </a:moveTo>
                <a:lnTo>
                  <a:pt x="286577" y="518884"/>
                </a:lnTo>
                <a:lnTo>
                  <a:pt x="278689" y="481491"/>
                </a:lnTo>
                <a:lnTo>
                  <a:pt x="425545" y="481491"/>
                </a:lnTo>
                <a:close/>
                <a:moveTo>
                  <a:pt x="369067" y="611343"/>
                </a:moveTo>
                <a:lnTo>
                  <a:pt x="335208" y="611343"/>
                </a:lnTo>
                <a:cubicBezTo>
                  <a:pt x="326055" y="611343"/>
                  <a:pt x="318614" y="602599"/>
                  <a:pt x="318614" y="591809"/>
                </a:cubicBezTo>
                <a:lnTo>
                  <a:pt x="318614" y="584405"/>
                </a:lnTo>
                <a:lnTo>
                  <a:pt x="385661" y="584405"/>
                </a:lnTo>
                <a:lnTo>
                  <a:pt x="385661" y="591809"/>
                </a:lnTo>
                <a:cubicBezTo>
                  <a:pt x="385661" y="602562"/>
                  <a:pt x="378220" y="611343"/>
                  <a:pt x="369067" y="611343"/>
                </a:cubicBezTo>
                <a:close/>
                <a:moveTo>
                  <a:pt x="386294" y="572015"/>
                </a:moveTo>
                <a:lnTo>
                  <a:pt x="317981" y="572015"/>
                </a:lnTo>
                <a:cubicBezTo>
                  <a:pt x="296773" y="572015"/>
                  <a:pt x="296587" y="571122"/>
                  <a:pt x="294318" y="560183"/>
                </a:cubicBezTo>
                <a:lnTo>
                  <a:pt x="288178" y="531236"/>
                </a:lnTo>
                <a:lnTo>
                  <a:pt x="416061" y="531236"/>
                </a:lnTo>
                <a:lnTo>
                  <a:pt x="409959" y="560183"/>
                </a:lnTo>
                <a:cubicBezTo>
                  <a:pt x="407690" y="571122"/>
                  <a:pt x="407503" y="572015"/>
                  <a:pt x="386295" y="572015"/>
                </a:cubicBezTo>
                <a:close/>
                <a:moveTo>
                  <a:pt x="464094" y="396622"/>
                </a:moveTo>
                <a:cubicBezTo>
                  <a:pt x="451183" y="419765"/>
                  <a:pt x="437826" y="443689"/>
                  <a:pt x="429677" y="469139"/>
                </a:cubicBezTo>
                <a:lnTo>
                  <a:pt x="274639" y="469139"/>
                </a:lnTo>
                <a:cubicBezTo>
                  <a:pt x="266453" y="443652"/>
                  <a:pt x="253133" y="419765"/>
                  <a:pt x="240222" y="396622"/>
                </a:cubicBezTo>
                <a:cubicBezTo>
                  <a:pt x="222549" y="364959"/>
                  <a:pt x="204243" y="332180"/>
                  <a:pt x="199592" y="295676"/>
                </a:cubicBezTo>
                <a:cubicBezTo>
                  <a:pt x="198811" y="289574"/>
                  <a:pt x="198439" y="283473"/>
                  <a:pt x="198439" y="277519"/>
                </a:cubicBezTo>
                <a:cubicBezTo>
                  <a:pt x="198439" y="192762"/>
                  <a:pt x="267384" y="123776"/>
                  <a:pt x="352182" y="123776"/>
                </a:cubicBezTo>
                <a:cubicBezTo>
                  <a:pt x="436939" y="123776"/>
                  <a:pt x="505925" y="192758"/>
                  <a:pt x="505925" y="277519"/>
                </a:cubicBezTo>
                <a:cubicBezTo>
                  <a:pt x="505888" y="321721"/>
                  <a:pt x="484642" y="359784"/>
                  <a:pt x="464105" y="396620"/>
                </a:cubicBezTo>
                <a:close/>
                <a:moveTo>
                  <a:pt x="479535" y="253861"/>
                </a:moveTo>
                <a:cubicBezTo>
                  <a:pt x="479014" y="250885"/>
                  <a:pt x="476447" y="248727"/>
                  <a:pt x="473433" y="248727"/>
                </a:cubicBezTo>
                <a:lnTo>
                  <a:pt x="456616" y="248727"/>
                </a:lnTo>
                <a:cubicBezTo>
                  <a:pt x="454123" y="239165"/>
                  <a:pt x="450365" y="230049"/>
                  <a:pt x="445342" y="221528"/>
                </a:cubicBezTo>
                <a:lnTo>
                  <a:pt x="457211" y="209659"/>
                </a:lnTo>
                <a:cubicBezTo>
                  <a:pt x="459332" y="207538"/>
                  <a:pt x="459630" y="204190"/>
                  <a:pt x="457881" y="201734"/>
                </a:cubicBezTo>
                <a:cubicBezTo>
                  <a:pt x="449286" y="189492"/>
                  <a:pt x="438719" y="178926"/>
                  <a:pt x="426478" y="170331"/>
                </a:cubicBezTo>
                <a:cubicBezTo>
                  <a:pt x="424022" y="168582"/>
                  <a:pt x="420674" y="168880"/>
                  <a:pt x="418515" y="171001"/>
                </a:cubicBezTo>
                <a:lnTo>
                  <a:pt x="406646" y="182870"/>
                </a:lnTo>
                <a:cubicBezTo>
                  <a:pt x="398126" y="177847"/>
                  <a:pt x="389010" y="174089"/>
                  <a:pt x="379448" y="171596"/>
                </a:cubicBezTo>
                <a:lnTo>
                  <a:pt x="379448" y="154779"/>
                </a:lnTo>
                <a:cubicBezTo>
                  <a:pt x="379448" y="151765"/>
                  <a:pt x="377290" y="149198"/>
                  <a:pt x="374313" y="148677"/>
                </a:cubicBezTo>
                <a:cubicBezTo>
                  <a:pt x="359728" y="146147"/>
                  <a:pt x="344510" y="146147"/>
                  <a:pt x="329925" y="148677"/>
                </a:cubicBezTo>
                <a:cubicBezTo>
                  <a:pt x="326948" y="149198"/>
                  <a:pt x="324790" y="151765"/>
                  <a:pt x="324790" y="154779"/>
                </a:cubicBezTo>
                <a:lnTo>
                  <a:pt x="324790" y="171596"/>
                </a:lnTo>
                <a:cubicBezTo>
                  <a:pt x="315228" y="174089"/>
                  <a:pt x="306113" y="177847"/>
                  <a:pt x="297592" y="182870"/>
                </a:cubicBezTo>
                <a:lnTo>
                  <a:pt x="285723" y="171001"/>
                </a:lnTo>
                <a:cubicBezTo>
                  <a:pt x="283602" y="168880"/>
                  <a:pt x="280216" y="168582"/>
                  <a:pt x="277760" y="170331"/>
                </a:cubicBezTo>
                <a:cubicBezTo>
                  <a:pt x="265557" y="178926"/>
                  <a:pt x="254953" y="189492"/>
                  <a:pt x="246357" y="201734"/>
                </a:cubicBezTo>
                <a:cubicBezTo>
                  <a:pt x="244609" y="204190"/>
                  <a:pt x="244906" y="207538"/>
                  <a:pt x="247027" y="209659"/>
                </a:cubicBezTo>
                <a:lnTo>
                  <a:pt x="258896" y="221528"/>
                </a:lnTo>
                <a:cubicBezTo>
                  <a:pt x="253873" y="230048"/>
                  <a:pt x="250115" y="239165"/>
                  <a:pt x="247622" y="248727"/>
                </a:cubicBezTo>
                <a:lnTo>
                  <a:pt x="230805" y="248727"/>
                </a:lnTo>
                <a:cubicBezTo>
                  <a:pt x="227791" y="248727"/>
                  <a:pt x="225224" y="250885"/>
                  <a:pt x="224703" y="253861"/>
                </a:cubicBezTo>
                <a:cubicBezTo>
                  <a:pt x="223438" y="261154"/>
                  <a:pt x="222805" y="268633"/>
                  <a:pt x="222805" y="276074"/>
                </a:cubicBezTo>
                <a:cubicBezTo>
                  <a:pt x="222805" y="283514"/>
                  <a:pt x="223438" y="290956"/>
                  <a:pt x="224703" y="298286"/>
                </a:cubicBezTo>
                <a:cubicBezTo>
                  <a:pt x="225224" y="301262"/>
                  <a:pt x="227791" y="303420"/>
                  <a:pt x="230805" y="303420"/>
                </a:cubicBezTo>
                <a:lnTo>
                  <a:pt x="247622" y="303420"/>
                </a:lnTo>
                <a:cubicBezTo>
                  <a:pt x="250115" y="312983"/>
                  <a:pt x="253873" y="322098"/>
                  <a:pt x="258896" y="330619"/>
                </a:cubicBezTo>
                <a:lnTo>
                  <a:pt x="247027" y="342488"/>
                </a:lnTo>
                <a:cubicBezTo>
                  <a:pt x="244906" y="344609"/>
                  <a:pt x="244608" y="347958"/>
                  <a:pt x="246357" y="350413"/>
                </a:cubicBezTo>
                <a:cubicBezTo>
                  <a:pt x="254952" y="362655"/>
                  <a:pt x="265519" y="373221"/>
                  <a:pt x="277760" y="381816"/>
                </a:cubicBezTo>
                <a:cubicBezTo>
                  <a:pt x="280216" y="383528"/>
                  <a:pt x="283565" y="383267"/>
                  <a:pt x="285723" y="381146"/>
                </a:cubicBezTo>
                <a:lnTo>
                  <a:pt x="297592" y="369277"/>
                </a:lnTo>
                <a:cubicBezTo>
                  <a:pt x="306112" y="374300"/>
                  <a:pt x="315228" y="378058"/>
                  <a:pt x="324790" y="380551"/>
                </a:cubicBezTo>
                <a:lnTo>
                  <a:pt x="324790" y="397369"/>
                </a:lnTo>
                <a:cubicBezTo>
                  <a:pt x="324790" y="400382"/>
                  <a:pt x="326948" y="402950"/>
                  <a:pt x="329925" y="403471"/>
                </a:cubicBezTo>
                <a:cubicBezTo>
                  <a:pt x="337217" y="404736"/>
                  <a:pt x="344696" y="405368"/>
                  <a:pt x="352137" y="405368"/>
                </a:cubicBezTo>
                <a:cubicBezTo>
                  <a:pt x="359578" y="405368"/>
                  <a:pt x="367020" y="404736"/>
                  <a:pt x="374349" y="403471"/>
                </a:cubicBezTo>
                <a:cubicBezTo>
                  <a:pt x="377326" y="402950"/>
                  <a:pt x="379484" y="400382"/>
                  <a:pt x="379484" y="397369"/>
                </a:cubicBezTo>
                <a:lnTo>
                  <a:pt x="379484" y="380551"/>
                </a:lnTo>
                <a:cubicBezTo>
                  <a:pt x="389046" y="378058"/>
                  <a:pt x="398162" y="374300"/>
                  <a:pt x="406683" y="369277"/>
                </a:cubicBezTo>
                <a:lnTo>
                  <a:pt x="418552" y="381146"/>
                </a:lnTo>
                <a:cubicBezTo>
                  <a:pt x="420673" y="383267"/>
                  <a:pt x="424058" y="383565"/>
                  <a:pt x="426514" y="381816"/>
                </a:cubicBezTo>
                <a:cubicBezTo>
                  <a:pt x="438717" y="373221"/>
                  <a:pt x="449322" y="362655"/>
                  <a:pt x="457917" y="350413"/>
                </a:cubicBezTo>
                <a:cubicBezTo>
                  <a:pt x="459666" y="347958"/>
                  <a:pt x="459368" y="344609"/>
                  <a:pt x="457247" y="342488"/>
                </a:cubicBezTo>
                <a:lnTo>
                  <a:pt x="445378" y="330619"/>
                </a:lnTo>
                <a:cubicBezTo>
                  <a:pt x="450401" y="322099"/>
                  <a:pt x="454159" y="312983"/>
                  <a:pt x="456652" y="303420"/>
                </a:cubicBezTo>
                <a:lnTo>
                  <a:pt x="473469" y="303420"/>
                </a:lnTo>
                <a:cubicBezTo>
                  <a:pt x="476483" y="303420"/>
                  <a:pt x="479050" y="301262"/>
                  <a:pt x="479571" y="298286"/>
                </a:cubicBezTo>
                <a:cubicBezTo>
                  <a:pt x="480836" y="290993"/>
                  <a:pt x="481469" y="283514"/>
                  <a:pt x="481469" y="276074"/>
                </a:cubicBezTo>
                <a:cubicBezTo>
                  <a:pt x="481432" y="268632"/>
                  <a:pt x="480799" y="261154"/>
                  <a:pt x="479534" y="253861"/>
                </a:cubicBezTo>
                <a:close/>
                <a:moveTo>
                  <a:pt x="468075" y="291031"/>
                </a:moveTo>
                <a:lnTo>
                  <a:pt x="451704" y="291031"/>
                </a:lnTo>
                <a:cubicBezTo>
                  <a:pt x="448765" y="291031"/>
                  <a:pt x="446272" y="293077"/>
                  <a:pt x="445639" y="295942"/>
                </a:cubicBezTo>
                <a:cubicBezTo>
                  <a:pt x="443184" y="307439"/>
                  <a:pt x="438681" y="318267"/>
                  <a:pt x="432282" y="328163"/>
                </a:cubicBezTo>
                <a:cubicBezTo>
                  <a:pt x="430682" y="330619"/>
                  <a:pt x="431017" y="333856"/>
                  <a:pt x="433101" y="335902"/>
                </a:cubicBezTo>
                <a:lnTo>
                  <a:pt x="444710" y="347473"/>
                </a:lnTo>
                <a:cubicBezTo>
                  <a:pt x="438571" y="355398"/>
                  <a:pt x="431502" y="362505"/>
                  <a:pt x="423576" y="368607"/>
                </a:cubicBezTo>
                <a:lnTo>
                  <a:pt x="412005" y="357036"/>
                </a:lnTo>
                <a:cubicBezTo>
                  <a:pt x="409921" y="354953"/>
                  <a:pt x="406684" y="354618"/>
                  <a:pt x="404266" y="356218"/>
                </a:cubicBezTo>
                <a:cubicBezTo>
                  <a:pt x="394405" y="362654"/>
                  <a:pt x="383541" y="367119"/>
                  <a:pt x="372045" y="369575"/>
                </a:cubicBezTo>
                <a:cubicBezTo>
                  <a:pt x="369180" y="370170"/>
                  <a:pt x="367133" y="372700"/>
                  <a:pt x="367133" y="375639"/>
                </a:cubicBezTo>
                <a:lnTo>
                  <a:pt x="367133" y="392011"/>
                </a:lnTo>
                <a:cubicBezTo>
                  <a:pt x="357236" y="393276"/>
                  <a:pt x="347116" y="393276"/>
                  <a:pt x="337219" y="392011"/>
                </a:cubicBezTo>
                <a:lnTo>
                  <a:pt x="337219" y="375639"/>
                </a:lnTo>
                <a:cubicBezTo>
                  <a:pt x="337219" y="372700"/>
                  <a:pt x="335173" y="370207"/>
                  <a:pt x="332308" y="369575"/>
                </a:cubicBezTo>
                <a:cubicBezTo>
                  <a:pt x="320811" y="367156"/>
                  <a:pt x="309983" y="362654"/>
                  <a:pt x="300087" y="356218"/>
                </a:cubicBezTo>
                <a:cubicBezTo>
                  <a:pt x="297631" y="354618"/>
                  <a:pt x="294394" y="354953"/>
                  <a:pt x="292348" y="357036"/>
                </a:cubicBezTo>
                <a:lnTo>
                  <a:pt x="280777" y="368607"/>
                </a:lnTo>
                <a:cubicBezTo>
                  <a:pt x="272851" y="362468"/>
                  <a:pt x="265782" y="355399"/>
                  <a:pt x="259643" y="347473"/>
                </a:cubicBezTo>
                <a:lnTo>
                  <a:pt x="271252" y="335902"/>
                </a:lnTo>
                <a:cubicBezTo>
                  <a:pt x="273335" y="333819"/>
                  <a:pt x="273670" y="330582"/>
                  <a:pt x="272070" y="328163"/>
                </a:cubicBezTo>
                <a:cubicBezTo>
                  <a:pt x="265633" y="318303"/>
                  <a:pt x="261132" y="307439"/>
                  <a:pt x="258713" y="295942"/>
                </a:cubicBezTo>
                <a:cubicBezTo>
                  <a:pt x="258118" y="293077"/>
                  <a:pt x="255588" y="291031"/>
                  <a:pt x="252648" y="291031"/>
                </a:cubicBezTo>
                <a:lnTo>
                  <a:pt x="236277" y="291031"/>
                </a:lnTo>
                <a:cubicBezTo>
                  <a:pt x="235644" y="286082"/>
                  <a:pt x="235310" y="281059"/>
                  <a:pt x="235310" y="276074"/>
                </a:cubicBezTo>
                <a:cubicBezTo>
                  <a:pt x="235310" y="271088"/>
                  <a:pt x="235607" y="266065"/>
                  <a:pt x="236277" y="261116"/>
                </a:cubicBezTo>
                <a:lnTo>
                  <a:pt x="252648" y="261116"/>
                </a:lnTo>
                <a:cubicBezTo>
                  <a:pt x="255588" y="261116"/>
                  <a:pt x="258081" y="259070"/>
                  <a:pt x="258713" y="256205"/>
                </a:cubicBezTo>
                <a:cubicBezTo>
                  <a:pt x="261132" y="244708"/>
                  <a:pt x="265634" y="233880"/>
                  <a:pt x="272070" y="223984"/>
                </a:cubicBezTo>
                <a:cubicBezTo>
                  <a:pt x="273670" y="221528"/>
                  <a:pt x="273335" y="218291"/>
                  <a:pt x="271252" y="216245"/>
                </a:cubicBezTo>
                <a:lnTo>
                  <a:pt x="259643" y="204674"/>
                </a:lnTo>
                <a:cubicBezTo>
                  <a:pt x="265782" y="196749"/>
                  <a:pt x="272851" y="189643"/>
                  <a:pt x="280777" y="183540"/>
                </a:cubicBezTo>
                <a:lnTo>
                  <a:pt x="292348" y="195111"/>
                </a:lnTo>
                <a:cubicBezTo>
                  <a:pt x="294431" y="197194"/>
                  <a:pt x="297668" y="197529"/>
                  <a:pt x="300087" y="195929"/>
                </a:cubicBezTo>
                <a:cubicBezTo>
                  <a:pt x="309947" y="189493"/>
                  <a:pt x="320811" y="185028"/>
                  <a:pt x="332308" y="182573"/>
                </a:cubicBezTo>
                <a:cubicBezTo>
                  <a:pt x="335173" y="181977"/>
                  <a:pt x="337219" y="179447"/>
                  <a:pt x="337219" y="176508"/>
                </a:cubicBezTo>
                <a:lnTo>
                  <a:pt x="337219" y="160136"/>
                </a:lnTo>
                <a:cubicBezTo>
                  <a:pt x="347117" y="158871"/>
                  <a:pt x="357237" y="158871"/>
                  <a:pt x="367133" y="160136"/>
                </a:cubicBezTo>
                <a:lnTo>
                  <a:pt x="367133" y="176508"/>
                </a:lnTo>
                <a:cubicBezTo>
                  <a:pt x="367133" y="179447"/>
                  <a:pt x="369180" y="181940"/>
                  <a:pt x="372045" y="182573"/>
                </a:cubicBezTo>
                <a:cubicBezTo>
                  <a:pt x="383541" y="184991"/>
                  <a:pt x="394369" y="189493"/>
                  <a:pt x="404266" y="195929"/>
                </a:cubicBezTo>
                <a:cubicBezTo>
                  <a:pt x="406721" y="197529"/>
                  <a:pt x="409958" y="197194"/>
                  <a:pt x="412005" y="195111"/>
                </a:cubicBezTo>
                <a:lnTo>
                  <a:pt x="423576" y="183540"/>
                </a:lnTo>
                <a:cubicBezTo>
                  <a:pt x="431501" y="189679"/>
                  <a:pt x="438570" y="196748"/>
                  <a:pt x="444710" y="204674"/>
                </a:cubicBezTo>
                <a:lnTo>
                  <a:pt x="433101" y="216245"/>
                </a:lnTo>
                <a:cubicBezTo>
                  <a:pt x="431017" y="218329"/>
                  <a:pt x="430682" y="221565"/>
                  <a:pt x="432282" y="223984"/>
                </a:cubicBezTo>
                <a:cubicBezTo>
                  <a:pt x="438719" y="233844"/>
                  <a:pt x="443221" y="244708"/>
                  <a:pt x="445639" y="256205"/>
                </a:cubicBezTo>
                <a:cubicBezTo>
                  <a:pt x="446234" y="259070"/>
                  <a:pt x="448764" y="261116"/>
                  <a:pt x="451704" y="261116"/>
                </a:cubicBezTo>
                <a:lnTo>
                  <a:pt x="468075" y="261116"/>
                </a:lnTo>
                <a:cubicBezTo>
                  <a:pt x="468708" y="266065"/>
                  <a:pt x="469043" y="271088"/>
                  <a:pt x="469043" y="276074"/>
                </a:cubicBezTo>
                <a:cubicBezTo>
                  <a:pt x="469043" y="281059"/>
                  <a:pt x="468708" y="286082"/>
                  <a:pt x="468075" y="291031"/>
                </a:cubicBezTo>
                <a:close/>
                <a:moveTo>
                  <a:pt x="352137" y="217733"/>
                </a:moveTo>
                <a:cubicBezTo>
                  <a:pt x="319953" y="217733"/>
                  <a:pt x="293797" y="243890"/>
                  <a:pt x="293797" y="276074"/>
                </a:cubicBezTo>
                <a:cubicBezTo>
                  <a:pt x="293797" y="308258"/>
                  <a:pt x="319953" y="334414"/>
                  <a:pt x="352137" y="334414"/>
                </a:cubicBezTo>
                <a:cubicBezTo>
                  <a:pt x="384321" y="334414"/>
                  <a:pt x="410478" y="308258"/>
                  <a:pt x="410478" y="276074"/>
                </a:cubicBezTo>
                <a:cubicBezTo>
                  <a:pt x="410478" y="243927"/>
                  <a:pt x="384321" y="217733"/>
                  <a:pt x="352137" y="217733"/>
                </a:cubicBezTo>
                <a:close/>
                <a:moveTo>
                  <a:pt x="352137" y="322022"/>
                </a:moveTo>
                <a:cubicBezTo>
                  <a:pt x="326799" y="322022"/>
                  <a:pt x="306187" y="301409"/>
                  <a:pt x="306187" y="276072"/>
                </a:cubicBezTo>
                <a:cubicBezTo>
                  <a:pt x="306187" y="250733"/>
                  <a:pt x="326800" y="230121"/>
                  <a:pt x="352137" y="230121"/>
                </a:cubicBezTo>
                <a:cubicBezTo>
                  <a:pt x="377475" y="230121"/>
                  <a:pt x="398088" y="250734"/>
                  <a:pt x="398088" y="276072"/>
                </a:cubicBezTo>
                <a:cubicBezTo>
                  <a:pt x="398088" y="301410"/>
                  <a:pt x="377475" y="322022"/>
                  <a:pt x="352137" y="322022"/>
                </a:cubicBezTo>
                <a:close/>
                <a:moveTo>
                  <a:pt x="345924" y="79249"/>
                </a:moveTo>
                <a:lnTo>
                  <a:pt x="345924" y="48181"/>
                </a:lnTo>
                <a:cubicBezTo>
                  <a:pt x="345924" y="44758"/>
                  <a:pt x="348677" y="42005"/>
                  <a:pt x="352100" y="42005"/>
                </a:cubicBezTo>
                <a:cubicBezTo>
                  <a:pt x="355523" y="42005"/>
                  <a:pt x="358276" y="44758"/>
                  <a:pt x="358276" y="48181"/>
                </a:cubicBezTo>
                <a:lnTo>
                  <a:pt x="358276" y="79249"/>
                </a:lnTo>
                <a:cubicBezTo>
                  <a:pt x="358276" y="82672"/>
                  <a:pt x="355523" y="85425"/>
                  <a:pt x="352100" y="85425"/>
                </a:cubicBezTo>
                <a:cubicBezTo>
                  <a:pt x="348714" y="85425"/>
                  <a:pt x="345924" y="82635"/>
                  <a:pt x="345924" y="79249"/>
                </a:cubicBezTo>
                <a:close/>
                <a:moveTo>
                  <a:pt x="232814" y="81816"/>
                </a:moveTo>
                <a:cubicBezTo>
                  <a:pt x="231103" y="78840"/>
                  <a:pt x="232107" y="75082"/>
                  <a:pt x="235084" y="73370"/>
                </a:cubicBezTo>
                <a:cubicBezTo>
                  <a:pt x="238060" y="71659"/>
                  <a:pt x="241856" y="72663"/>
                  <a:pt x="243530" y="75640"/>
                </a:cubicBezTo>
                <a:lnTo>
                  <a:pt x="259082" y="102540"/>
                </a:lnTo>
                <a:cubicBezTo>
                  <a:pt x="260794" y="105517"/>
                  <a:pt x="259789" y="109275"/>
                  <a:pt x="256813" y="110986"/>
                </a:cubicBezTo>
                <a:cubicBezTo>
                  <a:pt x="255845" y="111544"/>
                  <a:pt x="254766" y="111805"/>
                  <a:pt x="253724" y="111805"/>
                </a:cubicBezTo>
                <a:cubicBezTo>
                  <a:pt x="251566" y="111805"/>
                  <a:pt x="249520" y="110689"/>
                  <a:pt x="248367" y="108717"/>
                </a:cubicBezTo>
                <a:close/>
                <a:moveTo>
                  <a:pt x="149396" y="159021"/>
                </a:moveTo>
                <a:cubicBezTo>
                  <a:pt x="151108" y="156045"/>
                  <a:pt x="154866" y="155040"/>
                  <a:pt x="157842" y="156751"/>
                </a:cubicBezTo>
                <a:lnTo>
                  <a:pt x="184743" y="172304"/>
                </a:lnTo>
                <a:cubicBezTo>
                  <a:pt x="187719" y="174015"/>
                  <a:pt x="188724" y="177811"/>
                  <a:pt x="187012" y="180750"/>
                </a:cubicBezTo>
                <a:cubicBezTo>
                  <a:pt x="185859" y="182722"/>
                  <a:pt x="183775" y="183838"/>
                  <a:pt x="181655" y="183838"/>
                </a:cubicBezTo>
                <a:cubicBezTo>
                  <a:pt x="180613" y="183838"/>
                  <a:pt x="179534" y="183578"/>
                  <a:pt x="178566" y="183020"/>
                </a:cubicBezTo>
                <a:lnTo>
                  <a:pt x="151666" y="167467"/>
                </a:lnTo>
                <a:cubicBezTo>
                  <a:pt x="148689" y="165756"/>
                  <a:pt x="147685" y="161998"/>
                  <a:pt x="149396" y="159021"/>
                </a:cubicBezTo>
                <a:close/>
                <a:moveTo>
                  <a:pt x="155312" y="282256"/>
                </a:moveTo>
                <a:lnTo>
                  <a:pt x="124244" y="282256"/>
                </a:lnTo>
                <a:cubicBezTo>
                  <a:pt x="120821" y="282256"/>
                  <a:pt x="118068" y="279502"/>
                  <a:pt x="118068" y="276079"/>
                </a:cubicBezTo>
                <a:cubicBezTo>
                  <a:pt x="118068" y="272656"/>
                  <a:pt x="120821" y="269903"/>
                  <a:pt x="124244" y="269903"/>
                </a:cubicBezTo>
                <a:lnTo>
                  <a:pt x="155312" y="269903"/>
                </a:lnTo>
                <a:cubicBezTo>
                  <a:pt x="158735" y="269903"/>
                  <a:pt x="161488" y="272656"/>
                  <a:pt x="161488" y="276079"/>
                </a:cubicBezTo>
                <a:cubicBezTo>
                  <a:pt x="161488" y="279502"/>
                  <a:pt x="158698" y="282256"/>
                  <a:pt x="155312" y="282256"/>
                </a:cubicBezTo>
                <a:close/>
                <a:moveTo>
                  <a:pt x="187012" y="371404"/>
                </a:moveTo>
                <a:cubicBezTo>
                  <a:pt x="188724" y="374380"/>
                  <a:pt x="187719" y="378138"/>
                  <a:pt x="184743" y="379850"/>
                </a:cubicBezTo>
                <a:lnTo>
                  <a:pt x="157842" y="395365"/>
                </a:lnTo>
                <a:cubicBezTo>
                  <a:pt x="156875" y="395923"/>
                  <a:pt x="155796" y="396184"/>
                  <a:pt x="154754" y="396184"/>
                </a:cubicBezTo>
                <a:cubicBezTo>
                  <a:pt x="152596" y="396184"/>
                  <a:pt x="150549" y="395067"/>
                  <a:pt x="149396" y="393096"/>
                </a:cubicBezTo>
                <a:cubicBezTo>
                  <a:pt x="147685" y="390119"/>
                  <a:pt x="148689" y="386361"/>
                  <a:pt x="151666" y="384649"/>
                </a:cubicBezTo>
                <a:lnTo>
                  <a:pt x="178566" y="369134"/>
                </a:lnTo>
                <a:cubicBezTo>
                  <a:pt x="181543" y="367423"/>
                  <a:pt x="185301" y="368427"/>
                  <a:pt x="187012" y="371404"/>
                </a:cubicBezTo>
                <a:close/>
                <a:moveTo>
                  <a:pt x="445187" y="102513"/>
                </a:moveTo>
                <a:lnTo>
                  <a:pt x="460740" y="75613"/>
                </a:lnTo>
                <a:cubicBezTo>
                  <a:pt x="462451" y="72636"/>
                  <a:pt x="466209" y="71631"/>
                  <a:pt x="469186" y="73343"/>
                </a:cubicBezTo>
                <a:cubicBezTo>
                  <a:pt x="472162" y="75055"/>
                  <a:pt x="473167" y="78850"/>
                  <a:pt x="471455" y="81789"/>
                </a:cubicBezTo>
                <a:lnTo>
                  <a:pt x="455903" y="108689"/>
                </a:lnTo>
                <a:cubicBezTo>
                  <a:pt x="454750" y="110661"/>
                  <a:pt x="452666" y="111778"/>
                  <a:pt x="450545" y="111778"/>
                </a:cubicBezTo>
                <a:cubicBezTo>
                  <a:pt x="449503" y="111778"/>
                  <a:pt x="448424" y="111517"/>
                  <a:pt x="447457" y="110959"/>
                </a:cubicBezTo>
                <a:cubicBezTo>
                  <a:pt x="444480" y="109248"/>
                  <a:pt x="443476" y="105490"/>
                  <a:pt x="445187" y="102513"/>
                </a:cubicBezTo>
                <a:close/>
                <a:moveTo>
                  <a:pt x="517257" y="180759"/>
                </a:moveTo>
                <a:cubicBezTo>
                  <a:pt x="515546" y="177783"/>
                  <a:pt x="516550" y="174025"/>
                  <a:pt x="519527" y="172313"/>
                </a:cubicBezTo>
                <a:lnTo>
                  <a:pt x="546427" y="156761"/>
                </a:lnTo>
                <a:cubicBezTo>
                  <a:pt x="549404" y="155049"/>
                  <a:pt x="553162" y="156054"/>
                  <a:pt x="554873" y="159030"/>
                </a:cubicBezTo>
                <a:cubicBezTo>
                  <a:pt x="556585" y="162007"/>
                  <a:pt x="555580" y="165765"/>
                  <a:pt x="552604" y="167476"/>
                </a:cubicBezTo>
                <a:lnTo>
                  <a:pt x="525703" y="183029"/>
                </a:lnTo>
                <a:cubicBezTo>
                  <a:pt x="524736" y="183587"/>
                  <a:pt x="523657" y="183847"/>
                  <a:pt x="522615" y="183847"/>
                </a:cubicBezTo>
                <a:cubicBezTo>
                  <a:pt x="520494" y="183847"/>
                  <a:pt x="518411" y="182731"/>
                  <a:pt x="517257" y="180759"/>
                </a:cubicBezTo>
                <a:close/>
                <a:moveTo>
                  <a:pt x="586239" y="276085"/>
                </a:moveTo>
                <a:cubicBezTo>
                  <a:pt x="586239" y="279508"/>
                  <a:pt x="583486" y="282262"/>
                  <a:pt x="580063" y="282262"/>
                </a:cubicBezTo>
                <a:lnTo>
                  <a:pt x="548995" y="282262"/>
                </a:lnTo>
                <a:cubicBezTo>
                  <a:pt x="545572" y="282262"/>
                  <a:pt x="542819" y="279508"/>
                  <a:pt x="542819" y="276085"/>
                </a:cubicBezTo>
                <a:cubicBezTo>
                  <a:pt x="542819" y="272662"/>
                  <a:pt x="545572" y="269909"/>
                  <a:pt x="548995" y="269909"/>
                </a:cubicBezTo>
                <a:lnTo>
                  <a:pt x="580063" y="269909"/>
                </a:lnTo>
                <a:cubicBezTo>
                  <a:pt x="583449" y="269909"/>
                  <a:pt x="586239" y="272662"/>
                  <a:pt x="586239" y="276085"/>
                </a:cubicBezTo>
                <a:close/>
                <a:moveTo>
                  <a:pt x="554873" y="393138"/>
                </a:moveTo>
                <a:cubicBezTo>
                  <a:pt x="553720" y="395147"/>
                  <a:pt x="551636" y="396226"/>
                  <a:pt x="549516" y="396226"/>
                </a:cubicBezTo>
                <a:cubicBezTo>
                  <a:pt x="548474" y="396226"/>
                  <a:pt x="547395" y="395966"/>
                  <a:pt x="546427" y="395408"/>
                </a:cubicBezTo>
                <a:lnTo>
                  <a:pt x="519527" y="379892"/>
                </a:lnTo>
                <a:cubicBezTo>
                  <a:pt x="516550" y="378181"/>
                  <a:pt x="515546" y="374386"/>
                  <a:pt x="517257" y="371446"/>
                </a:cubicBezTo>
                <a:cubicBezTo>
                  <a:pt x="518969" y="368470"/>
                  <a:pt x="522764" y="367465"/>
                  <a:pt x="525703" y="369177"/>
                </a:cubicBezTo>
                <a:lnTo>
                  <a:pt x="552604" y="384692"/>
                </a:lnTo>
                <a:cubicBezTo>
                  <a:pt x="555543" y="386366"/>
                  <a:pt x="556585" y="390161"/>
                  <a:pt x="554873" y="393138"/>
                </a:cubicBezTo>
                <a:close/>
              </a:path>
            </a:pathLst>
          </a:custGeom>
          <a:solidFill>
            <a:srgbClr val="000000"/>
          </a:solidFill>
          <a:ln w="9525" cap="flat">
            <a:noFill/>
            <a:prstDash val="solid"/>
            <a:miter/>
          </a:ln>
        </p:spPr>
        <p:txBody>
          <a:bodyPr rtlCol="0" anchor="ctr"/>
          <a:lstStyle/>
          <a:p>
            <a:endParaRPr lang="en-IN">
              <a:latin typeface="+mj-lt"/>
            </a:endParaRPr>
          </a:p>
        </p:txBody>
      </p:sp>
      <p:pic>
        <p:nvPicPr>
          <p:cNvPr id="3" name="Picture 2">
            <a:extLst>
              <a:ext uri="{FF2B5EF4-FFF2-40B4-BE49-F238E27FC236}">
                <a16:creationId xmlns:a16="http://schemas.microsoft.com/office/drawing/2014/main" id="{0404CB7A-9B49-3601-7F95-B175D8E0F14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454394" y="3150430"/>
            <a:ext cx="1319446" cy="633334"/>
          </a:xfrm>
          <a:prstGeom prst="rect">
            <a:avLst/>
          </a:prstGeom>
        </p:spPr>
      </p:pic>
    </p:spTree>
    <p:extLst>
      <p:ext uri="{BB962C8B-B14F-4D97-AF65-F5344CB8AC3E}">
        <p14:creationId xmlns:p14="http://schemas.microsoft.com/office/powerpoint/2010/main" val="26289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8619C-9A88-F4D5-A96C-4A9CEFF26D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C7512-EE13-332F-BAD4-881434CEF355}"/>
              </a:ext>
            </a:extLst>
          </p:cNvPr>
          <p:cNvSpPr>
            <a:spLocks noGrp="1"/>
          </p:cNvSpPr>
          <p:nvPr>
            <p:ph type="title"/>
          </p:nvPr>
        </p:nvSpPr>
        <p:spPr/>
        <p:txBody>
          <a:bodyPr>
            <a:normAutofit/>
          </a:bodyPr>
          <a:lstStyle/>
          <a:p>
            <a:r>
              <a:rPr lang="en-GB" dirty="0">
                <a:latin typeface="+mj-lt"/>
              </a:rPr>
              <a:t>Snapshot</a:t>
            </a:r>
            <a:endParaRPr lang="en-IN" dirty="0">
              <a:highlight>
                <a:srgbClr val="FFFF00"/>
              </a:highlight>
              <a:latin typeface="+mj-lt"/>
            </a:endParaRPr>
          </a:p>
        </p:txBody>
      </p:sp>
      <p:sp>
        <p:nvSpPr>
          <p:cNvPr id="6" name="AutoShape 3">
            <a:extLst>
              <a:ext uri="{FF2B5EF4-FFF2-40B4-BE49-F238E27FC236}">
                <a16:creationId xmlns:a16="http://schemas.microsoft.com/office/drawing/2014/main" id="{81445DDA-7F43-8F1F-97D5-A5A0D3EB5B88}"/>
              </a:ext>
            </a:extLst>
          </p:cNvPr>
          <p:cNvSpPr>
            <a:spLocks noChangeAspect="1" noChangeArrowheads="1" noTextEdit="1"/>
          </p:cNvSpPr>
          <p:nvPr/>
        </p:nvSpPr>
        <p:spPr bwMode="auto">
          <a:xfrm>
            <a:off x="1320800" y="1498979"/>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51F39CC5-F5ED-9CF6-994B-5E08CA32CC50}"/>
              </a:ext>
            </a:extLst>
          </p:cNvPr>
          <p:cNvSpPr txBox="1"/>
          <p:nvPr/>
        </p:nvSpPr>
        <p:spPr>
          <a:xfrm>
            <a:off x="3636568" y="2420885"/>
            <a:ext cx="2159658"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US" sz="2200" b="1">
                <a:solidFill>
                  <a:srgbClr val="AB1E3A"/>
                </a:solidFill>
                <a:latin typeface="+mj-lt"/>
                <a:cs typeface="Calibri Light" panose="020F0302020204030204" pitchFamily="34" charset="0"/>
              </a:rPr>
              <a:t>Leading</a:t>
            </a:r>
            <a:r>
              <a:rPr lang="en-US" sz="2200">
                <a:latin typeface="+mj-lt"/>
                <a:cs typeface="Calibri Light" panose="020F0302020204030204" pitchFamily="34" charset="0"/>
              </a:rPr>
              <a:t> </a:t>
            </a:r>
          </a:p>
          <a:p>
            <a:pPr marL="0" marR="0" lvl="0" indent="0" algn="ctr" defTabSz="1152034" eaLnBrk="1" fontAlgn="auto" latinLnBrk="0" hangingPunct="1">
              <a:lnSpc>
                <a:spcPct val="100000"/>
              </a:lnSpc>
              <a:spcBef>
                <a:spcPts val="0"/>
              </a:spcBef>
              <a:spcAft>
                <a:spcPts val="0"/>
              </a:spcAft>
              <a:buClrTx/>
              <a:buSzTx/>
              <a:buFontTx/>
              <a:buNone/>
              <a:tabLst/>
              <a:defRPr/>
            </a:pPr>
            <a:r>
              <a:rPr lang="en-US" sz="1600">
                <a:latin typeface="+mj-lt"/>
                <a:cs typeface="Calibri Light" panose="020F0302020204030204" pitchFamily="34" charset="0"/>
              </a:rPr>
              <a:t>organized manufacturer</a:t>
            </a:r>
          </a:p>
          <a:p>
            <a:pPr marL="0" marR="0" lvl="0" indent="0" algn="ctr" defTabSz="1152034" eaLnBrk="1" fontAlgn="auto" latinLnBrk="0" hangingPunct="1">
              <a:lnSpc>
                <a:spcPct val="100000"/>
              </a:lnSpc>
              <a:spcBef>
                <a:spcPts val="0"/>
              </a:spcBef>
              <a:spcAft>
                <a:spcPts val="0"/>
              </a:spcAft>
              <a:buClrTx/>
              <a:buSzTx/>
              <a:buFontTx/>
              <a:buNone/>
              <a:tabLst/>
              <a:defRPr/>
            </a:pPr>
            <a:r>
              <a:rPr lang="en-US" sz="1600">
                <a:latin typeface="+mj-lt"/>
                <a:cs typeface="Calibri Light" panose="020F0302020204030204" pitchFamily="34" charset="0"/>
              </a:rPr>
              <a:t>Of Gold Jewellery</a:t>
            </a:r>
            <a:endParaRPr kumimoji="0" lang="en-GB" sz="1600" strike="noStrike" kern="0" cap="none" normalizeH="0" baseline="0" noProof="0">
              <a:ln>
                <a:noFill/>
              </a:ln>
              <a:solidFill>
                <a:prstClr val="white"/>
              </a:solidFill>
              <a:effectLst/>
              <a:uLnTx/>
              <a:uFillTx/>
              <a:latin typeface="+mj-lt"/>
              <a:ea typeface="Calibri Light" panose="020F0302020204030204" pitchFamily="34" charset="0"/>
              <a:cs typeface="Calibri Light" panose="020F0302020204030204" pitchFamily="34" charset="0"/>
            </a:endParaRPr>
          </a:p>
        </p:txBody>
      </p:sp>
      <p:sp>
        <p:nvSpPr>
          <p:cNvPr id="34" name="TextBox 33">
            <a:extLst>
              <a:ext uri="{FF2B5EF4-FFF2-40B4-BE49-F238E27FC236}">
                <a16:creationId xmlns:a16="http://schemas.microsoft.com/office/drawing/2014/main" id="{6CD509AB-368E-EB27-D97E-D7DE1EA6D9DC}"/>
              </a:ext>
            </a:extLst>
          </p:cNvPr>
          <p:cNvSpPr txBox="1"/>
          <p:nvPr/>
        </p:nvSpPr>
        <p:spPr>
          <a:xfrm>
            <a:off x="3940034" y="4504801"/>
            <a:ext cx="1726368"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190+ Clients</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in wholesale business</a:t>
            </a:r>
          </a:p>
        </p:txBody>
      </p:sp>
      <p:sp>
        <p:nvSpPr>
          <p:cNvPr id="40" name="TextBox 39">
            <a:extLst>
              <a:ext uri="{FF2B5EF4-FFF2-40B4-BE49-F238E27FC236}">
                <a16:creationId xmlns:a16="http://schemas.microsoft.com/office/drawing/2014/main" id="{5E2F3A2F-0AAA-51A4-F767-72A71DE463B1}"/>
              </a:ext>
            </a:extLst>
          </p:cNvPr>
          <p:cNvSpPr txBox="1"/>
          <p:nvPr/>
        </p:nvSpPr>
        <p:spPr>
          <a:xfrm>
            <a:off x="8839409" y="2420885"/>
            <a:ext cx="1726369"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250+ </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team of artisans and craftsmen</a:t>
            </a:r>
          </a:p>
        </p:txBody>
      </p:sp>
      <p:sp>
        <p:nvSpPr>
          <p:cNvPr id="42" name="AutoShape 3">
            <a:extLst>
              <a:ext uri="{FF2B5EF4-FFF2-40B4-BE49-F238E27FC236}">
                <a16:creationId xmlns:a16="http://schemas.microsoft.com/office/drawing/2014/main" id="{584FA181-2164-2AC9-CCCF-242051BD4A9B}"/>
              </a:ext>
            </a:extLst>
          </p:cNvPr>
          <p:cNvSpPr>
            <a:spLocks noChangeAspect="1" noChangeArrowheads="1" noTextEdit="1"/>
          </p:cNvSpPr>
          <p:nvPr/>
        </p:nvSpPr>
        <p:spPr bwMode="auto">
          <a:xfrm>
            <a:off x="8588287" y="1498979"/>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46" name="TextBox 45">
            <a:extLst>
              <a:ext uri="{FF2B5EF4-FFF2-40B4-BE49-F238E27FC236}">
                <a16:creationId xmlns:a16="http://schemas.microsoft.com/office/drawing/2014/main" id="{3855B71C-F841-E4B1-C73F-9A33A9AF0CC5}"/>
              </a:ext>
            </a:extLst>
          </p:cNvPr>
          <p:cNvSpPr txBox="1"/>
          <p:nvPr/>
        </p:nvSpPr>
        <p:spPr>
          <a:xfrm>
            <a:off x="1287945" y="2420885"/>
            <a:ext cx="2241764"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30+ Years</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of rich legacy in </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Jewellery Industry</a:t>
            </a:r>
          </a:p>
        </p:txBody>
      </p:sp>
      <p:sp>
        <p:nvSpPr>
          <p:cNvPr id="68" name="AutoShape 3">
            <a:extLst>
              <a:ext uri="{FF2B5EF4-FFF2-40B4-BE49-F238E27FC236}">
                <a16:creationId xmlns:a16="http://schemas.microsoft.com/office/drawing/2014/main" id="{2DCF3CDD-B88D-67AC-4E75-77B77A5E7BC1}"/>
              </a:ext>
            </a:extLst>
          </p:cNvPr>
          <p:cNvSpPr>
            <a:spLocks noChangeAspect="1" noChangeArrowheads="1" noTextEdit="1"/>
          </p:cNvSpPr>
          <p:nvPr/>
        </p:nvSpPr>
        <p:spPr bwMode="auto">
          <a:xfrm>
            <a:off x="1320800" y="3890350"/>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2" name="TextBox 71">
            <a:extLst>
              <a:ext uri="{FF2B5EF4-FFF2-40B4-BE49-F238E27FC236}">
                <a16:creationId xmlns:a16="http://schemas.microsoft.com/office/drawing/2014/main" id="{59C18A74-4504-68C4-E923-EDC02B099F63}"/>
              </a:ext>
            </a:extLst>
          </p:cNvPr>
          <p:cNvSpPr txBox="1"/>
          <p:nvPr/>
        </p:nvSpPr>
        <p:spPr>
          <a:xfrm>
            <a:off x="8622764" y="4504801"/>
            <a:ext cx="2159657" cy="769441"/>
          </a:xfrm>
          <a:prstGeom prst="rect">
            <a:avLst/>
          </a:prstGeom>
          <a:noFill/>
        </p:spPr>
        <p:txBody>
          <a:bodyPr wrap="square">
            <a:spAutoFit/>
          </a:bodyPr>
          <a:lstStyle/>
          <a:p>
            <a:pPr lvl="0" algn="ctr" defTabSz="1152034">
              <a:defRPr/>
            </a:pPr>
            <a:r>
              <a:rPr lang="en-US" sz="1600">
                <a:latin typeface="+mj-lt"/>
                <a:cs typeface="Calibri Light" panose="020F0302020204030204" pitchFamily="34" charset="0"/>
              </a:rPr>
              <a:t>ROCE</a:t>
            </a:r>
            <a:r>
              <a:rPr lang="en-US" sz="2200">
                <a:latin typeface="+mj-lt"/>
                <a:cs typeface="Calibri Light" panose="020F0302020204030204" pitchFamily="34" charset="0"/>
              </a:rPr>
              <a:t>: </a:t>
            </a:r>
            <a:r>
              <a:rPr lang="en-GB" sz="2200" b="1">
                <a:solidFill>
                  <a:srgbClr val="C00000"/>
                </a:solidFill>
                <a:latin typeface="+mj-lt"/>
                <a:cs typeface="Calibri Light" panose="020F0302020204030204" pitchFamily="34" charset="0"/>
              </a:rPr>
              <a:t>29</a:t>
            </a:r>
            <a:r>
              <a:rPr lang="en-GB" sz="2200" b="1">
                <a:solidFill>
                  <a:srgbClr val="AB1E3A"/>
                </a:solidFill>
                <a:latin typeface="+mj-lt"/>
                <a:cs typeface="Calibri Light" panose="020F0302020204030204" pitchFamily="34" charset="0"/>
              </a:rPr>
              <a:t>%</a:t>
            </a:r>
            <a:endParaRPr lang="en-US" sz="2200" b="1">
              <a:solidFill>
                <a:srgbClr val="FF0000"/>
              </a:solidFill>
              <a:latin typeface="+mj-lt"/>
              <a:cs typeface="Calibri Light" panose="020F0302020204030204" pitchFamily="34" charset="0"/>
            </a:endParaRPr>
          </a:p>
          <a:p>
            <a:pPr lvl="0" algn="ctr" defTabSz="1152034">
              <a:defRPr/>
            </a:pPr>
            <a:r>
              <a:rPr lang="en-US" sz="1600">
                <a:latin typeface="+mj-lt"/>
                <a:cs typeface="Calibri Light" panose="020F0302020204030204" pitchFamily="34" charset="0"/>
              </a:rPr>
              <a:t>ROE</a:t>
            </a:r>
            <a:r>
              <a:rPr lang="en-US" sz="2200">
                <a:latin typeface="+mj-lt"/>
                <a:cs typeface="Calibri Light" panose="020F0302020204030204" pitchFamily="34" charset="0"/>
              </a:rPr>
              <a:t>: </a:t>
            </a:r>
            <a:r>
              <a:rPr lang="en-GB" sz="2200" b="1">
                <a:solidFill>
                  <a:srgbClr val="C00000"/>
                </a:solidFill>
                <a:latin typeface="+mj-lt"/>
                <a:cs typeface="Calibri Light" panose="020F0302020204030204" pitchFamily="34" charset="0"/>
              </a:rPr>
              <a:t>20</a:t>
            </a:r>
            <a:r>
              <a:rPr lang="en-GB" sz="2200" b="1">
                <a:solidFill>
                  <a:srgbClr val="AB1E3A"/>
                </a:solidFill>
                <a:latin typeface="+mj-lt"/>
                <a:cs typeface="Calibri Light" panose="020F0302020204030204" pitchFamily="34" charset="0"/>
              </a:rPr>
              <a:t>%</a:t>
            </a:r>
            <a:endParaRPr lang="en-US" sz="2200" b="1">
              <a:solidFill>
                <a:srgbClr val="FF0000"/>
              </a:solidFill>
              <a:latin typeface="+mj-lt"/>
              <a:cs typeface="Calibri Light" panose="020F0302020204030204" pitchFamily="34" charset="0"/>
            </a:endParaRPr>
          </a:p>
        </p:txBody>
      </p:sp>
      <p:sp>
        <p:nvSpPr>
          <p:cNvPr id="63" name="AutoShape 3">
            <a:extLst>
              <a:ext uri="{FF2B5EF4-FFF2-40B4-BE49-F238E27FC236}">
                <a16:creationId xmlns:a16="http://schemas.microsoft.com/office/drawing/2014/main" id="{0F8F6DA4-4DA4-56DB-5017-19F57E322CDA}"/>
              </a:ext>
            </a:extLst>
          </p:cNvPr>
          <p:cNvSpPr>
            <a:spLocks noChangeAspect="1" noChangeArrowheads="1" noTextEdit="1"/>
          </p:cNvSpPr>
          <p:nvPr/>
        </p:nvSpPr>
        <p:spPr bwMode="auto">
          <a:xfrm>
            <a:off x="3743295" y="3890350"/>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67" name="TextBox 66">
            <a:extLst>
              <a:ext uri="{FF2B5EF4-FFF2-40B4-BE49-F238E27FC236}">
                <a16:creationId xmlns:a16="http://schemas.microsoft.com/office/drawing/2014/main" id="{1FB48A1E-D9CE-60EF-8448-83BC1A27D0BB}"/>
              </a:ext>
            </a:extLst>
          </p:cNvPr>
          <p:cNvSpPr txBox="1"/>
          <p:nvPr/>
        </p:nvSpPr>
        <p:spPr>
          <a:xfrm>
            <a:off x="1306295" y="4504801"/>
            <a:ext cx="2223726" cy="1015663"/>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20 States &amp; </a:t>
            </a:r>
          </a:p>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72 Cities</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across India</a:t>
            </a:r>
          </a:p>
        </p:txBody>
      </p:sp>
      <p:sp>
        <p:nvSpPr>
          <p:cNvPr id="58" name="AutoShape 3">
            <a:extLst>
              <a:ext uri="{FF2B5EF4-FFF2-40B4-BE49-F238E27FC236}">
                <a16:creationId xmlns:a16="http://schemas.microsoft.com/office/drawing/2014/main" id="{BDCF9808-9491-77CA-52FA-A93409A4341C}"/>
              </a:ext>
            </a:extLst>
          </p:cNvPr>
          <p:cNvSpPr>
            <a:spLocks noChangeAspect="1" noChangeArrowheads="1" noTextEdit="1"/>
          </p:cNvSpPr>
          <p:nvPr/>
        </p:nvSpPr>
        <p:spPr bwMode="auto">
          <a:xfrm>
            <a:off x="6165790" y="3890350"/>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3" name="AutoShape 3">
            <a:extLst>
              <a:ext uri="{FF2B5EF4-FFF2-40B4-BE49-F238E27FC236}">
                <a16:creationId xmlns:a16="http://schemas.microsoft.com/office/drawing/2014/main" id="{9EF0BD04-4EC0-8E86-644E-AFE4027161A1}"/>
              </a:ext>
            </a:extLst>
          </p:cNvPr>
          <p:cNvSpPr>
            <a:spLocks noChangeAspect="1" noChangeArrowheads="1" noTextEdit="1"/>
          </p:cNvSpPr>
          <p:nvPr/>
        </p:nvSpPr>
        <p:spPr bwMode="auto">
          <a:xfrm>
            <a:off x="8588287" y="3890350"/>
            <a:ext cx="2282913" cy="208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7" name="TextBox 56">
            <a:extLst>
              <a:ext uri="{FF2B5EF4-FFF2-40B4-BE49-F238E27FC236}">
                <a16:creationId xmlns:a16="http://schemas.microsoft.com/office/drawing/2014/main" id="{D4679FAE-B478-BCFA-3899-1DBA7E3A399F}"/>
              </a:ext>
            </a:extLst>
          </p:cNvPr>
          <p:cNvSpPr txBox="1"/>
          <p:nvPr/>
        </p:nvSpPr>
        <p:spPr>
          <a:xfrm>
            <a:off x="6331192" y="4504801"/>
            <a:ext cx="1973250"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C00000"/>
                </a:solidFill>
                <a:latin typeface="+mj-lt"/>
                <a:cs typeface="Calibri Light" panose="020F0302020204030204" pitchFamily="34" charset="0"/>
              </a:rPr>
              <a:t>30</a:t>
            </a:r>
            <a:r>
              <a:rPr lang="en-GB" sz="2200" b="1">
                <a:solidFill>
                  <a:srgbClr val="AB1E3A"/>
                </a:solidFill>
                <a:latin typeface="+mj-lt"/>
                <a:cs typeface="Calibri Light" panose="020F0302020204030204" pitchFamily="34" charset="0"/>
              </a:rPr>
              <a:t>% &amp; </a:t>
            </a:r>
            <a:r>
              <a:rPr lang="en-GB" sz="2200" b="1">
                <a:solidFill>
                  <a:srgbClr val="C00000"/>
                </a:solidFill>
                <a:latin typeface="+mj-lt"/>
                <a:cs typeface="Calibri Light" panose="020F0302020204030204" pitchFamily="34" charset="0"/>
              </a:rPr>
              <a:t>35</a:t>
            </a:r>
            <a:r>
              <a:rPr lang="en-GB" sz="2200" b="1">
                <a:solidFill>
                  <a:srgbClr val="AB1E3A"/>
                </a:solidFill>
                <a:latin typeface="+mj-lt"/>
                <a:cs typeface="Calibri Light" panose="020F0302020204030204" pitchFamily="34" charset="0"/>
              </a:rPr>
              <a:t>%</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3 Year Revenue &amp; PAT CAGR respectively</a:t>
            </a:r>
          </a:p>
        </p:txBody>
      </p:sp>
      <p:cxnSp>
        <p:nvCxnSpPr>
          <p:cNvPr id="14" name="Straight Connector 13">
            <a:extLst>
              <a:ext uri="{FF2B5EF4-FFF2-40B4-BE49-F238E27FC236}">
                <a16:creationId xmlns:a16="http://schemas.microsoft.com/office/drawing/2014/main" id="{918298C4-5072-3418-7038-31E091435007}"/>
              </a:ext>
            </a:extLst>
          </p:cNvPr>
          <p:cNvCxnSpPr>
            <a:cxnSpLocks/>
          </p:cNvCxnSpPr>
          <p:nvPr/>
        </p:nvCxnSpPr>
        <p:spPr>
          <a:xfrm>
            <a:off x="-419100" y="3443674"/>
            <a:ext cx="13515668"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5B88476-4364-A000-E0EA-04F69E0228D9}"/>
              </a:ext>
            </a:extLst>
          </p:cNvPr>
          <p:cNvCxnSpPr>
            <a:cxnSpLocks/>
          </p:cNvCxnSpPr>
          <p:nvPr/>
        </p:nvCxnSpPr>
        <p:spPr>
          <a:xfrm>
            <a:off x="1554974" y="342900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42F1315-12D9-50F6-7473-0CC843CEC45E}"/>
              </a:ext>
            </a:extLst>
          </p:cNvPr>
          <p:cNvCxnSpPr>
            <a:cxnSpLocks/>
          </p:cNvCxnSpPr>
          <p:nvPr/>
        </p:nvCxnSpPr>
        <p:spPr>
          <a:xfrm>
            <a:off x="3940034" y="342900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3826424-183C-B75D-C771-C5B395165BC7}"/>
              </a:ext>
            </a:extLst>
          </p:cNvPr>
          <p:cNvCxnSpPr>
            <a:cxnSpLocks/>
          </p:cNvCxnSpPr>
          <p:nvPr/>
        </p:nvCxnSpPr>
        <p:spPr>
          <a:xfrm>
            <a:off x="6454634" y="342900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53B776C-498E-B291-BCFF-E2D18DADFEC7}"/>
              </a:ext>
            </a:extLst>
          </p:cNvPr>
          <p:cNvCxnSpPr>
            <a:cxnSpLocks/>
          </p:cNvCxnSpPr>
          <p:nvPr/>
        </p:nvCxnSpPr>
        <p:spPr>
          <a:xfrm>
            <a:off x="8805948" y="342900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9EB6960-28D9-7979-F12C-3949DA6356B2}"/>
              </a:ext>
            </a:extLst>
          </p:cNvPr>
          <p:cNvCxnSpPr>
            <a:cxnSpLocks/>
          </p:cNvCxnSpPr>
          <p:nvPr/>
        </p:nvCxnSpPr>
        <p:spPr>
          <a:xfrm>
            <a:off x="-419100" y="5588520"/>
            <a:ext cx="13515668"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B79D611-4D92-C2F7-74CA-710D73AEFEA0}"/>
              </a:ext>
            </a:extLst>
          </p:cNvPr>
          <p:cNvCxnSpPr>
            <a:cxnSpLocks/>
          </p:cNvCxnSpPr>
          <p:nvPr/>
        </p:nvCxnSpPr>
        <p:spPr>
          <a:xfrm>
            <a:off x="1554974" y="554355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8BD5DF-E598-56B7-00A9-5FD7B935187D}"/>
              </a:ext>
            </a:extLst>
          </p:cNvPr>
          <p:cNvCxnSpPr>
            <a:cxnSpLocks/>
          </p:cNvCxnSpPr>
          <p:nvPr/>
        </p:nvCxnSpPr>
        <p:spPr>
          <a:xfrm>
            <a:off x="3940034" y="554355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5EBA9F-91AA-309B-881A-4FD2C72B5A2D}"/>
              </a:ext>
            </a:extLst>
          </p:cNvPr>
          <p:cNvCxnSpPr>
            <a:cxnSpLocks/>
          </p:cNvCxnSpPr>
          <p:nvPr/>
        </p:nvCxnSpPr>
        <p:spPr>
          <a:xfrm>
            <a:off x="6454634" y="554355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EB3CCB1-EC38-B6A6-90D4-9E35EEEDACF5}"/>
              </a:ext>
            </a:extLst>
          </p:cNvPr>
          <p:cNvCxnSpPr>
            <a:cxnSpLocks/>
          </p:cNvCxnSpPr>
          <p:nvPr/>
        </p:nvCxnSpPr>
        <p:spPr>
          <a:xfrm>
            <a:off x="8805948" y="5543550"/>
            <a:ext cx="1726368"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2C9400B-6A14-4CFD-B0C2-4CF17AC14D4E}"/>
              </a:ext>
            </a:extLst>
          </p:cNvPr>
          <p:cNvSpPr txBox="1"/>
          <p:nvPr/>
        </p:nvSpPr>
        <p:spPr>
          <a:xfrm>
            <a:off x="6260757" y="2420885"/>
            <a:ext cx="2114121" cy="923330"/>
          </a:xfrm>
          <a:prstGeom prst="rect">
            <a:avLst/>
          </a:prstGeom>
          <a:noFill/>
        </p:spPr>
        <p:txBody>
          <a:bodyPr wrap="square">
            <a:spAutoFit/>
          </a:bodyPr>
          <a:lstStyle/>
          <a:p>
            <a:pPr marL="0" marR="0" lvl="0" indent="0" algn="ctr" defTabSz="1152034" eaLnBrk="1" fontAlgn="auto" latinLnBrk="0" hangingPunct="1">
              <a:lnSpc>
                <a:spcPct val="100000"/>
              </a:lnSpc>
              <a:spcBef>
                <a:spcPts val="0"/>
              </a:spcBef>
              <a:spcAft>
                <a:spcPts val="0"/>
              </a:spcAft>
              <a:buClrTx/>
              <a:buSzTx/>
              <a:buFontTx/>
              <a:buNone/>
              <a:tabLst/>
              <a:defRPr/>
            </a:pPr>
            <a:r>
              <a:rPr lang="en-GB" sz="2200" b="1">
                <a:solidFill>
                  <a:srgbClr val="AB1E3A"/>
                </a:solidFill>
                <a:latin typeface="+mj-lt"/>
                <a:cs typeface="Calibri Light" panose="020F0302020204030204" pitchFamily="34" charset="0"/>
              </a:rPr>
              <a:t>2+ Tons</a:t>
            </a:r>
          </a:p>
          <a:p>
            <a:pPr marL="0" marR="0" lvl="0" indent="0" algn="ctr" defTabSz="1152034" eaLnBrk="1" fontAlgn="auto" latinLnBrk="0" hangingPunct="1">
              <a:lnSpc>
                <a:spcPct val="100000"/>
              </a:lnSpc>
              <a:spcBef>
                <a:spcPts val="0"/>
              </a:spcBef>
              <a:spcAft>
                <a:spcPts val="0"/>
              </a:spcAft>
              <a:buClrTx/>
              <a:buSzTx/>
              <a:buFontTx/>
              <a:buNone/>
              <a:tabLst/>
              <a:defRPr/>
            </a:pPr>
            <a:r>
              <a:rPr lang="en-GB" sz="1600">
                <a:latin typeface="+mj-lt"/>
                <a:cs typeface="Calibri Light" panose="020F0302020204030204" pitchFamily="34" charset="0"/>
              </a:rPr>
              <a:t>annual production capacity</a:t>
            </a:r>
          </a:p>
        </p:txBody>
      </p:sp>
      <p:pic>
        <p:nvPicPr>
          <p:cNvPr id="4" name="Graphic 3">
            <a:extLst>
              <a:ext uri="{FF2B5EF4-FFF2-40B4-BE49-F238E27FC236}">
                <a16:creationId xmlns:a16="http://schemas.microsoft.com/office/drawing/2014/main" id="{B6F1D6B4-13C9-40E5-A11C-503CA2EF28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20801" y="1738486"/>
            <a:ext cx="654248" cy="599728"/>
          </a:xfrm>
          <a:prstGeom prst="rect">
            <a:avLst/>
          </a:prstGeom>
        </p:spPr>
      </p:pic>
      <p:pic>
        <p:nvPicPr>
          <p:cNvPr id="7" name="Graphic 6">
            <a:extLst>
              <a:ext uri="{FF2B5EF4-FFF2-40B4-BE49-F238E27FC236}">
                <a16:creationId xmlns:a16="http://schemas.microsoft.com/office/drawing/2014/main" id="{C21176CC-2BF1-4601-A2D7-53C203ACD7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04397" y="1818334"/>
            <a:ext cx="582046" cy="500830"/>
          </a:xfrm>
          <a:prstGeom prst="rect">
            <a:avLst/>
          </a:prstGeom>
        </p:spPr>
      </p:pic>
      <p:pic>
        <p:nvPicPr>
          <p:cNvPr id="38" name="Graphic 30">
            <a:extLst>
              <a:ext uri="{FF2B5EF4-FFF2-40B4-BE49-F238E27FC236}">
                <a16:creationId xmlns:a16="http://schemas.microsoft.com/office/drawing/2014/main" id="{3AE95CEF-B817-41E2-B63E-B1BC0045BB8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445054" y="1837010"/>
            <a:ext cx="505396" cy="505396"/>
          </a:xfrm>
          <a:prstGeom prst="rect">
            <a:avLst/>
          </a:prstGeom>
        </p:spPr>
      </p:pic>
      <p:cxnSp>
        <p:nvCxnSpPr>
          <p:cNvPr id="39" name="Straight Connector 38">
            <a:extLst>
              <a:ext uri="{FF2B5EF4-FFF2-40B4-BE49-F238E27FC236}">
                <a16:creationId xmlns:a16="http://schemas.microsoft.com/office/drawing/2014/main" id="{D2FDB1B7-5D73-4755-902B-208B15EE3D91}"/>
              </a:ext>
            </a:extLst>
          </p:cNvPr>
          <p:cNvCxnSpPr>
            <a:cxnSpLocks/>
          </p:cNvCxnSpPr>
          <p:nvPr/>
        </p:nvCxnSpPr>
        <p:spPr>
          <a:xfrm>
            <a:off x="1806434" y="2420888"/>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5293567-955C-4C24-B04A-1208A6720575}"/>
              </a:ext>
            </a:extLst>
          </p:cNvPr>
          <p:cNvCxnSpPr>
            <a:cxnSpLocks/>
          </p:cNvCxnSpPr>
          <p:nvPr/>
        </p:nvCxnSpPr>
        <p:spPr>
          <a:xfrm>
            <a:off x="4007768" y="2420888"/>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88FC6E8-EB6A-4A0B-A45A-BC760A49126F}"/>
              </a:ext>
            </a:extLst>
          </p:cNvPr>
          <p:cNvCxnSpPr>
            <a:cxnSpLocks/>
          </p:cNvCxnSpPr>
          <p:nvPr/>
        </p:nvCxnSpPr>
        <p:spPr>
          <a:xfrm>
            <a:off x="6600056" y="2420888"/>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137B6C4-5FB0-4A53-A959-CF5FACB6064A}"/>
              </a:ext>
            </a:extLst>
          </p:cNvPr>
          <p:cNvCxnSpPr>
            <a:cxnSpLocks/>
          </p:cNvCxnSpPr>
          <p:nvPr/>
        </p:nvCxnSpPr>
        <p:spPr>
          <a:xfrm>
            <a:off x="9048328" y="2420888"/>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pic>
        <p:nvPicPr>
          <p:cNvPr id="73" name="Graphic 72">
            <a:extLst>
              <a:ext uri="{FF2B5EF4-FFF2-40B4-BE49-F238E27FC236}">
                <a16:creationId xmlns:a16="http://schemas.microsoft.com/office/drawing/2014/main" id="{2ABFAB76-87A3-4BD1-B002-7203734DA6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445005" y="3842372"/>
            <a:ext cx="500830" cy="500830"/>
          </a:xfrm>
          <a:prstGeom prst="rect">
            <a:avLst/>
          </a:prstGeom>
        </p:spPr>
      </p:pic>
      <p:pic>
        <p:nvPicPr>
          <p:cNvPr id="74" name="Graphic 30">
            <a:extLst>
              <a:ext uri="{FF2B5EF4-FFF2-40B4-BE49-F238E27FC236}">
                <a16:creationId xmlns:a16="http://schemas.microsoft.com/office/drawing/2014/main" id="{9ECFB266-BAB2-4211-9301-841B06AAE06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056884" y="3892600"/>
            <a:ext cx="479276" cy="479276"/>
          </a:xfrm>
          <a:prstGeom prst="rect">
            <a:avLst/>
          </a:prstGeom>
        </p:spPr>
      </p:pic>
      <p:cxnSp>
        <p:nvCxnSpPr>
          <p:cNvPr id="76" name="Straight Connector 75">
            <a:extLst>
              <a:ext uri="{FF2B5EF4-FFF2-40B4-BE49-F238E27FC236}">
                <a16:creationId xmlns:a16="http://schemas.microsoft.com/office/drawing/2014/main" id="{3D25D82E-55E0-44F0-B3FC-F4FDB73525F2}"/>
              </a:ext>
            </a:extLst>
          </p:cNvPr>
          <p:cNvCxnSpPr>
            <a:cxnSpLocks/>
          </p:cNvCxnSpPr>
          <p:nvPr/>
        </p:nvCxnSpPr>
        <p:spPr>
          <a:xfrm>
            <a:off x="1806434" y="4444926"/>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F21CCA9-BE23-40E0-ACD5-9F76D02C8E95}"/>
              </a:ext>
            </a:extLst>
          </p:cNvPr>
          <p:cNvCxnSpPr>
            <a:cxnSpLocks/>
          </p:cNvCxnSpPr>
          <p:nvPr/>
        </p:nvCxnSpPr>
        <p:spPr>
          <a:xfrm>
            <a:off x="4007768" y="4444926"/>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E7F8A47-5549-4994-B166-E662529BCEA5}"/>
              </a:ext>
            </a:extLst>
          </p:cNvPr>
          <p:cNvCxnSpPr>
            <a:cxnSpLocks/>
          </p:cNvCxnSpPr>
          <p:nvPr/>
        </p:nvCxnSpPr>
        <p:spPr>
          <a:xfrm>
            <a:off x="6600056" y="4444926"/>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21F4BB8-4176-4C8E-83FB-2D7B33E0CA1F}"/>
              </a:ext>
            </a:extLst>
          </p:cNvPr>
          <p:cNvCxnSpPr>
            <a:cxnSpLocks/>
          </p:cNvCxnSpPr>
          <p:nvPr/>
        </p:nvCxnSpPr>
        <p:spPr>
          <a:xfrm>
            <a:off x="9048328" y="4444926"/>
            <a:ext cx="1228658" cy="0"/>
          </a:xfrm>
          <a:prstGeom prst="line">
            <a:avLst/>
          </a:prstGeom>
          <a:ln w="12700">
            <a:solidFill>
              <a:srgbClr val="ECD472"/>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3BD2C2CE-3C22-48FE-9D20-9B0DFD4A001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85830" y="1752600"/>
            <a:ext cx="597151" cy="597151"/>
          </a:xfrm>
          <a:prstGeom prst="rect">
            <a:avLst/>
          </a:prstGeom>
        </p:spPr>
      </p:pic>
      <p:pic>
        <p:nvPicPr>
          <p:cNvPr id="20" name="Graphic 19">
            <a:extLst>
              <a:ext uri="{FF2B5EF4-FFF2-40B4-BE49-F238E27FC236}">
                <a16:creationId xmlns:a16="http://schemas.microsoft.com/office/drawing/2014/main" id="{FC02FAAB-7C1E-482A-89EA-651DB8D5176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092324" y="3746500"/>
            <a:ext cx="657225" cy="657225"/>
          </a:xfrm>
          <a:prstGeom prst="rect">
            <a:avLst/>
          </a:prstGeom>
        </p:spPr>
      </p:pic>
      <p:pic>
        <p:nvPicPr>
          <p:cNvPr id="22" name="Graphic 21">
            <a:extLst>
              <a:ext uri="{FF2B5EF4-FFF2-40B4-BE49-F238E27FC236}">
                <a16:creationId xmlns:a16="http://schemas.microsoft.com/office/drawing/2014/main" id="{3CE7F232-E94A-4760-A728-2F6449D56BD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406522" y="3782963"/>
            <a:ext cx="521640" cy="616050"/>
          </a:xfrm>
          <a:prstGeom prst="rect">
            <a:avLst/>
          </a:prstGeom>
        </p:spPr>
      </p:pic>
    </p:spTree>
    <p:extLst>
      <p:ext uri="{BB962C8B-B14F-4D97-AF65-F5344CB8AC3E}">
        <p14:creationId xmlns:p14="http://schemas.microsoft.com/office/powerpoint/2010/main" val="2528794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2A543-C234-9709-510A-E7A295237F6A}"/>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2E1BF3FC-9965-7210-9F9B-B66BDED1AB74}"/>
              </a:ext>
            </a:extLst>
          </p:cNvPr>
          <p:cNvSpPr txBox="1">
            <a:spLocks/>
          </p:cNvSpPr>
          <p:nvPr/>
        </p:nvSpPr>
        <p:spPr>
          <a:xfrm>
            <a:off x="681659" y="264406"/>
            <a:ext cx="11173239" cy="5679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IN" sz="3000" b="1" i="1">
              <a:solidFill>
                <a:srgbClr val="990033"/>
              </a:solidFill>
              <a:cs typeface="Calibri" panose="020F0502020204030204" pitchFamily="34" charset="0"/>
            </a:endParaRPr>
          </a:p>
        </p:txBody>
      </p:sp>
      <p:sp>
        <p:nvSpPr>
          <p:cNvPr id="5" name="Title 4">
            <a:extLst>
              <a:ext uri="{FF2B5EF4-FFF2-40B4-BE49-F238E27FC236}">
                <a16:creationId xmlns:a16="http://schemas.microsoft.com/office/drawing/2014/main" id="{DC06E0F8-2DDB-DFF4-B6B2-0F04479B3FD0}"/>
              </a:ext>
            </a:extLst>
          </p:cNvPr>
          <p:cNvSpPr>
            <a:spLocks noGrp="1"/>
          </p:cNvSpPr>
          <p:nvPr>
            <p:ph type="title"/>
          </p:nvPr>
        </p:nvSpPr>
        <p:spPr/>
        <p:txBody>
          <a:bodyPr/>
          <a:lstStyle/>
          <a:p>
            <a:r>
              <a:rPr lang="en-IN">
                <a:latin typeface="+mj-lt"/>
              </a:rPr>
              <a:t>Key Differentiating Factors</a:t>
            </a:r>
          </a:p>
        </p:txBody>
      </p:sp>
      <p:sp>
        <p:nvSpPr>
          <p:cNvPr id="42" name="Rectangle 41">
            <a:extLst>
              <a:ext uri="{FF2B5EF4-FFF2-40B4-BE49-F238E27FC236}">
                <a16:creationId xmlns:a16="http://schemas.microsoft.com/office/drawing/2014/main" id="{C97F4185-3919-EF54-8E32-9D88432CD2B6}"/>
              </a:ext>
            </a:extLst>
          </p:cNvPr>
          <p:cNvSpPr/>
          <p:nvPr/>
        </p:nvSpPr>
        <p:spPr>
          <a:xfrm>
            <a:off x="8807896" y="1573049"/>
            <a:ext cx="2807455" cy="444814"/>
          </a:xfrm>
          <a:prstGeom prst="rect">
            <a:avLst/>
          </a:prstGeom>
          <a:solidFill>
            <a:srgbClr val="6435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
              <a:latin typeface="+mj-lt"/>
              <a:cs typeface="Calibri Light" panose="020F0302020204030204" pitchFamily="34" charset="0"/>
            </a:endParaRPr>
          </a:p>
        </p:txBody>
      </p:sp>
      <p:sp>
        <p:nvSpPr>
          <p:cNvPr id="8" name="Freeform 5">
            <a:extLst>
              <a:ext uri="{FF2B5EF4-FFF2-40B4-BE49-F238E27FC236}">
                <a16:creationId xmlns:a16="http://schemas.microsoft.com/office/drawing/2014/main" id="{B5049C0F-2888-D058-6972-17FD27DF979A}"/>
              </a:ext>
            </a:extLst>
          </p:cNvPr>
          <p:cNvSpPr>
            <a:spLocks/>
          </p:cNvSpPr>
          <p:nvPr/>
        </p:nvSpPr>
        <p:spPr bwMode="auto">
          <a:xfrm>
            <a:off x="4677071" y="4080591"/>
            <a:ext cx="1308173" cy="484861"/>
          </a:xfrm>
          <a:custGeom>
            <a:avLst/>
            <a:gdLst>
              <a:gd name="T0" fmla="*/ 630 w 630"/>
              <a:gd name="T1" fmla="*/ 234 h 234"/>
              <a:gd name="T2" fmla="*/ 315 w 630"/>
              <a:gd name="T3" fmla="*/ 0 h 234"/>
              <a:gd name="T4" fmla="*/ 0 w 630"/>
              <a:gd name="T5" fmla="*/ 234 h 234"/>
            </a:gdLst>
            <a:ahLst/>
            <a:cxnLst>
              <a:cxn ang="0">
                <a:pos x="T0" y="T1"/>
              </a:cxn>
              <a:cxn ang="0">
                <a:pos x="T2" y="T3"/>
              </a:cxn>
              <a:cxn ang="0">
                <a:pos x="T4" y="T5"/>
              </a:cxn>
            </a:cxnLst>
            <a:rect l="0" t="0" r="r" b="b"/>
            <a:pathLst>
              <a:path w="630" h="234">
                <a:moveTo>
                  <a:pt x="630" y="234"/>
                </a:moveTo>
                <a:cubicBezTo>
                  <a:pt x="589" y="99"/>
                  <a:pt x="463" y="0"/>
                  <a:pt x="315" y="0"/>
                </a:cubicBezTo>
                <a:cubicBezTo>
                  <a:pt x="166" y="0"/>
                  <a:pt x="41" y="99"/>
                  <a:pt x="0" y="234"/>
                </a:cubicBezTo>
              </a:path>
            </a:pathLst>
          </a:custGeom>
          <a:noFill/>
          <a:ln w="6350" cap="flat">
            <a:solidFill>
              <a:srgbClr val="D2949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9" name="Freeform 6">
            <a:extLst>
              <a:ext uri="{FF2B5EF4-FFF2-40B4-BE49-F238E27FC236}">
                <a16:creationId xmlns:a16="http://schemas.microsoft.com/office/drawing/2014/main" id="{393656F0-A877-B0A5-DD74-C8315A7CCADB}"/>
              </a:ext>
            </a:extLst>
          </p:cNvPr>
          <p:cNvSpPr>
            <a:spLocks/>
          </p:cNvSpPr>
          <p:nvPr/>
        </p:nvSpPr>
        <p:spPr bwMode="auto">
          <a:xfrm>
            <a:off x="4673269" y="4949537"/>
            <a:ext cx="1315779" cy="500073"/>
          </a:xfrm>
          <a:custGeom>
            <a:avLst/>
            <a:gdLst>
              <a:gd name="T0" fmla="*/ 0 w 634"/>
              <a:gd name="T1" fmla="*/ 0 h 241"/>
              <a:gd name="T2" fmla="*/ 317 w 634"/>
              <a:gd name="T3" fmla="*/ 241 h 241"/>
              <a:gd name="T4" fmla="*/ 634 w 634"/>
              <a:gd name="T5" fmla="*/ 0 h 241"/>
            </a:gdLst>
            <a:ahLst/>
            <a:cxnLst>
              <a:cxn ang="0">
                <a:pos x="T0" y="T1"/>
              </a:cxn>
              <a:cxn ang="0">
                <a:pos x="T2" y="T3"/>
              </a:cxn>
              <a:cxn ang="0">
                <a:pos x="T4" y="T5"/>
              </a:cxn>
            </a:cxnLst>
            <a:rect l="0" t="0" r="r" b="b"/>
            <a:pathLst>
              <a:path w="634" h="241">
                <a:moveTo>
                  <a:pt x="0" y="0"/>
                </a:moveTo>
                <a:cubicBezTo>
                  <a:pt x="39" y="139"/>
                  <a:pt x="166" y="241"/>
                  <a:pt x="317" y="241"/>
                </a:cubicBezTo>
                <a:cubicBezTo>
                  <a:pt x="468" y="241"/>
                  <a:pt x="595" y="139"/>
                  <a:pt x="634" y="0"/>
                </a:cubicBezTo>
              </a:path>
            </a:pathLst>
          </a:custGeom>
          <a:noFill/>
          <a:ln w="6350" cap="flat">
            <a:solidFill>
              <a:srgbClr val="D2949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0" name="Freeform 7">
            <a:extLst>
              <a:ext uri="{FF2B5EF4-FFF2-40B4-BE49-F238E27FC236}">
                <a16:creationId xmlns:a16="http://schemas.microsoft.com/office/drawing/2014/main" id="{653708C6-B103-4AFB-5DB6-CDB75B069EF0}"/>
              </a:ext>
            </a:extLst>
          </p:cNvPr>
          <p:cNvSpPr>
            <a:spLocks/>
          </p:cNvSpPr>
          <p:nvPr/>
        </p:nvSpPr>
        <p:spPr bwMode="auto">
          <a:xfrm>
            <a:off x="9291806" y="4080591"/>
            <a:ext cx="1308173" cy="484861"/>
          </a:xfrm>
          <a:custGeom>
            <a:avLst/>
            <a:gdLst>
              <a:gd name="T0" fmla="*/ 630 w 630"/>
              <a:gd name="T1" fmla="*/ 234 h 234"/>
              <a:gd name="T2" fmla="*/ 315 w 630"/>
              <a:gd name="T3" fmla="*/ 0 h 234"/>
              <a:gd name="T4" fmla="*/ 0 w 630"/>
              <a:gd name="T5" fmla="*/ 234 h 234"/>
            </a:gdLst>
            <a:ahLst/>
            <a:cxnLst>
              <a:cxn ang="0">
                <a:pos x="T0" y="T1"/>
              </a:cxn>
              <a:cxn ang="0">
                <a:pos x="T2" y="T3"/>
              </a:cxn>
              <a:cxn ang="0">
                <a:pos x="T4" y="T5"/>
              </a:cxn>
            </a:cxnLst>
            <a:rect l="0" t="0" r="r" b="b"/>
            <a:pathLst>
              <a:path w="630" h="234">
                <a:moveTo>
                  <a:pt x="630" y="234"/>
                </a:moveTo>
                <a:cubicBezTo>
                  <a:pt x="589" y="99"/>
                  <a:pt x="463" y="0"/>
                  <a:pt x="315" y="0"/>
                </a:cubicBezTo>
                <a:cubicBezTo>
                  <a:pt x="166" y="0"/>
                  <a:pt x="41" y="99"/>
                  <a:pt x="0" y="234"/>
                </a:cubicBezTo>
              </a:path>
            </a:pathLst>
          </a:custGeom>
          <a:noFill/>
          <a:ln w="6350" cap="flat">
            <a:solidFill>
              <a:srgbClr val="64351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2" name="Freeform 8">
            <a:extLst>
              <a:ext uri="{FF2B5EF4-FFF2-40B4-BE49-F238E27FC236}">
                <a16:creationId xmlns:a16="http://schemas.microsoft.com/office/drawing/2014/main" id="{A211B4FC-E60E-B25F-D12B-933493BBA90B}"/>
              </a:ext>
            </a:extLst>
          </p:cNvPr>
          <p:cNvSpPr>
            <a:spLocks/>
          </p:cNvSpPr>
          <p:nvPr/>
        </p:nvSpPr>
        <p:spPr bwMode="auto">
          <a:xfrm>
            <a:off x="9288003" y="4949537"/>
            <a:ext cx="1315779" cy="500073"/>
          </a:xfrm>
          <a:custGeom>
            <a:avLst/>
            <a:gdLst>
              <a:gd name="T0" fmla="*/ 0 w 634"/>
              <a:gd name="T1" fmla="*/ 0 h 241"/>
              <a:gd name="T2" fmla="*/ 317 w 634"/>
              <a:gd name="T3" fmla="*/ 241 h 241"/>
              <a:gd name="T4" fmla="*/ 634 w 634"/>
              <a:gd name="T5" fmla="*/ 0 h 241"/>
            </a:gdLst>
            <a:ahLst/>
            <a:cxnLst>
              <a:cxn ang="0">
                <a:pos x="T0" y="T1"/>
              </a:cxn>
              <a:cxn ang="0">
                <a:pos x="T2" y="T3"/>
              </a:cxn>
              <a:cxn ang="0">
                <a:pos x="T4" y="T5"/>
              </a:cxn>
            </a:cxnLst>
            <a:rect l="0" t="0" r="r" b="b"/>
            <a:pathLst>
              <a:path w="634" h="241">
                <a:moveTo>
                  <a:pt x="0" y="0"/>
                </a:moveTo>
                <a:cubicBezTo>
                  <a:pt x="39" y="139"/>
                  <a:pt x="166" y="241"/>
                  <a:pt x="317" y="241"/>
                </a:cubicBezTo>
                <a:cubicBezTo>
                  <a:pt x="468" y="241"/>
                  <a:pt x="595" y="139"/>
                  <a:pt x="634" y="0"/>
                </a:cubicBezTo>
              </a:path>
            </a:pathLst>
          </a:custGeom>
          <a:noFill/>
          <a:ln w="6350" cap="flat">
            <a:solidFill>
              <a:srgbClr val="64351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3" name="Freeform 9">
            <a:extLst>
              <a:ext uri="{FF2B5EF4-FFF2-40B4-BE49-F238E27FC236}">
                <a16:creationId xmlns:a16="http://schemas.microsoft.com/office/drawing/2014/main" id="{DC06DD8B-F010-59A6-0AEC-0C2DBE2B8875}"/>
              </a:ext>
            </a:extLst>
          </p:cNvPr>
          <p:cNvSpPr>
            <a:spLocks/>
          </p:cNvSpPr>
          <p:nvPr/>
        </p:nvSpPr>
        <p:spPr bwMode="auto">
          <a:xfrm>
            <a:off x="6977783" y="2034669"/>
            <a:ext cx="1304371" cy="486762"/>
          </a:xfrm>
          <a:custGeom>
            <a:avLst/>
            <a:gdLst>
              <a:gd name="T0" fmla="*/ 629 w 629"/>
              <a:gd name="T1" fmla="*/ 234 h 234"/>
              <a:gd name="T2" fmla="*/ 315 w 629"/>
              <a:gd name="T3" fmla="*/ 0 h 234"/>
              <a:gd name="T4" fmla="*/ 0 w 629"/>
              <a:gd name="T5" fmla="*/ 234 h 234"/>
            </a:gdLst>
            <a:ahLst/>
            <a:cxnLst>
              <a:cxn ang="0">
                <a:pos x="T0" y="T1"/>
              </a:cxn>
              <a:cxn ang="0">
                <a:pos x="T2" y="T3"/>
              </a:cxn>
              <a:cxn ang="0">
                <a:pos x="T4" y="T5"/>
              </a:cxn>
            </a:cxnLst>
            <a:rect l="0" t="0" r="r" b="b"/>
            <a:pathLst>
              <a:path w="629" h="234">
                <a:moveTo>
                  <a:pt x="629" y="234"/>
                </a:moveTo>
                <a:cubicBezTo>
                  <a:pt x="588" y="99"/>
                  <a:pt x="463" y="0"/>
                  <a:pt x="315" y="0"/>
                </a:cubicBezTo>
                <a:cubicBezTo>
                  <a:pt x="166" y="0"/>
                  <a:pt x="41" y="99"/>
                  <a:pt x="0" y="234"/>
                </a:cubicBezTo>
              </a:path>
            </a:pathLst>
          </a:custGeom>
          <a:noFill/>
          <a:ln w="6350" cap="flat">
            <a:solidFill>
              <a:srgbClr val="7F7F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4" name="Freeform 10">
            <a:extLst>
              <a:ext uri="{FF2B5EF4-FFF2-40B4-BE49-F238E27FC236}">
                <a16:creationId xmlns:a16="http://schemas.microsoft.com/office/drawing/2014/main" id="{1EB76186-B6E5-9562-FC2F-37399D643681}"/>
              </a:ext>
            </a:extLst>
          </p:cNvPr>
          <p:cNvSpPr>
            <a:spLocks/>
          </p:cNvSpPr>
          <p:nvPr/>
        </p:nvSpPr>
        <p:spPr bwMode="auto">
          <a:xfrm>
            <a:off x="6973981" y="2903615"/>
            <a:ext cx="1313878" cy="501973"/>
          </a:xfrm>
          <a:custGeom>
            <a:avLst/>
            <a:gdLst>
              <a:gd name="T0" fmla="*/ 0 w 633"/>
              <a:gd name="T1" fmla="*/ 0 h 241"/>
              <a:gd name="T2" fmla="*/ 317 w 633"/>
              <a:gd name="T3" fmla="*/ 241 h 241"/>
              <a:gd name="T4" fmla="*/ 633 w 633"/>
              <a:gd name="T5" fmla="*/ 0 h 241"/>
            </a:gdLst>
            <a:ahLst/>
            <a:cxnLst>
              <a:cxn ang="0">
                <a:pos x="T0" y="T1"/>
              </a:cxn>
              <a:cxn ang="0">
                <a:pos x="T2" y="T3"/>
              </a:cxn>
              <a:cxn ang="0">
                <a:pos x="T4" y="T5"/>
              </a:cxn>
            </a:cxnLst>
            <a:rect l="0" t="0" r="r" b="b"/>
            <a:pathLst>
              <a:path w="633" h="241">
                <a:moveTo>
                  <a:pt x="0" y="0"/>
                </a:moveTo>
                <a:cubicBezTo>
                  <a:pt x="38" y="139"/>
                  <a:pt x="166" y="241"/>
                  <a:pt x="317" y="241"/>
                </a:cubicBezTo>
                <a:cubicBezTo>
                  <a:pt x="468" y="241"/>
                  <a:pt x="595" y="139"/>
                  <a:pt x="633" y="0"/>
                </a:cubicBezTo>
              </a:path>
            </a:pathLst>
          </a:custGeom>
          <a:noFill/>
          <a:ln w="6350" cap="flat">
            <a:solidFill>
              <a:srgbClr val="7F7F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5" name="Freeform 11">
            <a:extLst>
              <a:ext uri="{FF2B5EF4-FFF2-40B4-BE49-F238E27FC236}">
                <a16:creationId xmlns:a16="http://schemas.microsoft.com/office/drawing/2014/main" id="{344C9BB0-593F-7E4E-1F11-AB9B1941D978}"/>
              </a:ext>
            </a:extLst>
          </p:cNvPr>
          <p:cNvSpPr>
            <a:spLocks/>
          </p:cNvSpPr>
          <p:nvPr/>
        </p:nvSpPr>
        <p:spPr bwMode="auto">
          <a:xfrm>
            <a:off x="2397276" y="2034669"/>
            <a:ext cx="1308173" cy="486762"/>
          </a:xfrm>
          <a:custGeom>
            <a:avLst/>
            <a:gdLst>
              <a:gd name="T0" fmla="*/ 630 w 630"/>
              <a:gd name="T1" fmla="*/ 234 h 234"/>
              <a:gd name="T2" fmla="*/ 315 w 630"/>
              <a:gd name="T3" fmla="*/ 0 h 234"/>
              <a:gd name="T4" fmla="*/ 0 w 630"/>
              <a:gd name="T5" fmla="*/ 234 h 234"/>
            </a:gdLst>
            <a:ahLst/>
            <a:cxnLst>
              <a:cxn ang="0">
                <a:pos x="T0" y="T1"/>
              </a:cxn>
              <a:cxn ang="0">
                <a:pos x="T2" y="T3"/>
              </a:cxn>
              <a:cxn ang="0">
                <a:pos x="T4" y="T5"/>
              </a:cxn>
            </a:cxnLst>
            <a:rect l="0" t="0" r="r" b="b"/>
            <a:pathLst>
              <a:path w="630" h="234">
                <a:moveTo>
                  <a:pt x="630" y="234"/>
                </a:moveTo>
                <a:cubicBezTo>
                  <a:pt x="589" y="99"/>
                  <a:pt x="463" y="0"/>
                  <a:pt x="315" y="0"/>
                </a:cubicBezTo>
                <a:cubicBezTo>
                  <a:pt x="166" y="0"/>
                  <a:pt x="41" y="99"/>
                  <a:pt x="0" y="234"/>
                </a:cubicBezTo>
              </a:path>
            </a:pathLst>
          </a:custGeom>
          <a:noFill/>
          <a:ln w="6350" cap="flat">
            <a:solidFill>
              <a:srgbClr val="AB1E3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6" name="Freeform 12">
            <a:extLst>
              <a:ext uri="{FF2B5EF4-FFF2-40B4-BE49-F238E27FC236}">
                <a16:creationId xmlns:a16="http://schemas.microsoft.com/office/drawing/2014/main" id="{0A597309-C10C-D359-134F-5262AB778138}"/>
              </a:ext>
            </a:extLst>
          </p:cNvPr>
          <p:cNvSpPr>
            <a:spLocks/>
          </p:cNvSpPr>
          <p:nvPr/>
        </p:nvSpPr>
        <p:spPr bwMode="auto">
          <a:xfrm>
            <a:off x="2393473" y="2903615"/>
            <a:ext cx="1315779" cy="501973"/>
          </a:xfrm>
          <a:custGeom>
            <a:avLst/>
            <a:gdLst>
              <a:gd name="T0" fmla="*/ 0 w 634"/>
              <a:gd name="T1" fmla="*/ 0 h 241"/>
              <a:gd name="T2" fmla="*/ 317 w 634"/>
              <a:gd name="T3" fmla="*/ 241 h 241"/>
              <a:gd name="T4" fmla="*/ 634 w 634"/>
              <a:gd name="T5" fmla="*/ 0 h 241"/>
            </a:gdLst>
            <a:ahLst/>
            <a:cxnLst>
              <a:cxn ang="0">
                <a:pos x="T0" y="T1"/>
              </a:cxn>
              <a:cxn ang="0">
                <a:pos x="T2" y="T3"/>
              </a:cxn>
              <a:cxn ang="0">
                <a:pos x="T4" y="T5"/>
              </a:cxn>
            </a:cxnLst>
            <a:rect l="0" t="0" r="r" b="b"/>
            <a:pathLst>
              <a:path w="634" h="241">
                <a:moveTo>
                  <a:pt x="0" y="0"/>
                </a:moveTo>
                <a:cubicBezTo>
                  <a:pt x="39" y="139"/>
                  <a:pt x="166" y="241"/>
                  <a:pt x="317" y="241"/>
                </a:cubicBezTo>
                <a:cubicBezTo>
                  <a:pt x="468" y="241"/>
                  <a:pt x="595" y="139"/>
                  <a:pt x="634" y="0"/>
                </a:cubicBezTo>
              </a:path>
            </a:pathLst>
          </a:custGeom>
          <a:noFill/>
          <a:ln w="6350" cap="flat">
            <a:solidFill>
              <a:srgbClr val="AB1E3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7" name="Freeform 13">
            <a:extLst>
              <a:ext uri="{FF2B5EF4-FFF2-40B4-BE49-F238E27FC236}">
                <a16:creationId xmlns:a16="http://schemas.microsoft.com/office/drawing/2014/main" id="{74C092D4-05E6-9D5A-2071-A7F7DE35A3D7}"/>
              </a:ext>
            </a:extLst>
          </p:cNvPr>
          <p:cNvSpPr>
            <a:spLocks/>
          </p:cNvSpPr>
          <p:nvPr/>
        </p:nvSpPr>
        <p:spPr bwMode="auto">
          <a:xfrm>
            <a:off x="3682632" y="2707770"/>
            <a:ext cx="1011553" cy="2045922"/>
          </a:xfrm>
          <a:custGeom>
            <a:avLst/>
            <a:gdLst>
              <a:gd name="T0" fmla="*/ 0 w 487"/>
              <a:gd name="T1" fmla="*/ 0 h 984"/>
              <a:gd name="T2" fmla="*/ 188 w 487"/>
              <a:gd name="T3" fmla="*/ 0 h 984"/>
              <a:gd name="T4" fmla="*/ 240 w 487"/>
              <a:gd name="T5" fmla="*/ 52 h 984"/>
              <a:gd name="T6" fmla="*/ 240 w 487"/>
              <a:gd name="T7" fmla="*/ 932 h 984"/>
              <a:gd name="T8" fmla="*/ 293 w 487"/>
              <a:gd name="T9" fmla="*/ 984 h 984"/>
              <a:gd name="T10" fmla="*/ 487 w 487"/>
              <a:gd name="T11" fmla="*/ 984 h 984"/>
            </a:gdLst>
            <a:ahLst/>
            <a:cxnLst>
              <a:cxn ang="0">
                <a:pos x="T0" y="T1"/>
              </a:cxn>
              <a:cxn ang="0">
                <a:pos x="T2" y="T3"/>
              </a:cxn>
              <a:cxn ang="0">
                <a:pos x="T4" y="T5"/>
              </a:cxn>
              <a:cxn ang="0">
                <a:pos x="T6" y="T7"/>
              </a:cxn>
              <a:cxn ang="0">
                <a:pos x="T8" y="T9"/>
              </a:cxn>
              <a:cxn ang="0">
                <a:pos x="T10" y="T11"/>
              </a:cxn>
            </a:cxnLst>
            <a:rect l="0" t="0" r="r" b="b"/>
            <a:pathLst>
              <a:path w="487" h="984">
                <a:moveTo>
                  <a:pt x="0" y="0"/>
                </a:moveTo>
                <a:cubicBezTo>
                  <a:pt x="188" y="0"/>
                  <a:pt x="188" y="0"/>
                  <a:pt x="188" y="0"/>
                </a:cubicBezTo>
                <a:cubicBezTo>
                  <a:pt x="217" y="0"/>
                  <a:pt x="240" y="23"/>
                  <a:pt x="240" y="52"/>
                </a:cubicBezTo>
                <a:cubicBezTo>
                  <a:pt x="240" y="932"/>
                  <a:pt x="240" y="932"/>
                  <a:pt x="240" y="932"/>
                </a:cubicBezTo>
                <a:cubicBezTo>
                  <a:pt x="240" y="961"/>
                  <a:pt x="264" y="984"/>
                  <a:pt x="293" y="984"/>
                </a:cubicBezTo>
                <a:cubicBezTo>
                  <a:pt x="487" y="984"/>
                  <a:pt x="487" y="984"/>
                  <a:pt x="487" y="984"/>
                </a:cubicBezTo>
              </a:path>
            </a:pathLst>
          </a:custGeom>
          <a:noFill/>
          <a:ln w="25400" cap="flat">
            <a:solidFill>
              <a:srgbClr val="ECD47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18" name="Freeform 14">
            <a:extLst>
              <a:ext uri="{FF2B5EF4-FFF2-40B4-BE49-F238E27FC236}">
                <a16:creationId xmlns:a16="http://schemas.microsoft.com/office/drawing/2014/main" id="{497E49C3-B92D-9EFA-3F5E-8BF52016261A}"/>
              </a:ext>
            </a:extLst>
          </p:cNvPr>
          <p:cNvSpPr>
            <a:spLocks/>
          </p:cNvSpPr>
          <p:nvPr/>
        </p:nvSpPr>
        <p:spPr bwMode="auto">
          <a:xfrm>
            <a:off x="8303070" y="2707770"/>
            <a:ext cx="1009652" cy="2045922"/>
          </a:xfrm>
          <a:custGeom>
            <a:avLst/>
            <a:gdLst>
              <a:gd name="T0" fmla="*/ 0 w 486"/>
              <a:gd name="T1" fmla="*/ 0 h 984"/>
              <a:gd name="T2" fmla="*/ 187 w 486"/>
              <a:gd name="T3" fmla="*/ 0 h 984"/>
              <a:gd name="T4" fmla="*/ 240 w 486"/>
              <a:gd name="T5" fmla="*/ 52 h 984"/>
              <a:gd name="T6" fmla="*/ 240 w 486"/>
              <a:gd name="T7" fmla="*/ 932 h 984"/>
              <a:gd name="T8" fmla="*/ 292 w 486"/>
              <a:gd name="T9" fmla="*/ 984 h 984"/>
              <a:gd name="T10" fmla="*/ 486 w 486"/>
              <a:gd name="T11" fmla="*/ 984 h 984"/>
            </a:gdLst>
            <a:ahLst/>
            <a:cxnLst>
              <a:cxn ang="0">
                <a:pos x="T0" y="T1"/>
              </a:cxn>
              <a:cxn ang="0">
                <a:pos x="T2" y="T3"/>
              </a:cxn>
              <a:cxn ang="0">
                <a:pos x="T4" y="T5"/>
              </a:cxn>
              <a:cxn ang="0">
                <a:pos x="T6" y="T7"/>
              </a:cxn>
              <a:cxn ang="0">
                <a:pos x="T8" y="T9"/>
              </a:cxn>
              <a:cxn ang="0">
                <a:pos x="T10" y="T11"/>
              </a:cxn>
            </a:cxnLst>
            <a:rect l="0" t="0" r="r" b="b"/>
            <a:pathLst>
              <a:path w="486" h="984">
                <a:moveTo>
                  <a:pt x="0" y="0"/>
                </a:moveTo>
                <a:cubicBezTo>
                  <a:pt x="187" y="0"/>
                  <a:pt x="187" y="0"/>
                  <a:pt x="187" y="0"/>
                </a:cubicBezTo>
                <a:cubicBezTo>
                  <a:pt x="216" y="0"/>
                  <a:pt x="240" y="23"/>
                  <a:pt x="240" y="52"/>
                </a:cubicBezTo>
                <a:cubicBezTo>
                  <a:pt x="240" y="932"/>
                  <a:pt x="240" y="932"/>
                  <a:pt x="240" y="932"/>
                </a:cubicBezTo>
                <a:cubicBezTo>
                  <a:pt x="240" y="961"/>
                  <a:pt x="263" y="984"/>
                  <a:pt x="292" y="984"/>
                </a:cubicBezTo>
                <a:cubicBezTo>
                  <a:pt x="486" y="984"/>
                  <a:pt x="486" y="984"/>
                  <a:pt x="486" y="984"/>
                </a:cubicBezTo>
              </a:path>
            </a:pathLst>
          </a:custGeom>
          <a:noFill/>
          <a:ln w="25400" cap="flat">
            <a:solidFill>
              <a:srgbClr val="ECD47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20" name="Freeform 15">
            <a:extLst>
              <a:ext uri="{FF2B5EF4-FFF2-40B4-BE49-F238E27FC236}">
                <a16:creationId xmlns:a16="http://schemas.microsoft.com/office/drawing/2014/main" id="{663CA6BD-6040-203B-E534-59588EC3616D}"/>
              </a:ext>
            </a:extLst>
          </p:cNvPr>
          <p:cNvSpPr>
            <a:spLocks/>
          </p:cNvSpPr>
          <p:nvPr/>
        </p:nvSpPr>
        <p:spPr bwMode="auto">
          <a:xfrm>
            <a:off x="5983344" y="2707770"/>
            <a:ext cx="1007750" cy="2045922"/>
          </a:xfrm>
          <a:custGeom>
            <a:avLst/>
            <a:gdLst>
              <a:gd name="T0" fmla="*/ 486 w 486"/>
              <a:gd name="T1" fmla="*/ 0 h 984"/>
              <a:gd name="T2" fmla="*/ 299 w 486"/>
              <a:gd name="T3" fmla="*/ 0 h 984"/>
              <a:gd name="T4" fmla="*/ 247 w 486"/>
              <a:gd name="T5" fmla="*/ 52 h 984"/>
              <a:gd name="T6" fmla="*/ 247 w 486"/>
              <a:gd name="T7" fmla="*/ 932 h 984"/>
              <a:gd name="T8" fmla="*/ 194 w 486"/>
              <a:gd name="T9" fmla="*/ 984 h 984"/>
              <a:gd name="T10" fmla="*/ 0 w 486"/>
              <a:gd name="T11" fmla="*/ 984 h 984"/>
            </a:gdLst>
            <a:ahLst/>
            <a:cxnLst>
              <a:cxn ang="0">
                <a:pos x="T0" y="T1"/>
              </a:cxn>
              <a:cxn ang="0">
                <a:pos x="T2" y="T3"/>
              </a:cxn>
              <a:cxn ang="0">
                <a:pos x="T4" y="T5"/>
              </a:cxn>
              <a:cxn ang="0">
                <a:pos x="T6" y="T7"/>
              </a:cxn>
              <a:cxn ang="0">
                <a:pos x="T8" y="T9"/>
              </a:cxn>
              <a:cxn ang="0">
                <a:pos x="T10" y="T11"/>
              </a:cxn>
            </a:cxnLst>
            <a:rect l="0" t="0" r="r" b="b"/>
            <a:pathLst>
              <a:path w="486" h="984">
                <a:moveTo>
                  <a:pt x="486" y="0"/>
                </a:moveTo>
                <a:cubicBezTo>
                  <a:pt x="299" y="0"/>
                  <a:pt x="299" y="0"/>
                  <a:pt x="299" y="0"/>
                </a:cubicBezTo>
                <a:cubicBezTo>
                  <a:pt x="270" y="0"/>
                  <a:pt x="247" y="23"/>
                  <a:pt x="247" y="52"/>
                </a:cubicBezTo>
                <a:cubicBezTo>
                  <a:pt x="247" y="932"/>
                  <a:pt x="247" y="932"/>
                  <a:pt x="247" y="932"/>
                </a:cubicBezTo>
                <a:cubicBezTo>
                  <a:pt x="247" y="961"/>
                  <a:pt x="223" y="984"/>
                  <a:pt x="194" y="984"/>
                </a:cubicBezTo>
                <a:cubicBezTo>
                  <a:pt x="0" y="984"/>
                  <a:pt x="0" y="984"/>
                  <a:pt x="0" y="984"/>
                </a:cubicBezTo>
              </a:path>
            </a:pathLst>
          </a:custGeom>
          <a:noFill/>
          <a:ln w="25400" cap="flat">
            <a:solidFill>
              <a:srgbClr val="ECD47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latin typeface="+mj-lt"/>
            </a:endParaRPr>
          </a:p>
        </p:txBody>
      </p:sp>
      <p:sp>
        <p:nvSpPr>
          <p:cNvPr id="23" name="Rectangle 22">
            <a:extLst>
              <a:ext uri="{FF2B5EF4-FFF2-40B4-BE49-F238E27FC236}">
                <a16:creationId xmlns:a16="http://schemas.microsoft.com/office/drawing/2014/main" id="{2B255134-6035-F000-7608-18402F0697BE}"/>
              </a:ext>
            </a:extLst>
          </p:cNvPr>
          <p:cNvSpPr/>
          <p:nvPr/>
        </p:nvSpPr>
        <p:spPr>
          <a:xfrm>
            <a:off x="650420" y="3491542"/>
            <a:ext cx="3204100" cy="444814"/>
          </a:xfrm>
          <a:prstGeom prst="rect">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
              <a:latin typeface="+mj-lt"/>
              <a:cs typeface="Calibri Light" panose="020F0302020204030204" pitchFamily="34" charset="0"/>
            </a:endParaRPr>
          </a:p>
        </p:txBody>
      </p:sp>
      <p:sp>
        <p:nvSpPr>
          <p:cNvPr id="24" name="TextBox 23">
            <a:extLst>
              <a:ext uri="{FF2B5EF4-FFF2-40B4-BE49-F238E27FC236}">
                <a16:creationId xmlns:a16="http://schemas.microsoft.com/office/drawing/2014/main" id="{CD4BD256-FD90-34C6-0C4C-1257C72BE985}"/>
              </a:ext>
            </a:extLst>
          </p:cNvPr>
          <p:cNvSpPr txBox="1"/>
          <p:nvPr/>
        </p:nvSpPr>
        <p:spPr>
          <a:xfrm>
            <a:off x="598239" y="3555800"/>
            <a:ext cx="3696350" cy="1969770"/>
          </a:xfrm>
          <a:prstGeom prst="rect">
            <a:avLst/>
          </a:prstGeom>
          <a:noFill/>
        </p:spPr>
        <p:txBody>
          <a:bodyPr wrap="square">
            <a:spAutoFit/>
          </a:bodyPr>
          <a:lstStyle/>
          <a:p>
            <a:pPr marL="120650" indent="-120650"/>
            <a:r>
              <a:rPr lang="en-IN" sz="1400" b="1">
                <a:solidFill>
                  <a:schemeClr val="bg1"/>
                </a:solidFill>
                <a:latin typeface="+mj-lt"/>
                <a:cs typeface="Calibri Light" panose="020F0302020204030204" pitchFamily="34" charset="0"/>
              </a:rPr>
              <a:t>Efficiencies due to integrated set-up</a:t>
            </a:r>
          </a:p>
          <a:p>
            <a:pPr marL="120650" indent="-120650">
              <a:spcBef>
                <a:spcPts val="1200"/>
              </a:spcBef>
              <a:buFont typeface="Arial" panose="020B0604020202020204" pitchFamily="34" charset="0"/>
              <a:buChar char="•"/>
            </a:pPr>
            <a:r>
              <a:rPr lang="en-IN" sz="1400">
                <a:latin typeface="+mj-lt"/>
                <a:cs typeface="Calibri Light" panose="020F0302020204030204" pitchFamily="34" charset="0"/>
              </a:rPr>
              <a:t>Efficiency, control, supply assurance and large-scale supplies</a:t>
            </a:r>
          </a:p>
          <a:p>
            <a:pPr marL="120650" indent="-120650">
              <a:buFont typeface="Arial" panose="020B0604020202020204" pitchFamily="34" charset="0"/>
              <a:buChar char="•"/>
            </a:pPr>
            <a:r>
              <a:rPr lang="en-IN" sz="1400">
                <a:latin typeface="+mj-lt"/>
                <a:cs typeface="Calibri Light" panose="020F0302020204030204" pitchFamily="34" charset="0"/>
              </a:rPr>
              <a:t>Control right from raw material procurement, design, manufacturing, marketing to sales</a:t>
            </a:r>
          </a:p>
          <a:p>
            <a:pPr marL="120650" indent="-120650" algn="just">
              <a:buFont typeface="Arial" panose="020B0604020202020204" pitchFamily="34" charset="0"/>
              <a:buChar char="•"/>
            </a:pPr>
            <a:r>
              <a:rPr lang="en-IN" sz="1400">
                <a:latin typeface="+mj-lt"/>
                <a:cs typeface="Calibri Light" panose="020F0302020204030204" pitchFamily="34" charset="0"/>
              </a:rPr>
              <a:t>Better management oversight, security of precious metal due to reduced movement and controlling the manufacturing process loss</a:t>
            </a:r>
          </a:p>
        </p:txBody>
      </p:sp>
      <p:sp>
        <p:nvSpPr>
          <p:cNvPr id="29" name="Rectangle 28">
            <a:extLst>
              <a:ext uri="{FF2B5EF4-FFF2-40B4-BE49-F238E27FC236}">
                <a16:creationId xmlns:a16="http://schemas.microsoft.com/office/drawing/2014/main" id="{BB6F2123-5B80-15BF-576B-65150CED2A27}"/>
              </a:ext>
            </a:extLst>
          </p:cNvPr>
          <p:cNvSpPr/>
          <p:nvPr/>
        </p:nvSpPr>
        <p:spPr>
          <a:xfrm>
            <a:off x="4257636" y="1573049"/>
            <a:ext cx="2716345" cy="444814"/>
          </a:xfrm>
          <a:prstGeom prst="rect">
            <a:avLst/>
          </a:prstGeom>
          <a:solidFill>
            <a:srgbClr val="D294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0">
              <a:latin typeface="+mj-lt"/>
            </a:endParaRPr>
          </a:p>
        </p:txBody>
      </p:sp>
      <p:sp>
        <p:nvSpPr>
          <p:cNvPr id="34" name="TextBox 33">
            <a:extLst>
              <a:ext uri="{FF2B5EF4-FFF2-40B4-BE49-F238E27FC236}">
                <a16:creationId xmlns:a16="http://schemas.microsoft.com/office/drawing/2014/main" id="{5D1679DE-C9B5-72DE-DDFC-B211C2AED9DA}"/>
              </a:ext>
            </a:extLst>
          </p:cNvPr>
          <p:cNvSpPr txBox="1"/>
          <p:nvPr/>
        </p:nvSpPr>
        <p:spPr>
          <a:xfrm>
            <a:off x="4165511" y="2077293"/>
            <a:ext cx="2351776" cy="1815882"/>
          </a:xfrm>
          <a:prstGeom prst="rect">
            <a:avLst/>
          </a:prstGeom>
          <a:noFill/>
        </p:spPr>
        <p:txBody>
          <a:bodyPr wrap="square">
            <a:spAutoFit/>
          </a:bodyPr>
          <a:lstStyle/>
          <a:p>
            <a:pPr marL="196850" indent="-196850">
              <a:spcBef>
                <a:spcPts val="1200"/>
              </a:spcBef>
              <a:buFont typeface="Arial" panose="020B0604020202020204" pitchFamily="34" charset="0"/>
              <a:buChar char="•"/>
            </a:pPr>
            <a:r>
              <a:rPr lang="en-GB" sz="1400">
                <a:latin typeface="+mj-lt"/>
                <a:cs typeface="Calibri Light" panose="020F0302020204030204" pitchFamily="34" charset="0"/>
              </a:rPr>
              <a:t>Capability to handle large scale orders and deliver consistency in quality and design</a:t>
            </a:r>
          </a:p>
          <a:p>
            <a:pPr marL="196850" indent="-196850">
              <a:buFont typeface="Arial" panose="020B0604020202020204" pitchFamily="34" charset="0"/>
              <a:buChar char="•"/>
            </a:pPr>
            <a:r>
              <a:rPr lang="en-GB" sz="1400">
                <a:latin typeface="+mj-lt"/>
                <a:cs typeface="Calibri Light" panose="020F0302020204030204" pitchFamily="34" charset="0"/>
              </a:rPr>
              <a:t>Option to customise and produce their own unique product lines using our </a:t>
            </a:r>
            <a:br>
              <a:rPr lang="en-GB" sz="1400">
                <a:latin typeface="+mj-lt"/>
                <a:cs typeface="Calibri Light" panose="020F0302020204030204" pitchFamily="34" charset="0"/>
              </a:rPr>
            </a:br>
            <a:r>
              <a:rPr lang="en-GB" sz="1400">
                <a:latin typeface="+mj-lt"/>
                <a:cs typeface="Calibri Light" panose="020F0302020204030204" pitchFamily="34" charset="0"/>
              </a:rPr>
              <a:t>in-house design team</a:t>
            </a:r>
          </a:p>
        </p:txBody>
      </p:sp>
      <p:sp>
        <p:nvSpPr>
          <p:cNvPr id="36" name="TextBox 35">
            <a:extLst>
              <a:ext uri="{FF2B5EF4-FFF2-40B4-BE49-F238E27FC236}">
                <a16:creationId xmlns:a16="http://schemas.microsoft.com/office/drawing/2014/main" id="{031A4785-67E1-8DDF-164B-566E9F5BF31F}"/>
              </a:ext>
            </a:extLst>
          </p:cNvPr>
          <p:cNvSpPr txBox="1"/>
          <p:nvPr/>
        </p:nvSpPr>
        <p:spPr>
          <a:xfrm>
            <a:off x="4257636" y="1636775"/>
            <a:ext cx="2844244" cy="307777"/>
          </a:xfrm>
          <a:prstGeom prst="rect">
            <a:avLst/>
          </a:prstGeom>
          <a:noFill/>
        </p:spPr>
        <p:txBody>
          <a:bodyPr wrap="square">
            <a:spAutoFit/>
          </a:bodyPr>
          <a:lstStyle/>
          <a:p>
            <a:r>
              <a:rPr lang="en-GB" sz="1400" b="1">
                <a:latin typeface="+mj-lt"/>
                <a:cs typeface="Calibri Light" panose="020F0302020204030204" pitchFamily="34" charset="0"/>
              </a:rPr>
              <a:t>Preference of national retailers</a:t>
            </a:r>
          </a:p>
        </p:txBody>
      </p:sp>
      <p:sp>
        <p:nvSpPr>
          <p:cNvPr id="38" name="Rectangle 37">
            <a:extLst>
              <a:ext uri="{FF2B5EF4-FFF2-40B4-BE49-F238E27FC236}">
                <a16:creationId xmlns:a16="http://schemas.microsoft.com/office/drawing/2014/main" id="{BC2D52C9-60D9-4450-8991-C86F5A6D483D}"/>
              </a:ext>
            </a:extLst>
          </p:cNvPr>
          <p:cNvSpPr/>
          <p:nvPr/>
        </p:nvSpPr>
        <p:spPr>
          <a:xfrm>
            <a:off x="6573488" y="3491542"/>
            <a:ext cx="2160304" cy="670795"/>
          </a:xfrm>
          <a:prstGeom prst="rect">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37" name="TextBox 36">
            <a:extLst>
              <a:ext uri="{FF2B5EF4-FFF2-40B4-BE49-F238E27FC236}">
                <a16:creationId xmlns:a16="http://schemas.microsoft.com/office/drawing/2014/main" id="{4C723F16-EB9A-C5B3-9D9D-3364A67A0E43}"/>
              </a:ext>
            </a:extLst>
          </p:cNvPr>
          <p:cNvSpPr txBox="1"/>
          <p:nvPr/>
        </p:nvSpPr>
        <p:spPr>
          <a:xfrm>
            <a:off x="6493698" y="4220144"/>
            <a:ext cx="2461938" cy="1600438"/>
          </a:xfrm>
          <a:prstGeom prst="rect">
            <a:avLst/>
          </a:prstGeom>
          <a:noFill/>
        </p:spPr>
        <p:txBody>
          <a:bodyPr wrap="square">
            <a:spAutoFit/>
          </a:bodyPr>
          <a:lstStyle/>
          <a:p>
            <a:pPr marL="152400" indent="-152400">
              <a:spcBef>
                <a:spcPts val="1200"/>
              </a:spcBef>
              <a:buFont typeface="Arial" panose="020B0604020202020204" pitchFamily="34" charset="0"/>
              <a:buChar char="•"/>
            </a:pPr>
            <a:r>
              <a:rPr lang="en-GB" sz="1400">
                <a:latin typeface="+mj-lt"/>
                <a:cs typeface="Calibri Light" panose="020F0302020204030204" pitchFamily="34" charset="0"/>
              </a:rPr>
              <a:t>Specially commissioned </a:t>
            </a:r>
            <a:br>
              <a:rPr lang="en-GB" sz="1400" spc="-50">
                <a:latin typeface="+mj-lt"/>
                <a:cs typeface="Calibri Light" panose="020F0302020204030204" pitchFamily="34" charset="0"/>
              </a:rPr>
            </a:br>
            <a:r>
              <a:rPr lang="en-GB" sz="1400">
                <a:latin typeface="+mj-lt"/>
                <a:cs typeface="Calibri Light" panose="020F0302020204030204" pitchFamily="34" charset="0"/>
              </a:rPr>
              <a:t>designs are not used/ provided in/to our showroom/ other retailers</a:t>
            </a:r>
          </a:p>
          <a:p>
            <a:pPr marL="152400" indent="-152400">
              <a:buFont typeface="Arial" panose="020B0604020202020204" pitchFamily="34" charset="0"/>
              <a:buChar char="•"/>
            </a:pPr>
            <a:r>
              <a:rPr lang="en-GB" sz="1400">
                <a:latin typeface="+mj-lt"/>
                <a:cs typeface="Calibri Light" panose="020F0302020204030204" pitchFamily="34" charset="0"/>
              </a:rPr>
              <a:t>Ethical business practices promotes transparency, fairness and accountability </a:t>
            </a:r>
          </a:p>
        </p:txBody>
      </p:sp>
      <p:sp>
        <p:nvSpPr>
          <p:cNvPr id="40" name="TextBox 39">
            <a:extLst>
              <a:ext uri="{FF2B5EF4-FFF2-40B4-BE49-F238E27FC236}">
                <a16:creationId xmlns:a16="http://schemas.microsoft.com/office/drawing/2014/main" id="{68648941-43B4-87AE-6039-9B9351DCB439}"/>
              </a:ext>
            </a:extLst>
          </p:cNvPr>
          <p:cNvSpPr txBox="1"/>
          <p:nvPr/>
        </p:nvSpPr>
        <p:spPr>
          <a:xfrm>
            <a:off x="6343499" y="3538232"/>
            <a:ext cx="2528126" cy="523220"/>
          </a:xfrm>
          <a:prstGeom prst="rect">
            <a:avLst/>
          </a:prstGeom>
          <a:noFill/>
        </p:spPr>
        <p:txBody>
          <a:bodyPr wrap="square">
            <a:spAutoFit/>
          </a:bodyPr>
          <a:lstStyle/>
          <a:p>
            <a:pPr marL="152400" indent="-19050" algn="ctr"/>
            <a:r>
              <a:rPr lang="en-GB" sz="1400" b="1">
                <a:solidFill>
                  <a:schemeClr val="bg1"/>
                </a:solidFill>
                <a:latin typeface="+mj-lt"/>
                <a:cs typeface="Calibri Light" panose="020F0302020204030204" pitchFamily="34" charset="0"/>
              </a:rPr>
              <a:t>Maintaining uniqueness and secrecy of designs</a:t>
            </a:r>
          </a:p>
        </p:txBody>
      </p:sp>
      <p:sp>
        <p:nvSpPr>
          <p:cNvPr id="41" name="TextBox 40">
            <a:extLst>
              <a:ext uri="{FF2B5EF4-FFF2-40B4-BE49-F238E27FC236}">
                <a16:creationId xmlns:a16="http://schemas.microsoft.com/office/drawing/2014/main" id="{466D26F5-CB25-3D54-C17C-E9C0D1DC821F}"/>
              </a:ext>
            </a:extLst>
          </p:cNvPr>
          <p:cNvSpPr txBox="1"/>
          <p:nvPr/>
        </p:nvSpPr>
        <p:spPr>
          <a:xfrm>
            <a:off x="8825009" y="1668561"/>
            <a:ext cx="3144940" cy="1969770"/>
          </a:xfrm>
          <a:prstGeom prst="rect">
            <a:avLst/>
          </a:prstGeom>
          <a:noFill/>
        </p:spPr>
        <p:txBody>
          <a:bodyPr wrap="square">
            <a:spAutoFit/>
          </a:bodyPr>
          <a:lstStyle>
            <a:defPPr>
              <a:defRPr lang="en-US"/>
            </a:defPPr>
            <a:lvl1pPr>
              <a:defRPr sz="1400" b="1">
                <a:latin typeface="Calibri Light" panose="020F0302020204030204" pitchFamily="34" charset="0"/>
                <a:cs typeface="Calibri Light" panose="020F0302020204030204" pitchFamily="34" charset="0"/>
              </a:defRPr>
            </a:lvl1pPr>
          </a:lstStyle>
          <a:p>
            <a:pPr marL="169863" indent="-169863"/>
            <a:r>
              <a:rPr lang="en-GB">
                <a:solidFill>
                  <a:schemeClr val="bg1"/>
                </a:solidFill>
                <a:latin typeface="+mj-lt"/>
              </a:rPr>
              <a:t>Gauge industry trends better</a:t>
            </a:r>
          </a:p>
          <a:p>
            <a:pPr marL="169863" indent="-169863">
              <a:spcBef>
                <a:spcPts val="1200"/>
              </a:spcBef>
              <a:buFont typeface="Arial" panose="020B0604020202020204" pitchFamily="34" charset="0"/>
              <a:buChar char="•"/>
            </a:pPr>
            <a:r>
              <a:rPr lang="en-GB" b="0">
                <a:latin typeface="+mj-lt"/>
              </a:rPr>
              <a:t>Insights into purchasing</a:t>
            </a:r>
            <a:br>
              <a:rPr lang="en-GB" b="0">
                <a:latin typeface="+mj-lt"/>
              </a:rPr>
            </a:br>
            <a:r>
              <a:rPr lang="en-GB" b="0">
                <a:latin typeface="+mj-lt"/>
              </a:rPr>
              <a:t>behaviour and understanding</a:t>
            </a:r>
            <a:br>
              <a:rPr lang="en-GB" b="0">
                <a:latin typeface="+mj-lt"/>
              </a:rPr>
            </a:br>
            <a:r>
              <a:rPr lang="en-GB" b="0">
                <a:latin typeface="+mj-lt"/>
              </a:rPr>
              <a:t>new trends in various zones</a:t>
            </a:r>
            <a:br>
              <a:rPr lang="en-GB" b="0">
                <a:latin typeface="+mj-lt"/>
              </a:rPr>
            </a:br>
            <a:r>
              <a:rPr lang="en-GB" b="0">
                <a:latin typeface="+mj-lt"/>
              </a:rPr>
              <a:t>across India (we work in</a:t>
            </a:r>
            <a:br>
              <a:rPr lang="en-GB" b="0">
                <a:latin typeface="+mj-lt"/>
              </a:rPr>
            </a:br>
            <a:r>
              <a:rPr lang="en-GB" b="0">
                <a:latin typeface="+mj-lt"/>
              </a:rPr>
              <a:t>72 cities) </a:t>
            </a:r>
          </a:p>
          <a:p>
            <a:pPr marL="169863" indent="-169863">
              <a:buFont typeface="Arial" panose="020B0604020202020204" pitchFamily="34" charset="0"/>
              <a:buChar char="•"/>
            </a:pPr>
            <a:r>
              <a:rPr lang="en-GB" b="0">
                <a:latin typeface="+mj-lt"/>
              </a:rPr>
              <a:t>Detailed market research, </a:t>
            </a:r>
            <a:br>
              <a:rPr lang="en-GB" b="0">
                <a:latin typeface="+mj-lt"/>
              </a:rPr>
            </a:br>
            <a:r>
              <a:rPr lang="en-GB" b="0">
                <a:latin typeface="+mj-lt"/>
              </a:rPr>
              <a:t>sales analysis and feedback</a:t>
            </a:r>
          </a:p>
        </p:txBody>
      </p:sp>
      <p:pic>
        <p:nvPicPr>
          <p:cNvPr id="43" name="Picture 42">
            <a:extLst>
              <a:ext uri="{FF2B5EF4-FFF2-40B4-BE49-F238E27FC236}">
                <a16:creationId xmlns:a16="http://schemas.microsoft.com/office/drawing/2014/main" id="{8C3A1089-FBC7-298B-EBE7-F4237C428659}"/>
              </a:ext>
            </a:extLst>
          </p:cNvPr>
          <p:cNvPicPr>
            <a:picLocks noChangeAspect="1"/>
          </p:cNvPicPr>
          <p:nvPr/>
        </p:nvPicPr>
        <p:blipFill>
          <a:blip r:embed="rId3" cstate="print">
            <a:duotone>
              <a:prstClr val="black"/>
              <a:schemeClr val="tx1">
                <a:tint val="45000"/>
                <a:satMod val="400000"/>
              </a:schemeClr>
            </a:duotone>
            <a:extLst>
              <a:ext uri="{BEBA8EAE-BF5A-486C-A8C5-ECC9F3942E4B}">
                <a14:imgProps xmlns:a14="http://schemas.microsoft.com/office/drawing/2010/main">
                  <a14:imgLayer r:embed="rId4">
                    <a14:imgEffect>
                      <a14:colorTemperature colorTemp="4700"/>
                    </a14:imgEffect>
                    <a14:imgEffect>
                      <a14:saturation sat="40000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2724097" y="2317262"/>
            <a:ext cx="766765" cy="766765"/>
          </a:xfrm>
          <a:prstGeom prst="rect">
            <a:avLst/>
          </a:prstGeom>
        </p:spPr>
      </p:pic>
      <p:pic>
        <p:nvPicPr>
          <p:cNvPr id="44" name="Picture 43">
            <a:extLst>
              <a:ext uri="{FF2B5EF4-FFF2-40B4-BE49-F238E27FC236}">
                <a16:creationId xmlns:a16="http://schemas.microsoft.com/office/drawing/2014/main" id="{93565E71-C712-B181-63DC-677B075859BA}"/>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p:blipFill>
        <p:spPr>
          <a:xfrm>
            <a:off x="4837577" y="4247916"/>
            <a:ext cx="1011553" cy="1011552"/>
          </a:xfrm>
          <a:prstGeom prst="rect">
            <a:avLst/>
          </a:prstGeom>
        </p:spPr>
      </p:pic>
      <p:pic>
        <p:nvPicPr>
          <p:cNvPr id="45" name="Picture 44">
            <a:extLst>
              <a:ext uri="{FF2B5EF4-FFF2-40B4-BE49-F238E27FC236}">
                <a16:creationId xmlns:a16="http://schemas.microsoft.com/office/drawing/2014/main" id="{A3BA01F2-5EB6-7AAB-6780-7F64F0D85891}"/>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p:blipFill>
        <p:spPr>
          <a:xfrm>
            <a:off x="7143770" y="2207223"/>
            <a:ext cx="986842" cy="986842"/>
          </a:xfrm>
          <a:prstGeom prst="rect">
            <a:avLst/>
          </a:prstGeom>
        </p:spPr>
      </p:pic>
      <p:pic>
        <p:nvPicPr>
          <p:cNvPr id="46" name="Picture 45">
            <a:extLst>
              <a:ext uri="{FF2B5EF4-FFF2-40B4-BE49-F238E27FC236}">
                <a16:creationId xmlns:a16="http://schemas.microsoft.com/office/drawing/2014/main" id="{5B074A87-8DDB-024A-CF71-F2EBD4D5EB8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9590440" y="4391584"/>
            <a:ext cx="731821" cy="731821"/>
          </a:xfrm>
          <a:prstGeom prst="rect">
            <a:avLst/>
          </a:prstGeom>
        </p:spPr>
      </p:pic>
    </p:spTree>
    <p:extLst>
      <p:ext uri="{BB962C8B-B14F-4D97-AF65-F5344CB8AC3E}">
        <p14:creationId xmlns:p14="http://schemas.microsoft.com/office/powerpoint/2010/main" val="2082049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C528-FF7D-EE48-C563-C0413ECAA0F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3CA4A7A-D4C4-5814-170C-39A450B87FAB}"/>
              </a:ext>
            </a:extLst>
          </p:cNvPr>
          <p:cNvSpPr>
            <a:spLocks noGrp="1"/>
          </p:cNvSpPr>
          <p:nvPr>
            <p:ph type="title"/>
          </p:nvPr>
        </p:nvSpPr>
        <p:spPr/>
        <p:txBody>
          <a:bodyPr/>
          <a:lstStyle/>
          <a:p>
            <a:r>
              <a:rPr lang="en-IN">
                <a:latin typeface="+mj-lt"/>
              </a:rPr>
              <a:t>Technology Adoption Across Operations</a:t>
            </a:r>
          </a:p>
        </p:txBody>
      </p:sp>
      <p:sp>
        <p:nvSpPr>
          <p:cNvPr id="3" name="Rectangle: Rounded Corners 2">
            <a:extLst>
              <a:ext uri="{FF2B5EF4-FFF2-40B4-BE49-F238E27FC236}">
                <a16:creationId xmlns:a16="http://schemas.microsoft.com/office/drawing/2014/main" id="{58A78623-6A67-D962-D198-D7C9B0ADD38B}"/>
              </a:ext>
            </a:extLst>
          </p:cNvPr>
          <p:cNvSpPr/>
          <p:nvPr/>
        </p:nvSpPr>
        <p:spPr>
          <a:xfrm>
            <a:off x="611451" y="4117566"/>
            <a:ext cx="3227123" cy="1734075"/>
          </a:xfrm>
          <a:prstGeom prst="roundRect">
            <a:avLst>
              <a:gd name="adj" fmla="val 20528"/>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4" name="Rectangle 3">
            <a:extLst>
              <a:ext uri="{FF2B5EF4-FFF2-40B4-BE49-F238E27FC236}">
                <a16:creationId xmlns:a16="http://schemas.microsoft.com/office/drawing/2014/main" id="{0CBD90C2-393C-C684-70FB-DFCFAF13E1AC}"/>
              </a:ext>
            </a:extLst>
          </p:cNvPr>
          <p:cNvSpPr/>
          <p:nvPr/>
        </p:nvSpPr>
        <p:spPr>
          <a:xfrm>
            <a:off x="611451" y="1792505"/>
            <a:ext cx="3227123" cy="1734075"/>
          </a:xfrm>
          <a:prstGeom prst="rect">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13" name="Rectangle: Top Corners Rounded 12">
            <a:extLst>
              <a:ext uri="{FF2B5EF4-FFF2-40B4-BE49-F238E27FC236}">
                <a16:creationId xmlns:a16="http://schemas.microsoft.com/office/drawing/2014/main" id="{BDBA9623-7ABC-088B-63FA-34A842E5C57C}"/>
              </a:ext>
            </a:extLst>
          </p:cNvPr>
          <p:cNvSpPr/>
          <p:nvPr/>
        </p:nvSpPr>
        <p:spPr>
          <a:xfrm flipV="1">
            <a:off x="611451" y="2990849"/>
            <a:ext cx="3227123" cy="2820561"/>
          </a:xfrm>
          <a:prstGeom prst="round2SameRect">
            <a:avLst>
              <a:gd name="adj1" fmla="val 1072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nvGrpSpPr>
          <p:cNvPr id="14" name="Group 13">
            <a:extLst>
              <a:ext uri="{FF2B5EF4-FFF2-40B4-BE49-F238E27FC236}">
                <a16:creationId xmlns:a16="http://schemas.microsoft.com/office/drawing/2014/main" id="{11474B82-2DA4-1F4C-29CD-D4F7278489F4}"/>
              </a:ext>
            </a:extLst>
          </p:cNvPr>
          <p:cNvGrpSpPr/>
          <p:nvPr/>
        </p:nvGrpSpPr>
        <p:grpSpPr>
          <a:xfrm>
            <a:off x="1154560" y="1719353"/>
            <a:ext cx="40401" cy="172665"/>
            <a:chOff x="3748192" y="1523999"/>
            <a:chExt cx="192405" cy="822325"/>
          </a:xfrm>
        </p:grpSpPr>
        <p:grpSp>
          <p:nvGrpSpPr>
            <p:cNvPr id="22" name="Group 21">
              <a:extLst>
                <a:ext uri="{FF2B5EF4-FFF2-40B4-BE49-F238E27FC236}">
                  <a16:creationId xmlns:a16="http://schemas.microsoft.com/office/drawing/2014/main" id="{D4E8B7F8-9F31-E63E-1231-8D76F65B4169}"/>
                </a:ext>
              </a:extLst>
            </p:cNvPr>
            <p:cNvGrpSpPr/>
            <p:nvPr/>
          </p:nvGrpSpPr>
          <p:grpSpPr>
            <a:xfrm>
              <a:off x="3748192" y="1523999"/>
              <a:ext cx="192405" cy="822325"/>
              <a:chOff x="3748192" y="1523999"/>
              <a:chExt cx="192405" cy="822325"/>
            </a:xfrm>
          </p:grpSpPr>
          <p:sp>
            <p:nvSpPr>
              <p:cNvPr id="24" name="Oval 23">
                <a:extLst>
                  <a:ext uri="{FF2B5EF4-FFF2-40B4-BE49-F238E27FC236}">
                    <a16:creationId xmlns:a16="http://schemas.microsoft.com/office/drawing/2014/main" id="{3C08EBA4-611F-37BB-DDBA-F333F62F203B}"/>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25" name="Oval 24">
                <a:extLst>
                  <a:ext uri="{FF2B5EF4-FFF2-40B4-BE49-F238E27FC236}">
                    <a16:creationId xmlns:a16="http://schemas.microsoft.com/office/drawing/2014/main" id="{65B31CC7-7896-2E57-6F00-B91BB9C43AF2}"/>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23" name="Rectangle: Rounded Corners 22">
              <a:extLst>
                <a:ext uri="{FF2B5EF4-FFF2-40B4-BE49-F238E27FC236}">
                  <a16:creationId xmlns:a16="http://schemas.microsoft.com/office/drawing/2014/main" id="{43F5D8D0-AEE4-4788-D1B4-F69F0D9AF6A2}"/>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grpSp>
        <p:nvGrpSpPr>
          <p:cNvPr id="15" name="Group 14">
            <a:extLst>
              <a:ext uri="{FF2B5EF4-FFF2-40B4-BE49-F238E27FC236}">
                <a16:creationId xmlns:a16="http://schemas.microsoft.com/office/drawing/2014/main" id="{37CE7BE4-A94A-2760-B893-BC87AFE69335}"/>
              </a:ext>
            </a:extLst>
          </p:cNvPr>
          <p:cNvGrpSpPr/>
          <p:nvPr/>
        </p:nvGrpSpPr>
        <p:grpSpPr>
          <a:xfrm>
            <a:off x="3141163" y="1716215"/>
            <a:ext cx="40401" cy="172665"/>
            <a:chOff x="3748192" y="1523999"/>
            <a:chExt cx="192405" cy="822325"/>
          </a:xfrm>
        </p:grpSpPr>
        <p:grpSp>
          <p:nvGrpSpPr>
            <p:cNvPr id="18" name="Group 17">
              <a:extLst>
                <a:ext uri="{FF2B5EF4-FFF2-40B4-BE49-F238E27FC236}">
                  <a16:creationId xmlns:a16="http://schemas.microsoft.com/office/drawing/2014/main" id="{6872FF6E-A713-C600-F244-52B6EC09B17C}"/>
                </a:ext>
              </a:extLst>
            </p:cNvPr>
            <p:cNvGrpSpPr/>
            <p:nvPr/>
          </p:nvGrpSpPr>
          <p:grpSpPr>
            <a:xfrm>
              <a:off x="3748192" y="1523999"/>
              <a:ext cx="192405" cy="822325"/>
              <a:chOff x="3748192" y="1523999"/>
              <a:chExt cx="192405" cy="822325"/>
            </a:xfrm>
          </p:grpSpPr>
          <p:sp>
            <p:nvSpPr>
              <p:cNvPr id="20" name="Oval 19">
                <a:extLst>
                  <a:ext uri="{FF2B5EF4-FFF2-40B4-BE49-F238E27FC236}">
                    <a16:creationId xmlns:a16="http://schemas.microsoft.com/office/drawing/2014/main" id="{8B78C751-3B44-4D84-B747-D7B3008E9B78}"/>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21" name="Oval 20">
                <a:extLst>
                  <a:ext uri="{FF2B5EF4-FFF2-40B4-BE49-F238E27FC236}">
                    <a16:creationId xmlns:a16="http://schemas.microsoft.com/office/drawing/2014/main" id="{94901166-64BA-D63E-73F5-75E8A9F0BCD2}"/>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19" name="Rectangle: Rounded Corners 18">
              <a:extLst>
                <a:ext uri="{FF2B5EF4-FFF2-40B4-BE49-F238E27FC236}">
                  <a16:creationId xmlns:a16="http://schemas.microsoft.com/office/drawing/2014/main" id="{8CD38349-9908-CD84-F6F0-0AF93FB6FE38}"/>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16" name="TextBox 15">
            <a:extLst>
              <a:ext uri="{FF2B5EF4-FFF2-40B4-BE49-F238E27FC236}">
                <a16:creationId xmlns:a16="http://schemas.microsoft.com/office/drawing/2014/main" id="{0E59DAE8-88D9-C61B-1D71-12936B75FF09}"/>
              </a:ext>
            </a:extLst>
          </p:cNvPr>
          <p:cNvSpPr txBox="1"/>
          <p:nvPr/>
        </p:nvSpPr>
        <p:spPr>
          <a:xfrm>
            <a:off x="1647211" y="1943542"/>
            <a:ext cx="2106190" cy="951580"/>
          </a:xfrm>
          <a:prstGeom prst="rect">
            <a:avLst/>
          </a:prstGeom>
          <a:noFill/>
        </p:spPr>
        <p:txBody>
          <a:bodyPr wrap="square" lIns="0" tIns="0" rIns="0" bIns="0" rtlCol="0" anchor="ctr">
            <a:noAutofit/>
          </a:bodyPr>
          <a:lstStyle/>
          <a:p>
            <a:r>
              <a:rPr lang="en-US" sz="2000" b="1">
                <a:solidFill>
                  <a:schemeClr val="bg1"/>
                </a:solidFill>
                <a:latin typeface="+mj-lt"/>
                <a:ea typeface="Cambria" panose="02040503050406030204" pitchFamily="18" charset="0"/>
                <a:cs typeface="Calibri Light" panose="020F0302020204030204" pitchFamily="34" charset="0"/>
              </a:rPr>
              <a:t>Implementation </a:t>
            </a:r>
            <a:br>
              <a:rPr lang="en-US" sz="2000" b="1">
                <a:solidFill>
                  <a:schemeClr val="bg1"/>
                </a:solidFill>
                <a:latin typeface="+mj-lt"/>
                <a:ea typeface="Cambria" panose="02040503050406030204" pitchFamily="18" charset="0"/>
                <a:cs typeface="Calibri Light" panose="020F0302020204030204" pitchFamily="34" charset="0"/>
              </a:rPr>
            </a:br>
            <a:r>
              <a:rPr lang="en-US" sz="2000" b="1">
                <a:solidFill>
                  <a:schemeClr val="bg1"/>
                </a:solidFill>
                <a:latin typeface="+mj-lt"/>
                <a:ea typeface="Cambria" panose="02040503050406030204" pitchFamily="18" charset="0"/>
                <a:cs typeface="Calibri Light" panose="020F0302020204030204" pitchFamily="34" charset="0"/>
              </a:rPr>
              <a:t>of SAP (S/4HANA)</a:t>
            </a:r>
          </a:p>
        </p:txBody>
      </p:sp>
      <p:sp>
        <p:nvSpPr>
          <p:cNvPr id="28" name="Rectangle: Rounded Corners 27">
            <a:extLst>
              <a:ext uri="{FF2B5EF4-FFF2-40B4-BE49-F238E27FC236}">
                <a16:creationId xmlns:a16="http://schemas.microsoft.com/office/drawing/2014/main" id="{DF46A8F2-35FC-ACCF-3666-DD8AB368FA45}"/>
              </a:ext>
            </a:extLst>
          </p:cNvPr>
          <p:cNvSpPr/>
          <p:nvPr/>
        </p:nvSpPr>
        <p:spPr>
          <a:xfrm>
            <a:off x="4453864" y="4117566"/>
            <a:ext cx="3227123" cy="1734075"/>
          </a:xfrm>
          <a:prstGeom prst="roundRect">
            <a:avLst>
              <a:gd name="adj" fmla="val 20528"/>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29" name="Rectangle 28">
            <a:extLst>
              <a:ext uri="{FF2B5EF4-FFF2-40B4-BE49-F238E27FC236}">
                <a16:creationId xmlns:a16="http://schemas.microsoft.com/office/drawing/2014/main" id="{A7FB6F21-0BD1-B423-2617-3FB97E979747}"/>
              </a:ext>
            </a:extLst>
          </p:cNvPr>
          <p:cNvSpPr/>
          <p:nvPr/>
        </p:nvSpPr>
        <p:spPr>
          <a:xfrm>
            <a:off x="4453864" y="1792505"/>
            <a:ext cx="3227123" cy="1734075"/>
          </a:xfrm>
          <a:prstGeom prst="rect">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30" name="Rectangle: Top Corners Rounded 29">
            <a:extLst>
              <a:ext uri="{FF2B5EF4-FFF2-40B4-BE49-F238E27FC236}">
                <a16:creationId xmlns:a16="http://schemas.microsoft.com/office/drawing/2014/main" id="{49EED704-EBF7-07E9-8F33-440ACFBFFE67}"/>
              </a:ext>
            </a:extLst>
          </p:cNvPr>
          <p:cNvSpPr/>
          <p:nvPr/>
        </p:nvSpPr>
        <p:spPr>
          <a:xfrm flipV="1">
            <a:off x="4453864" y="2916302"/>
            <a:ext cx="3227123" cy="2895109"/>
          </a:xfrm>
          <a:prstGeom prst="round2SameRect">
            <a:avLst>
              <a:gd name="adj1" fmla="val 1072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nvGrpSpPr>
          <p:cNvPr id="31" name="Group 30">
            <a:extLst>
              <a:ext uri="{FF2B5EF4-FFF2-40B4-BE49-F238E27FC236}">
                <a16:creationId xmlns:a16="http://schemas.microsoft.com/office/drawing/2014/main" id="{85163D6C-3EAB-D78F-D876-DDC3425E34D2}"/>
              </a:ext>
            </a:extLst>
          </p:cNvPr>
          <p:cNvGrpSpPr/>
          <p:nvPr/>
        </p:nvGrpSpPr>
        <p:grpSpPr>
          <a:xfrm>
            <a:off x="4996973" y="1719353"/>
            <a:ext cx="40401" cy="172665"/>
            <a:chOff x="3748192" y="1523999"/>
            <a:chExt cx="192405" cy="822325"/>
          </a:xfrm>
        </p:grpSpPr>
        <p:grpSp>
          <p:nvGrpSpPr>
            <p:cNvPr id="38" name="Group 37">
              <a:extLst>
                <a:ext uri="{FF2B5EF4-FFF2-40B4-BE49-F238E27FC236}">
                  <a16:creationId xmlns:a16="http://schemas.microsoft.com/office/drawing/2014/main" id="{AA057F65-ECD1-42FD-C372-07E8B2EA9B8D}"/>
                </a:ext>
              </a:extLst>
            </p:cNvPr>
            <p:cNvGrpSpPr/>
            <p:nvPr/>
          </p:nvGrpSpPr>
          <p:grpSpPr>
            <a:xfrm>
              <a:off x="3748192" y="1523999"/>
              <a:ext cx="192405" cy="822325"/>
              <a:chOff x="3748192" y="1523999"/>
              <a:chExt cx="192405" cy="822325"/>
            </a:xfrm>
          </p:grpSpPr>
          <p:sp>
            <p:nvSpPr>
              <p:cNvPr id="40" name="Oval 39">
                <a:extLst>
                  <a:ext uri="{FF2B5EF4-FFF2-40B4-BE49-F238E27FC236}">
                    <a16:creationId xmlns:a16="http://schemas.microsoft.com/office/drawing/2014/main" id="{A7B7F973-A5EC-C232-1689-2A355C14666C}"/>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41" name="Oval 40">
                <a:extLst>
                  <a:ext uri="{FF2B5EF4-FFF2-40B4-BE49-F238E27FC236}">
                    <a16:creationId xmlns:a16="http://schemas.microsoft.com/office/drawing/2014/main" id="{D39A35C0-943B-A228-921D-E3B8C44565AA}"/>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39" name="Rectangle: Rounded Corners 38">
              <a:extLst>
                <a:ext uri="{FF2B5EF4-FFF2-40B4-BE49-F238E27FC236}">
                  <a16:creationId xmlns:a16="http://schemas.microsoft.com/office/drawing/2014/main" id="{49EF6233-EF0E-A0AE-B7E0-EF183F50DD15}"/>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grpSp>
        <p:nvGrpSpPr>
          <p:cNvPr id="32" name="Group 31">
            <a:extLst>
              <a:ext uri="{FF2B5EF4-FFF2-40B4-BE49-F238E27FC236}">
                <a16:creationId xmlns:a16="http://schemas.microsoft.com/office/drawing/2014/main" id="{F2EF87BA-40BF-8190-DF64-A398EA7DE89F}"/>
              </a:ext>
            </a:extLst>
          </p:cNvPr>
          <p:cNvGrpSpPr/>
          <p:nvPr/>
        </p:nvGrpSpPr>
        <p:grpSpPr>
          <a:xfrm>
            <a:off x="6983576" y="1716215"/>
            <a:ext cx="40401" cy="172665"/>
            <a:chOff x="3748192" y="1523999"/>
            <a:chExt cx="192405" cy="822325"/>
          </a:xfrm>
        </p:grpSpPr>
        <p:grpSp>
          <p:nvGrpSpPr>
            <p:cNvPr id="34" name="Group 33">
              <a:extLst>
                <a:ext uri="{FF2B5EF4-FFF2-40B4-BE49-F238E27FC236}">
                  <a16:creationId xmlns:a16="http://schemas.microsoft.com/office/drawing/2014/main" id="{91AAB908-C5F8-9322-468F-8EF9A2103668}"/>
                </a:ext>
              </a:extLst>
            </p:cNvPr>
            <p:cNvGrpSpPr/>
            <p:nvPr/>
          </p:nvGrpSpPr>
          <p:grpSpPr>
            <a:xfrm>
              <a:off x="3748192" y="1523999"/>
              <a:ext cx="192405" cy="822325"/>
              <a:chOff x="3748192" y="1523999"/>
              <a:chExt cx="192405" cy="822325"/>
            </a:xfrm>
          </p:grpSpPr>
          <p:sp>
            <p:nvSpPr>
              <p:cNvPr id="36" name="Oval 35">
                <a:extLst>
                  <a:ext uri="{FF2B5EF4-FFF2-40B4-BE49-F238E27FC236}">
                    <a16:creationId xmlns:a16="http://schemas.microsoft.com/office/drawing/2014/main" id="{FA1BE775-0246-6635-4B97-22C9BD5CCB4B}"/>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37" name="Oval 36">
                <a:extLst>
                  <a:ext uri="{FF2B5EF4-FFF2-40B4-BE49-F238E27FC236}">
                    <a16:creationId xmlns:a16="http://schemas.microsoft.com/office/drawing/2014/main" id="{3A15C3D2-B3DB-9A75-5388-84AE996E3AE7}"/>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35" name="Rectangle: Rounded Corners 34">
              <a:extLst>
                <a:ext uri="{FF2B5EF4-FFF2-40B4-BE49-F238E27FC236}">
                  <a16:creationId xmlns:a16="http://schemas.microsoft.com/office/drawing/2014/main" id="{C7D60F46-FFA4-2190-7C59-75E27068AD80}"/>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43" name="Rectangle: Rounded Corners 42">
            <a:extLst>
              <a:ext uri="{FF2B5EF4-FFF2-40B4-BE49-F238E27FC236}">
                <a16:creationId xmlns:a16="http://schemas.microsoft.com/office/drawing/2014/main" id="{C09E44AC-2F93-CFE7-1186-1AC7BA969FCC}"/>
              </a:ext>
            </a:extLst>
          </p:cNvPr>
          <p:cNvSpPr/>
          <p:nvPr/>
        </p:nvSpPr>
        <p:spPr>
          <a:xfrm>
            <a:off x="8296276" y="4117566"/>
            <a:ext cx="3227123" cy="1734075"/>
          </a:xfrm>
          <a:prstGeom prst="roundRect">
            <a:avLst>
              <a:gd name="adj" fmla="val 20528"/>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44" name="Rectangle 43">
            <a:extLst>
              <a:ext uri="{FF2B5EF4-FFF2-40B4-BE49-F238E27FC236}">
                <a16:creationId xmlns:a16="http://schemas.microsoft.com/office/drawing/2014/main" id="{5F519E68-4C7B-DC08-A72D-4B9B146267EB}"/>
              </a:ext>
            </a:extLst>
          </p:cNvPr>
          <p:cNvSpPr/>
          <p:nvPr/>
        </p:nvSpPr>
        <p:spPr>
          <a:xfrm>
            <a:off x="8296276" y="1792505"/>
            <a:ext cx="3227123" cy="1734075"/>
          </a:xfrm>
          <a:prstGeom prst="rect">
            <a:avLst/>
          </a:prstGeom>
          <a:solidFill>
            <a:srgbClr val="9E17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45" name="Rectangle: Top Corners Rounded 44">
            <a:extLst>
              <a:ext uri="{FF2B5EF4-FFF2-40B4-BE49-F238E27FC236}">
                <a16:creationId xmlns:a16="http://schemas.microsoft.com/office/drawing/2014/main" id="{6C2EAA95-8C79-0BE0-3470-742CDCD9558C}"/>
              </a:ext>
            </a:extLst>
          </p:cNvPr>
          <p:cNvSpPr/>
          <p:nvPr/>
        </p:nvSpPr>
        <p:spPr>
          <a:xfrm flipV="1">
            <a:off x="8296276" y="2990849"/>
            <a:ext cx="3227123" cy="2820561"/>
          </a:xfrm>
          <a:prstGeom prst="round2SameRect">
            <a:avLst>
              <a:gd name="adj1" fmla="val 1072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nvGrpSpPr>
          <p:cNvPr id="46" name="Group 45">
            <a:extLst>
              <a:ext uri="{FF2B5EF4-FFF2-40B4-BE49-F238E27FC236}">
                <a16:creationId xmlns:a16="http://schemas.microsoft.com/office/drawing/2014/main" id="{6FAE39FA-1543-FB16-32DD-5056BFE26A25}"/>
              </a:ext>
            </a:extLst>
          </p:cNvPr>
          <p:cNvGrpSpPr/>
          <p:nvPr/>
        </p:nvGrpSpPr>
        <p:grpSpPr>
          <a:xfrm>
            <a:off x="8839385" y="1719353"/>
            <a:ext cx="40401" cy="172665"/>
            <a:chOff x="3748192" y="1523999"/>
            <a:chExt cx="192405" cy="822325"/>
          </a:xfrm>
        </p:grpSpPr>
        <p:grpSp>
          <p:nvGrpSpPr>
            <p:cNvPr id="53" name="Group 52">
              <a:extLst>
                <a:ext uri="{FF2B5EF4-FFF2-40B4-BE49-F238E27FC236}">
                  <a16:creationId xmlns:a16="http://schemas.microsoft.com/office/drawing/2014/main" id="{C3422151-FC42-7322-B87C-D1EBEE883632}"/>
                </a:ext>
              </a:extLst>
            </p:cNvPr>
            <p:cNvGrpSpPr/>
            <p:nvPr/>
          </p:nvGrpSpPr>
          <p:grpSpPr>
            <a:xfrm>
              <a:off x="3748192" y="1523999"/>
              <a:ext cx="192405" cy="822325"/>
              <a:chOff x="3748192" y="1523999"/>
              <a:chExt cx="192405" cy="822325"/>
            </a:xfrm>
          </p:grpSpPr>
          <p:sp>
            <p:nvSpPr>
              <p:cNvPr id="55" name="Oval 54">
                <a:extLst>
                  <a:ext uri="{FF2B5EF4-FFF2-40B4-BE49-F238E27FC236}">
                    <a16:creationId xmlns:a16="http://schemas.microsoft.com/office/drawing/2014/main" id="{1367604B-1855-FAD0-A17C-F780EECBE3BE}"/>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56" name="Oval 55">
                <a:extLst>
                  <a:ext uri="{FF2B5EF4-FFF2-40B4-BE49-F238E27FC236}">
                    <a16:creationId xmlns:a16="http://schemas.microsoft.com/office/drawing/2014/main" id="{9A405256-807E-2F1C-E63B-04602632392B}"/>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54" name="Rectangle: Rounded Corners 53">
              <a:extLst>
                <a:ext uri="{FF2B5EF4-FFF2-40B4-BE49-F238E27FC236}">
                  <a16:creationId xmlns:a16="http://schemas.microsoft.com/office/drawing/2014/main" id="{61381F33-6662-C803-1EF6-8DF9FA8EE47C}"/>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grpSp>
        <p:nvGrpSpPr>
          <p:cNvPr id="47" name="Group 46">
            <a:extLst>
              <a:ext uri="{FF2B5EF4-FFF2-40B4-BE49-F238E27FC236}">
                <a16:creationId xmlns:a16="http://schemas.microsoft.com/office/drawing/2014/main" id="{C29FC060-89D2-320B-268D-A28EAD75A2AE}"/>
              </a:ext>
            </a:extLst>
          </p:cNvPr>
          <p:cNvGrpSpPr/>
          <p:nvPr/>
        </p:nvGrpSpPr>
        <p:grpSpPr>
          <a:xfrm>
            <a:off x="10825988" y="1716215"/>
            <a:ext cx="40401" cy="172665"/>
            <a:chOff x="3748192" y="1523999"/>
            <a:chExt cx="192405" cy="822325"/>
          </a:xfrm>
        </p:grpSpPr>
        <p:grpSp>
          <p:nvGrpSpPr>
            <p:cNvPr id="49" name="Group 48">
              <a:extLst>
                <a:ext uri="{FF2B5EF4-FFF2-40B4-BE49-F238E27FC236}">
                  <a16:creationId xmlns:a16="http://schemas.microsoft.com/office/drawing/2014/main" id="{5A23125C-92CB-4E72-C7DD-0FFB7E988960}"/>
                </a:ext>
              </a:extLst>
            </p:cNvPr>
            <p:cNvGrpSpPr/>
            <p:nvPr/>
          </p:nvGrpSpPr>
          <p:grpSpPr>
            <a:xfrm>
              <a:off x="3748192" y="1523999"/>
              <a:ext cx="192405" cy="822325"/>
              <a:chOff x="3748192" y="1523999"/>
              <a:chExt cx="192405" cy="822325"/>
            </a:xfrm>
          </p:grpSpPr>
          <p:sp>
            <p:nvSpPr>
              <p:cNvPr id="51" name="Oval 50">
                <a:extLst>
                  <a:ext uri="{FF2B5EF4-FFF2-40B4-BE49-F238E27FC236}">
                    <a16:creationId xmlns:a16="http://schemas.microsoft.com/office/drawing/2014/main" id="{84CDB0B9-44A8-D4C4-11DC-55201050A2BA}"/>
                  </a:ext>
                </a:extLst>
              </p:cNvPr>
              <p:cNvSpPr/>
              <p:nvPr/>
            </p:nvSpPr>
            <p:spPr>
              <a:xfrm>
                <a:off x="3748192" y="152399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sp>
            <p:nvSpPr>
              <p:cNvPr id="52" name="Oval 51">
                <a:extLst>
                  <a:ext uri="{FF2B5EF4-FFF2-40B4-BE49-F238E27FC236}">
                    <a16:creationId xmlns:a16="http://schemas.microsoft.com/office/drawing/2014/main" id="{097ADB3C-63DB-F4FC-8BBE-0D27F00589B2}"/>
                  </a:ext>
                </a:extLst>
              </p:cNvPr>
              <p:cNvSpPr/>
              <p:nvPr/>
            </p:nvSpPr>
            <p:spPr>
              <a:xfrm>
                <a:off x="3748192" y="2153919"/>
                <a:ext cx="192405" cy="192405"/>
              </a:xfrm>
              <a:prstGeom prst="ellipse">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50" name="Rectangle: Rounded Corners 49">
              <a:extLst>
                <a:ext uri="{FF2B5EF4-FFF2-40B4-BE49-F238E27FC236}">
                  <a16:creationId xmlns:a16="http://schemas.microsoft.com/office/drawing/2014/main" id="{CF9E2D9F-AB32-B06A-B1C5-907487E43895}"/>
                </a:ext>
              </a:extLst>
            </p:cNvPr>
            <p:cNvSpPr/>
            <p:nvPr/>
          </p:nvSpPr>
          <p:spPr>
            <a:xfrm>
              <a:off x="3768194" y="1584324"/>
              <a:ext cx="152400" cy="711200"/>
            </a:xfrm>
            <a:prstGeom prst="roundRect">
              <a:avLst>
                <a:gd name="adj" fmla="val 50000"/>
              </a:avLst>
            </a:prstGeom>
            <a:gradFill flip="none" rotWithShape="1">
              <a:gsLst>
                <a:gs pos="0">
                  <a:schemeClr val="tx1">
                    <a:lumMod val="75000"/>
                    <a:lumOff val="25000"/>
                  </a:schemeClr>
                </a:gs>
                <a:gs pos="50000">
                  <a:schemeClr val="tx1">
                    <a:lumMod val="50000"/>
                    <a:lumOff val="50000"/>
                  </a:schemeClr>
                </a:gs>
                <a:gs pos="100000">
                  <a:schemeClr val="tx1">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IN" sz="1200">
                <a:latin typeface="+mj-lt"/>
                <a:cs typeface="Arial" panose="020B0604020202020204" pitchFamily="34" charset="0"/>
              </a:endParaRPr>
            </a:p>
          </p:txBody>
        </p:sp>
      </p:grpSp>
      <p:sp>
        <p:nvSpPr>
          <p:cNvPr id="57" name="TextBox 56">
            <a:extLst>
              <a:ext uri="{FF2B5EF4-FFF2-40B4-BE49-F238E27FC236}">
                <a16:creationId xmlns:a16="http://schemas.microsoft.com/office/drawing/2014/main" id="{A3F17601-A390-2CA8-BE17-25C28A3D451E}"/>
              </a:ext>
            </a:extLst>
          </p:cNvPr>
          <p:cNvSpPr txBox="1"/>
          <p:nvPr/>
        </p:nvSpPr>
        <p:spPr>
          <a:xfrm>
            <a:off x="5542795" y="1943542"/>
            <a:ext cx="2106190" cy="951580"/>
          </a:xfrm>
          <a:prstGeom prst="rect">
            <a:avLst/>
          </a:prstGeom>
          <a:noFill/>
        </p:spPr>
        <p:txBody>
          <a:bodyPr wrap="square" lIns="0" tIns="0" rIns="0" bIns="0" rtlCol="0" anchor="ctr">
            <a:noAutofit/>
          </a:bodyPr>
          <a:lstStyle/>
          <a:p>
            <a:r>
              <a:rPr lang="en-US" sz="2000" b="1">
                <a:solidFill>
                  <a:schemeClr val="bg1"/>
                </a:solidFill>
                <a:latin typeface="+mj-lt"/>
                <a:ea typeface="Cambria" panose="02040503050406030204" pitchFamily="18" charset="0"/>
                <a:cs typeface="Calibri Light" panose="020F0302020204030204" pitchFamily="34" charset="0"/>
              </a:rPr>
              <a:t>SoP-Driven </a:t>
            </a:r>
            <a:br>
              <a:rPr lang="en-US" sz="2000" b="1">
                <a:solidFill>
                  <a:schemeClr val="bg1"/>
                </a:solidFill>
                <a:latin typeface="+mj-lt"/>
                <a:ea typeface="Cambria" panose="02040503050406030204" pitchFamily="18" charset="0"/>
                <a:cs typeface="Calibri Light" panose="020F0302020204030204" pitchFamily="34" charset="0"/>
              </a:rPr>
            </a:br>
            <a:r>
              <a:rPr lang="en-US" sz="2000" b="1">
                <a:solidFill>
                  <a:schemeClr val="bg1"/>
                </a:solidFill>
                <a:latin typeface="+mj-lt"/>
                <a:ea typeface="Cambria" panose="02040503050406030204" pitchFamily="18" charset="0"/>
                <a:cs typeface="Calibri Light" panose="020F0302020204030204" pitchFamily="34" charset="0"/>
              </a:rPr>
              <a:t>Work Culture</a:t>
            </a:r>
          </a:p>
        </p:txBody>
      </p:sp>
      <p:sp>
        <p:nvSpPr>
          <p:cNvPr id="58" name="TextBox 57">
            <a:extLst>
              <a:ext uri="{FF2B5EF4-FFF2-40B4-BE49-F238E27FC236}">
                <a16:creationId xmlns:a16="http://schemas.microsoft.com/office/drawing/2014/main" id="{8E4F9BFF-9108-9F3D-5A7F-5A1AB8E6B016}"/>
              </a:ext>
            </a:extLst>
          </p:cNvPr>
          <p:cNvSpPr txBox="1"/>
          <p:nvPr/>
        </p:nvSpPr>
        <p:spPr>
          <a:xfrm>
            <a:off x="9385206" y="1943542"/>
            <a:ext cx="2521044" cy="951580"/>
          </a:xfrm>
          <a:prstGeom prst="rect">
            <a:avLst/>
          </a:prstGeom>
          <a:noFill/>
        </p:spPr>
        <p:txBody>
          <a:bodyPr wrap="square" lIns="0" tIns="0" rIns="0" bIns="0" rtlCol="0" anchor="ctr">
            <a:noAutofit/>
          </a:bodyPr>
          <a:lstStyle/>
          <a:p>
            <a:r>
              <a:rPr lang="en-US" sz="2000" b="1">
                <a:solidFill>
                  <a:schemeClr val="bg1"/>
                </a:solidFill>
                <a:latin typeface="+mj-lt"/>
                <a:ea typeface="Cambria" panose="02040503050406030204" pitchFamily="18" charset="0"/>
                <a:cs typeface="Calibri Light" panose="020F0302020204030204" pitchFamily="34" charset="0"/>
              </a:rPr>
              <a:t>Advanced Manufacturing Technology</a:t>
            </a:r>
          </a:p>
        </p:txBody>
      </p:sp>
      <p:sp>
        <p:nvSpPr>
          <p:cNvPr id="59" name="TextBox 58">
            <a:extLst>
              <a:ext uri="{FF2B5EF4-FFF2-40B4-BE49-F238E27FC236}">
                <a16:creationId xmlns:a16="http://schemas.microsoft.com/office/drawing/2014/main" id="{813B1E96-DF5D-54CC-2A32-8BAC7628F08A}"/>
              </a:ext>
            </a:extLst>
          </p:cNvPr>
          <p:cNvSpPr txBox="1"/>
          <p:nvPr/>
        </p:nvSpPr>
        <p:spPr>
          <a:xfrm>
            <a:off x="778739" y="3368497"/>
            <a:ext cx="2892547" cy="923330"/>
          </a:xfrm>
          <a:prstGeom prst="rect">
            <a:avLst/>
          </a:prstGeom>
          <a:noFill/>
        </p:spPr>
        <p:txBody>
          <a:bodyPr wrap="square" rtlCol="0" anchor="t">
            <a:noAutofit/>
          </a:bodyPr>
          <a:lstStyle/>
          <a:p>
            <a:pPr algn="ctr"/>
            <a:r>
              <a:rPr lang="en-US">
                <a:latin typeface="+mj-lt"/>
                <a:cs typeface="Calibri Light" panose="020F0302020204030204" pitchFamily="34" charset="0"/>
              </a:rPr>
              <a:t>Robust ERP system for strong internal controls and streamlined operations.</a:t>
            </a:r>
            <a:endParaRPr lang="en-IN">
              <a:latin typeface="+mj-lt"/>
              <a:cs typeface="Calibri Light" panose="020F0302020204030204" pitchFamily="34" charset="0"/>
            </a:endParaRPr>
          </a:p>
        </p:txBody>
      </p:sp>
      <p:sp>
        <p:nvSpPr>
          <p:cNvPr id="60" name="TextBox 59">
            <a:extLst>
              <a:ext uri="{FF2B5EF4-FFF2-40B4-BE49-F238E27FC236}">
                <a16:creationId xmlns:a16="http://schemas.microsoft.com/office/drawing/2014/main" id="{B213E85D-6050-0044-A50D-CBCE465BC490}"/>
              </a:ext>
            </a:extLst>
          </p:cNvPr>
          <p:cNvSpPr txBox="1"/>
          <p:nvPr/>
        </p:nvSpPr>
        <p:spPr>
          <a:xfrm>
            <a:off x="4621151" y="3368497"/>
            <a:ext cx="2892547" cy="1972893"/>
          </a:xfrm>
          <a:prstGeom prst="rect">
            <a:avLst/>
          </a:prstGeom>
          <a:noFill/>
        </p:spPr>
        <p:txBody>
          <a:bodyPr wrap="square" rtlCol="0" anchor="t">
            <a:noAutofit/>
          </a:bodyPr>
          <a:lstStyle/>
          <a:p>
            <a:pPr algn="ctr"/>
            <a:r>
              <a:rPr lang="en-US">
                <a:latin typeface="+mj-lt"/>
                <a:cs typeface="Calibri Light" panose="020F0302020204030204" pitchFamily="34" charset="0"/>
              </a:rPr>
              <a:t>Standardisation of processes to ensure consistent and effective internal control.</a:t>
            </a:r>
            <a:endParaRPr lang="en-IN">
              <a:latin typeface="+mj-lt"/>
              <a:cs typeface="Calibri Light" panose="020F0302020204030204" pitchFamily="34" charset="0"/>
            </a:endParaRPr>
          </a:p>
        </p:txBody>
      </p:sp>
      <p:sp>
        <p:nvSpPr>
          <p:cNvPr id="61" name="TextBox 60">
            <a:extLst>
              <a:ext uri="{FF2B5EF4-FFF2-40B4-BE49-F238E27FC236}">
                <a16:creationId xmlns:a16="http://schemas.microsoft.com/office/drawing/2014/main" id="{5A4254B5-5BF5-1D3B-E35F-529276A278B1}"/>
              </a:ext>
            </a:extLst>
          </p:cNvPr>
          <p:cNvSpPr txBox="1"/>
          <p:nvPr/>
        </p:nvSpPr>
        <p:spPr>
          <a:xfrm>
            <a:off x="8499083" y="3388934"/>
            <a:ext cx="2892547" cy="1477328"/>
          </a:xfrm>
          <a:prstGeom prst="rect">
            <a:avLst/>
          </a:prstGeom>
          <a:noFill/>
        </p:spPr>
        <p:txBody>
          <a:bodyPr wrap="square" rtlCol="0" anchor="t">
            <a:noAutofit/>
          </a:bodyPr>
          <a:lstStyle/>
          <a:p>
            <a:pPr algn="ctr"/>
            <a:r>
              <a:rPr lang="en-US">
                <a:latin typeface="+mj-lt"/>
                <a:cs typeface="Calibri Light" panose="020F0302020204030204" pitchFamily="34" charset="0"/>
              </a:rPr>
              <a:t>Adoption of latest machinery and equipment such as casting and laser tools to enhance production efficiency and precision.</a:t>
            </a:r>
            <a:endParaRPr lang="en-IN">
              <a:latin typeface="+mj-lt"/>
              <a:cs typeface="Calibri Light" panose="020F0302020204030204" pitchFamily="34" charset="0"/>
            </a:endParaRPr>
          </a:p>
        </p:txBody>
      </p:sp>
      <p:sp>
        <p:nvSpPr>
          <p:cNvPr id="65" name="Freeform: Shape 64">
            <a:extLst>
              <a:ext uri="{FF2B5EF4-FFF2-40B4-BE49-F238E27FC236}">
                <a16:creationId xmlns:a16="http://schemas.microsoft.com/office/drawing/2014/main" id="{74B6E5CE-8D61-466D-92A6-16DA9CDD37E5}"/>
              </a:ext>
            </a:extLst>
          </p:cNvPr>
          <p:cNvSpPr/>
          <p:nvPr/>
        </p:nvSpPr>
        <p:spPr>
          <a:xfrm>
            <a:off x="795784" y="2112170"/>
            <a:ext cx="614267" cy="614325"/>
          </a:xfrm>
          <a:custGeom>
            <a:avLst/>
            <a:gdLst>
              <a:gd name="connsiteX0" fmla="*/ 456496 w 876253"/>
              <a:gd name="connsiteY0" fmla="*/ 684238 h 876336"/>
              <a:gd name="connsiteX1" fmla="*/ 447566 w 876253"/>
              <a:gd name="connsiteY1" fmla="*/ 693168 h 876336"/>
              <a:gd name="connsiteX2" fmla="*/ 254571 w 876253"/>
              <a:gd name="connsiteY2" fmla="*/ 693168 h 876336"/>
              <a:gd name="connsiteX3" fmla="*/ 183022 w 876253"/>
              <a:gd name="connsiteY3" fmla="*/ 621619 h 876336"/>
              <a:gd name="connsiteX4" fmla="*/ 183022 w 876253"/>
              <a:gd name="connsiteY4" fmla="*/ 579612 h 876336"/>
              <a:gd name="connsiteX5" fmla="*/ 155563 w 876253"/>
              <a:gd name="connsiteY5" fmla="*/ 607070 h 876336"/>
              <a:gd name="connsiteX6" fmla="*/ 142913 w 876253"/>
              <a:gd name="connsiteY6" fmla="*/ 607070 h 876336"/>
              <a:gd name="connsiteX7" fmla="*/ 142913 w 876253"/>
              <a:gd name="connsiteY7" fmla="*/ 594420 h 876336"/>
              <a:gd name="connsiteX8" fmla="*/ 185627 w 876253"/>
              <a:gd name="connsiteY8" fmla="*/ 551706 h 876336"/>
              <a:gd name="connsiteX9" fmla="*/ 198277 w 876253"/>
              <a:gd name="connsiteY9" fmla="*/ 551706 h 876336"/>
              <a:gd name="connsiteX10" fmla="*/ 240991 w 876253"/>
              <a:gd name="connsiteY10" fmla="*/ 594420 h 876336"/>
              <a:gd name="connsiteX11" fmla="*/ 240991 w 876253"/>
              <a:gd name="connsiteY11" fmla="*/ 607070 h 876336"/>
              <a:gd name="connsiteX12" fmla="*/ 228341 w 876253"/>
              <a:gd name="connsiteY12" fmla="*/ 607070 h 876336"/>
              <a:gd name="connsiteX13" fmla="*/ 200882 w 876253"/>
              <a:gd name="connsiteY13" fmla="*/ 579612 h 876336"/>
              <a:gd name="connsiteX14" fmla="*/ 200882 w 876253"/>
              <a:gd name="connsiteY14" fmla="*/ 621619 h 876336"/>
              <a:gd name="connsiteX15" fmla="*/ 254535 w 876253"/>
              <a:gd name="connsiteY15" fmla="*/ 675271 h 876336"/>
              <a:gd name="connsiteX16" fmla="*/ 447530 w 876253"/>
              <a:gd name="connsiteY16" fmla="*/ 675271 h 876336"/>
              <a:gd name="connsiteX17" fmla="*/ 456497 w 876253"/>
              <a:gd name="connsiteY17" fmla="*/ 684238 h 876336"/>
              <a:gd name="connsiteX18" fmla="*/ 621660 w 876253"/>
              <a:gd name="connsiteY18" fmla="*/ 200920 h 876336"/>
              <a:gd name="connsiteX19" fmla="*/ 675312 w 876253"/>
              <a:gd name="connsiteY19" fmla="*/ 254573 h 876336"/>
              <a:gd name="connsiteX20" fmla="*/ 675312 w 876253"/>
              <a:gd name="connsiteY20" fmla="*/ 425947 h 876336"/>
              <a:gd name="connsiteX21" fmla="*/ 647853 w 876253"/>
              <a:gd name="connsiteY21" fmla="*/ 398488 h 876336"/>
              <a:gd name="connsiteX22" fmla="*/ 635203 w 876253"/>
              <a:gd name="connsiteY22" fmla="*/ 398488 h 876336"/>
              <a:gd name="connsiteX23" fmla="*/ 635203 w 876253"/>
              <a:gd name="connsiteY23" fmla="*/ 411138 h 876336"/>
              <a:gd name="connsiteX24" fmla="*/ 677917 w 876253"/>
              <a:gd name="connsiteY24" fmla="*/ 453852 h 876336"/>
              <a:gd name="connsiteX25" fmla="*/ 684242 w 876253"/>
              <a:gd name="connsiteY25" fmla="*/ 456457 h 876336"/>
              <a:gd name="connsiteX26" fmla="*/ 690567 w 876253"/>
              <a:gd name="connsiteY26" fmla="*/ 453852 h 876336"/>
              <a:gd name="connsiteX27" fmla="*/ 733281 w 876253"/>
              <a:gd name="connsiteY27" fmla="*/ 411138 h 876336"/>
              <a:gd name="connsiteX28" fmla="*/ 733281 w 876253"/>
              <a:gd name="connsiteY28" fmla="*/ 398488 h 876336"/>
              <a:gd name="connsiteX29" fmla="*/ 720631 w 876253"/>
              <a:gd name="connsiteY29" fmla="*/ 398488 h 876336"/>
              <a:gd name="connsiteX30" fmla="*/ 693173 w 876253"/>
              <a:gd name="connsiteY30" fmla="*/ 425947 h 876336"/>
              <a:gd name="connsiteX31" fmla="*/ 693210 w 876253"/>
              <a:gd name="connsiteY31" fmla="*/ 254573 h 876336"/>
              <a:gd name="connsiteX32" fmla="*/ 621661 w 876253"/>
              <a:gd name="connsiteY32" fmla="*/ 183024 h 876336"/>
              <a:gd name="connsiteX33" fmla="*/ 497617 w 876253"/>
              <a:gd name="connsiteY33" fmla="*/ 183024 h 876336"/>
              <a:gd name="connsiteX34" fmla="*/ 488687 w 876253"/>
              <a:gd name="connsiteY34" fmla="*/ 191954 h 876336"/>
              <a:gd name="connsiteX35" fmla="*/ 497617 w 876253"/>
              <a:gd name="connsiteY35" fmla="*/ 200883 h 876336"/>
              <a:gd name="connsiteX36" fmla="*/ 155420 w 876253"/>
              <a:gd name="connsiteY36" fmla="*/ 472792 h 876336"/>
              <a:gd name="connsiteX37" fmla="*/ 127478 w 876253"/>
              <a:gd name="connsiteY37" fmla="*/ 444850 h 876336"/>
              <a:gd name="connsiteX38" fmla="*/ 134956 w 876253"/>
              <a:gd name="connsiteY38" fmla="*/ 425837 h 876336"/>
              <a:gd name="connsiteX39" fmla="*/ 127478 w 876253"/>
              <a:gd name="connsiteY39" fmla="*/ 406824 h 876336"/>
              <a:gd name="connsiteX40" fmla="*/ 146491 w 876253"/>
              <a:gd name="connsiteY40" fmla="*/ 380482 h 876336"/>
              <a:gd name="connsiteX41" fmla="*/ 146491 w 876253"/>
              <a:gd name="connsiteY41" fmla="*/ 379254 h 876336"/>
              <a:gd name="connsiteX42" fmla="*/ 125803 w 876253"/>
              <a:gd name="connsiteY42" fmla="*/ 330364 h 876336"/>
              <a:gd name="connsiteX43" fmla="*/ 81787 w 876253"/>
              <a:gd name="connsiteY43" fmla="*/ 226446 h 876336"/>
              <a:gd name="connsiteX44" fmla="*/ 226482 w 876253"/>
              <a:gd name="connsiteY44" fmla="*/ 81752 h 876336"/>
              <a:gd name="connsiteX45" fmla="*/ 371176 w 876253"/>
              <a:gd name="connsiteY45" fmla="*/ 226446 h 876336"/>
              <a:gd name="connsiteX46" fmla="*/ 327160 w 876253"/>
              <a:gd name="connsiteY46" fmla="*/ 330364 h 876336"/>
              <a:gd name="connsiteX47" fmla="*/ 306473 w 876253"/>
              <a:gd name="connsiteY47" fmla="*/ 379254 h 876336"/>
              <a:gd name="connsiteX48" fmla="*/ 306473 w 876253"/>
              <a:gd name="connsiteY48" fmla="*/ 380482 h 876336"/>
              <a:gd name="connsiteX49" fmla="*/ 325485 w 876253"/>
              <a:gd name="connsiteY49" fmla="*/ 406824 h 876336"/>
              <a:gd name="connsiteX50" fmla="*/ 318007 w 876253"/>
              <a:gd name="connsiteY50" fmla="*/ 425837 h 876336"/>
              <a:gd name="connsiteX51" fmla="*/ 325485 w 876253"/>
              <a:gd name="connsiteY51" fmla="*/ 444850 h 876336"/>
              <a:gd name="connsiteX52" fmla="*/ 297543 w 876253"/>
              <a:gd name="connsiteY52" fmla="*/ 472792 h 876336"/>
              <a:gd name="connsiteX53" fmla="*/ 295497 w 876253"/>
              <a:gd name="connsiteY53" fmla="*/ 472792 h 876336"/>
              <a:gd name="connsiteX54" fmla="*/ 226477 w 876253"/>
              <a:gd name="connsiteY54" fmla="*/ 518409 h 876336"/>
              <a:gd name="connsiteX55" fmla="*/ 157458 w 876253"/>
              <a:gd name="connsiteY55" fmla="*/ 472792 h 876336"/>
              <a:gd name="connsiteX56" fmla="*/ 275454 w 876253"/>
              <a:gd name="connsiteY56" fmla="*/ 472792 h 876336"/>
              <a:gd name="connsiteX57" fmla="*/ 177452 w 876253"/>
              <a:gd name="connsiteY57" fmla="*/ 472792 h 876336"/>
              <a:gd name="connsiteX58" fmla="*/ 226453 w 876253"/>
              <a:gd name="connsiteY58" fmla="*/ 500549 h 876336"/>
              <a:gd name="connsiteX59" fmla="*/ 275454 w 876253"/>
              <a:gd name="connsiteY59" fmla="*/ 472792 h 876336"/>
              <a:gd name="connsiteX60" fmla="*/ 164355 w 876253"/>
              <a:gd name="connsiteY60" fmla="*/ 378844 h 876336"/>
              <a:gd name="connsiteX61" fmla="*/ 217523 w 876253"/>
              <a:gd name="connsiteY61" fmla="*/ 378844 h 876336"/>
              <a:gd name="connsiteX62" fmla="*/ 217486 w 876253"/>
              <a:gd name="connsiteY62" fmla="*/ 269678 h 876336"/>
              <a:gd name="connsiteX63" fmla="*/ 157769 w 876253"/>
              <a:gd name="connsiteY63" fmla="*/ 209961 h 876336"/>
              <a:gd name="connsiteX64" fmla="*/ 157769 w 876253"/>
              <a:gd name="connsiteY64" fmla="*/ 197311 h 876336"/>
              <a:gd name="connsiteX65" fmla="*/ 170419 w 876253"/>
              <a:gd name="connsiteY65" fmla="*/ 197311 h 876336"/>
              <a:gd name="connsiteX66" fmla="*/ 226453 w 876253"/>
              <a:gd name="connsiteY66" fmla="*/ 253345 h 876336"/>
              <a:gd name="connsiteX67" fmla="*/ 282487 w 876253"/>
              <a:gd name="connsiteY67" fmla="*/ 197311 h 876336"/>
              <a:gd name="connsiteX68" fmla="*/ 295137 w 876253"/>
              <a:gd name="connsiteY68" fmla="*/ 197311 h 876336"/>
              <a:gd name="connsiteX69" fmla="*/ 295137 w 876253"/>
              <a:gd name="connsiteY69" fmla="*/ 209961 h 876336"/>
              <a:gd name="connsiteX70" fmla="*/ 235420 w 876253"/>
              <a:gd name="connsiteY70" fmla="*/ 269678 h 876336"/>
              <a:gd name="connsiteX71" fmla="*/ 235420 w 876253"/>
              <a:gd name="connsiteY71" fmla="*/ 378844 h 876336"/>
              <a:gd name="connsiteX72" fmla="*/ 288588 w 876253"/>
              <a:gd name="connsiteY72" fmla="*/ 378844 h 876336"/>
              <a:gd name="connsiteX73" fmla="*/ 314708 w 876253"/>
              <a:gd name="connsiteY73" fmla="*/ 317490 h 876336"/>
              <a:gd name="connsiteX74" fmla="*/ 353292 w 876253"/>
              <a:gd name="connsiteY74" fmla="*/ 226407 h 876336"/>
              <a:gd name="connsiteX75" fmla="*/ 226495 w 876253"/>
              <a:gd name="connsiteY75" fmla="*/ 99611 h 876336"/>
              <a:gd name="connsiteX76" fmla="*/ 99698 w 876253"/>
              <a:gd name="connsiteY76" fmla="*/ 226407 h 876336"/>
              <a:gd name="connsiteX77" fmla="*/ 138282 w 876253"/>
              <a:gd name="connsiteY77" fmla="*/ 317490 h 876336"/>
              <a:gd name="connsiteX78" fmla="*/ 164364 w 876253"/>
              <a:gd name="connsiteY78" fmla="*/ 378844 h 876336"/>
              <a:gd name="connsiteX79" fmla="*/ 145342 w 876253"/>
              <a:gd name="connsiteY79" fmla="*/ 406787 h 876336"/>
              <a:gd name="connsiteX80" fmla="*/ 155425 w 876253"/>
              <a:gd name="connsiteY80" fmla="*/ 416870 h 876336"/>
              <a:gd name="connsiteX81" fmla="*/ 297481 w 876253"/>
              <a:gd name="connsiteY81" fmla="*/ 416870 h 876336"/>
              <a:gd name="connsiteX82" fmla="*/ 307564 w 876253"/>
              <a:gd name="connsiteY82" fmla="*/ 406787 h 876336"/>
              <a:gd name="connsiteX83" fmla="*/ 297481 w 876253"/>
              <a:gd name="connsiteY83" fmla="*/ 396704 h 876336"/>
              <a:gd name="connsiteX84" fmla="*/ 155425 w 876253"/>
              <a:gd name="connsiteY84" fmla="*/ 396741 h 876336"/>
              <a:gd name="connsiteX85" fmla="*/ 145342 w 876253"/>
              <a:gd name="connsiteY85" fmla="*/ 406787 h 876336"/>
              <a:gd name="connsiteX86" fmla="*/ 155425 w 876253"/>
              <a:gd name="connsiteY86" fmla="*/ 454896 h 876336"/>
              <a:gd name="connsiteX87" fmla="*/ 297481 w 876253"/>
              <a:gd name="connsiteY87" fmla="*/ 454896 h 876336"/>
              <a:gd name="connsiteX88" fmla="*/ 307564 w 876253"/>
              <a:gd name="connsiteY88" fmla="*/ 444813 h 876336"/>
              <a:gd name="connsiteX89" fmla="*/ 297481 w 876253"/>
              <a:gd name="connsiteY89" fmla="*/ 434730 h 876336"/>
              <a:gd name="connsiteX90" fmla="*/ 155425 w 876253"/>
              <a:gd name="connsiteY90" fmla="*/ 434767 h 876336"/>
              <a:gd name="connsiteX91" fmla="*/ 145342 w 876253"/>
              <a:gd name="connsiteY91" fmla="*/ 444850 h 876336"/>
              <a:gd name="connsiteX92" fmla="*/ 155425 w 876253"/>
              <a:gd name="connsiteY92" fmla="*/ 454896 h 876336"/>
              <a:gd name="connsiteX93" fmla="*/ 226453 w 876253"/>
              <a:gd name="connsiteY93" fmla="*/ 56703 h 876336"/>
              <a:gd name="connsiteX94" fmla="*/ 235383 w 876253"/>
              <a:gd name="connsiteY94" fmla="*/ 47774 h 876336"/>
              <a:gd name="connsiteX95" fmla="*/ 235383 w 876253"/>
              <a:gd name="connsiteY95" fmla="*/ 8930 h 876336"/>
              <a:gd name="connsiteX96" fmla="*/ 226453 w 876253"/>
              <a:gd name="connsiteY96" fmla="*/ 0 h 876336"/>
              <a:gd name="connsiteX97" fmla="*/ 217523 w 876253"/>
              <a:gd name="connsiteY97" fmla="*/ 8930 h 876336"/>
              <a:gd name="connsiteX98" fmla="*/ 217523 w 876253"/>
              <a:gd name="connsiteY98" fmla="*/ 47774 h 876336"/>
              <a:gd name="connsiteX99" fmla="*/ 226453 w 876253"/>
              <a:gd name="connsiteY99" fmla="*/ 56703 h 876336"/>
              <a:gd name="connsiteX100" fmla="*/ 359098 w 876253"/>
              <a:gd name="connsiteY100" fmla="*/ 346435 h 876336"/>
              <a:gd name="connsiteX101" fmla="*/ 346448 w 876253"/>
              <a:gd name="connsiteY101" fmla="*/ 346435 h 876336"/>
              <a:gd name="connsiteX102" fmla="*/ 346448 w 876253"/>
              <a:gd name="connsiteY102" fmla="*/ 359085 h 876336"/>
              <a:gd name="connsiteX103" fmla="*/ 373907 w 876253"/>
              <a:gd name="connsiteY103" fmla="*/ 386581 h 876336"/>
              <a:gd name="connsiteX104" fmla="*/ 380232 w 876253"/>
              <a:gd name="connsiteY104" fmla="*/ 389185 h 876336"/>
              <a:gd name="connsiteX105" fmla="*/ 386557 w 876253"/>
              <a:gd name="connsiteY105" fmla="*/ 386581 h 876336"/>
              <a:gd name="connsiteX106" fmla="*/ 386557 w 876253"/>
              <a:gd name="connsiteY106" fmla="*/ 373931 h 876336"/>
              <a:gd name="connsiteX107" fmla="*/ 405123 w 876253"/>
              <a:gd name="connsiteY107" fmla="*/ 235373 h 876336"/>
              <a:gd name="connsiteX108" fmla="*/ 443967 w 876253"/>
              <a:gd name="connsiteY108" fmla="*/ 235373 h 876336"/>
              <a:gd name="connsiteX109" fmla="*/ 452897 w 876253"/>
              <a:gd name="connsiteY109" fmla="*/ 226444 h 876336"/>
              <a:gd name="connsiteX110" fmla="*/ 443967 w 876253"/>
              <a:gd name="connsiteY110" fmla="*/ 217514 h 876336"/>
              <a:gd name="connsiteX111" fmla="*/ 405123 w 876253"/>
              <a:gd name="connsiteY111" fmla="*/ 217514 h 876336"/>
              <a:gd name="connsiteX112" fmla="*/ 396193 w 876253"/>
              <a:gd name="connsiteY112" fmla="*/ 226444 h 876336"/>
              <a:gd name="connsiteX113" fmla="*/ 405123 w 876253"/>
              <a:gd name="connsiteY113" fmla="*/ 235373 h 876336"/>
              <a:gd name="connsiteX114" fmla="*/ 93770 w 876253"/>
              <a:gd name="connsiteY114" fmla="*/ 106414 h 876336"/>
              <a:gd name="connsiteX115" fmla="*/ 100095 w 876253"/>
              <a:gd name="connsiteY115" fmla="*/ 109019 h 876336"/>
              <a:gd name="connsiteX116" fmla="*/ 106420 w 876253"/>
              <a:gd name="connsiteY116" fmla="*/ 106414 h 876336"/>
              <a:gd name="connsiteX117" fmla="*/ 106420 w 876253"/>
              <a:gd name="connsiteY117" fmla="*/ 93764 h 876336"/>
              <a:gd name="connsiteX118" fmla="*/ 78961 w 876253"/>
              <a:gd name="connsiteY118" fmla="*/ 66305 h 876336"/>
              <a:gd name="connsiteX119" fmla="*/ 66311 w 876253"/>
              <a:gd name="connsiteY119" fmla="*/ 66305 h 876336"/>
              <a:gd name="connsiteX120" fmla="*/ 66311 w 876253"/>
              <a:gd name="connsiteY120" fmla="*/ 78956 h 876336"/>
              <a:gd name="connsiteX121" fmla="*/ 352764 w 876253"/>
              <a:gd name="connsiteY121" fmla="*/ 109056 h 876336"/>
              <a:gd name="connsiteX122" fmla="*/ 359089 w 876253"/>
              <a:gd name="connsiteY122" fmla="*/ 106451 h 876336"/>
              <a:gd name="connsiteX123" fmla="*/ 386548 w 876253"/>
              <a:gd name="connsiteY123" fmla="*/ 78956 h 876336"/>
              <a:gd name="connsiteX124" fmla="*/ 386548 w 876253"/>
              <a:gd name="connsiteY124" fmla="*/ 66305 h 876336"/>
              <a:gd name="connsiteX125" fmla="*/ 373898 w 876253"/>
              <a:gd name="connsiteY125" fmla="*/ 66305 h 876336"/>
              <a:gd name="connsiteX126" fmla="*/ 346439 w 876253"/>
              <a:gd name="connsiteY126" fmla="*/ 93801 h 876336"/>
              <a:gd name="connsiteX127" fmla="*/ 346439 w 876253"/>
              <a:gd name="connsiteY127" fmla="*/ 106451 h 876336"/>
              <a:gd name="connsiteX128" fmla="*/ 352764 w 876253"/>
              <a:gd name="connsiteY128" fmla="*/ 109056 h 876336"/>
              <a:gd name="connsiteX129" fmla="*/ 47774 w 876253"/>
              <a:gd name="connsiteY129" fmla="*/ 217517 h 876336"/>
              <a:gd name="connsiteX130" fmla="*/ 8930 w 876253"/>
              <a:gd name="connsiteY130" fmla="*/ 217517 h 876336"/>
              <a:gd name="connsiteX131" fmla="*/ 0 w 876253"/>
              <a:gd name="connsiteY131" fmla="*/ 226447 h 876336"/>
              <a:gd name="connsiteX132" fmla="*/ 8930 w 876253"/>
              <a:gd name="connsiteY132" fmla="*/ 235376 h 876336"/>
              <a:gd name="connsiteX133" fmla="*/ 47774 w 876253"/>
              <a:gd name="connsiteY133" fmla="*/ 235376 h 876336"/>
              <a:gd name="connsiteX134" fmla="*/ 56703 w 876253"/>
              <a:gd name="connsiteY134" fmla="*/ 226447 h 876336"/>
              <a:gd name="connsiteX135" fmla="*/ 47774 w 876253"/>
              <a:gd name="connsiteY135" fmla="*/ 217517 h 876336"/>
              <a:gd name="connsiteX136" fmla="*/ 93761 w 876253"/>
              <a:gd name="connsiteY136" fmla="*/ 346438 h 876336"/>
              <a:gd name="connsiteX137" fmla="*/ 66303 w 876253"/>
              <a:gd name="connsiteY137" fmla="*/ 373934 h 876336"/>
              <a:gd name="connsiteX138" fmla="*/ 66303 w 876253"/>
              <a:gd name="connsiteY138" fmla="*/ 386584 h 876336"/>
              <a:gd name="connsiteX139" fmla="*/ 72628 w 876253"/>
              <a:gd name="connsiteY139" fmla="*/ 389188 h 876336"/>
              <a:gd name="connsiteX140" fmla="*/ 78953 w 876253"/>
              <a:gd name="connsiteY140" fmla="*/ 386584 h 876336"/>
              <a:gd name="connsiteX141" fmla="*/ 106412 w 876253"/>
              <a:gd name="connsiteY141" fmla="*/ 359088 h 876336"/>
              <a:gd name="connsiteX142" fmla="*/ 106412 w 876253"/>
              <a:gd name="connsiteY142" fmla="*/ 346438 h 876336"/>
              <a:gd name="connsiteX143" fmla="*/ 93761 w 876253"/>
              <a:gd name="connsiteY143" fmla="*/ 346438 h 876336"/>
              <a:gd name="connsiteX144" fmla="*/ 874997 w 876253"/>
              <a:gd name="connsiteY144" fmla="*/ 706264 h 876336"/>
              <a:gd name="connsiteX145" fmla="*/ 855203 w 876253"/>
              <a:gd name="connsiteY145" fmla="*/ 727695 h 876336"/>
              <a:gd name="connsiteX146" fmla="*/ 830237 w 876253"/>
              <a:gd name="connsiteY146" fmla="*/ 744512 h 876336"/>
              <a:gd name="connsiteX147" fmla="*/ 836079 w 876253"/>
              <a:gd name="connsiteY147" fmla="*/ 774130 h 876336"/>
              <a:gd name="connsiteX148" fmla="*/ 835000 w 876253"/>
              <a:gd name="connsiteY148" fmla="*/ 803263 h 876336"/>
              <a:gd name="connsiteX149" fmla="*/ 803560 w 876253"/>
              <a:gd name="connsiteY149" fmla="*/ 834777 h 876336"/>
              <a:gd name="connsiteX150" fmla="*/ 774389 w 876253"/>
              <a:gd name="connsiteY150" fmla="*/ 835893 h 876336"/>
              <a:gd name="connsiteX151" fmla="*/ 744772 w 876253"/>
              <a:gd name="connsiteY151" fmla="*/ 830052 h 876336"/>
              <a:gd name="connsiteX152" fmla="*/ 727955 w 876253"/>
              <a:gd name="connsiteY152" fmla="*/ 855204 h 876336"/>
              <a:gd name="connsiteX153" fmla="*/ 706561 w 876253"/>
              <a:gd name="connsiteY153" fmla="*/ 875072 h 876336"/>
              <a:gd name="connsiteX154" fmla="*/ 684348 w 876253"/>
              <a:gd name="connsiteY154" fmla="*/ 876337 h 876336"/>
              <a:gd name="connsiteX155" fmla="*/ 662099 w 876253"/>
              <a:gd name="connsiteY155" fmla="*/ 875072 h 876336"/>
              <a:gd name="connsiteX156" fmla="*/ 640705 w 876253"/>
              <a:gd name="connsiteY156" fmla="*/ 855204 h 876336"/>
              <a:gd name="connsiteX157" fmla="*/ 623888 w 876253"/>
              <a:gd name="connsiteY157" fmla="*/ 830052 h 876336"/>
              <a:gd name="connsiteX158" fmla="*/ 594233 w 876253"/>
              <a:gd name="connsiteY158" fmla="*/ 835893 h 876336"/>
              <a:gd name="connsiteX159" fmla="*/ 565063 w 876253"/>
              <a:gd name="connsiteY159" fmla="*/ 834777 h 876336"/>
              <a:gd name="connsiteX160" fmla="*/ 533623 w 876253"/>
              <a:gd name="connsiteY160" fmla="*/ 803263 h 876336"/>
              <a:gd name="connsiteX161" fmla="*/ 532544 w 876253"/>
              <a:gd name="connsiteY161" fmla="*/ 774130 h 876336"/>
              <a:gd name="connsiteX162" fmla="*/ 538385 w 876253"/>
              <a:gd name="connsiteY162" fmla="*/ 744512 h 876336"/>
              <a:gd name="connsiteX163" fmla="*/ 513419 w 876253"/>
              <a:gd name="connsiteY163" fmla="*/ 727695 h 876336"/>
              <a:gd name="connsiteX164" fmla="*/ 493626 w 876253"/>
              <a:gd name="connsiteY164" fmla="*/ 706264 h 876336"/>
              <a:gd name="connsiteX165" fmla="*/ 493626 w 876253"/>
              <a:gd name="connsiteY165" fmla="*/ 662285 h 876336"/>
              <a:gd name="connsiteX166" fmla="*/ 513419 w 876253"/>
              <a:gd name="connsiteY166" fmla="*/ 640854 h 876336"/>
              <a:gd name="connsiteX167" fmla="*/ 538385 w 876253"/>
              <a:gd name="connsiteY167" fmla="*/ 624036 h 876336"/>
              <a:gd name="connsiteX168" fmla="*/ 532544 w 876253"/>
              <a:gd name="connsiteY168" fmla="*/ 594419 h 876336"/>
              <a:gd name="connsiteX169" fmla="*/ 533623 w 876253"/>
              <a:gd name="connsiteY169" fmla="*/ 565286 h 876336"/>
              <a:gd name="connsiteX170" fmla="*/ 565063 w 876253"/>
              <a:gd name="connsiteY170" fmla="*/ 533772 h 876336"/>
              <a:gd name="connsiteX171" fmla="*/ 594233 w 876253"/>
              <a:gd name="connsiteY171" fmla="*/ 532656 h 876336"/>
              <a:gd name="connsiteX172" fmla="*/ 623850 w 876253"/>
              <a:gd name="connsiteY172" fmla="*/ 538497 h 876336"/>
              <a:gd name="connsiteX173" fmla="*/ 640668 w 876253"/>
              <a:gd name="connsiteY173" fmla="*/ 513345 h 876336"/>
              <a:gd name="connsiteX174" fmla="*/ 662062 w 876253"/>
              <a:gd name="connsiteY174" fmla="*/ 493477 h 876336"/>
              <a:gd name="connsiteX175" fmla="*/ 706525 w 876253"/>
              <a:gd name="connsiteY175" fmla="*/ 493477 h 876336"/>
              <a:gd name="connsiteX176" fmla="*/ 727919 w 876253"/>
              <a:gd name="connsiteY176" fmla="*/ 513345 h 876336"/>
              <a:gd name="connsiteX177" fmla="*/ 744736 w 876253"/>
              <a:gd name="connsiteY177" fmla="*/ 538497 h 876336"/>
              <a:gd name="connsiteX178" fmla="*/ 774390 w 876253"/>
              <a:gd name="connsiteY178" fmla="*/ 532656 h 876336"/>
              <a:gd name="connsiteX179" fmla="*/ 803560 w 876253"/>
              <a:gd name="connsiteY179" fmla="*/ 533772 h 876336"/>
              <a:gd name="connsiteX180" fmla="*/ 835001 w 876253"/>
              <a:gd name="connsiteY180" fmla="*/ 565286 h 876336"/>
              <a:gd name="connsiteX181" fmla="*/ 836080 w 876253"/>
              <a:gd name="connsiteY181" fmla="*/ 594419 h 876336"/>
              <a:gd name="connsiteX182" fmla="*/ 830238 w 876253"/>
              <a:gd name="connsiteY182" fmla="*/ 624036 h 876336"/>
              <a:gd name="connsiteX183" fmla="*/ 855204 w 876253"/>
              <a:gd name="connsiteY183" fmla="*/ 640854 h 876336"/>
              <a:gd name="connsiteX184" fmla="*/ 874998 w 876253"/>
              <a:gd name="connsiteY184" fmla="*/ 662285 h 876336"/>
              <a:gd name="connsiteX185" fmla="*/ 874998 w 876253"/>
              <a:gd name="connsiteY185" fmla="*/ 706264 h 876336"/>
              <a:gd name="connsiteX186" fmla="*/ 857212 w 876253"/>
              <a:gd name="connsiteY186" fmla="*/ 664295 h 876336"/>
              <a:gd name="connsiteX187" fmla="*/ 851743 w 876253"/>
              <a:gd name="connsiteY187" fmla="*/ 658379 h 876336"/>
              <a:gd name="connsiteX188" fmla="*/ 813680 w 876253"/>
              <a:gd name="connsiteY188" fmla="*/ 630883 h 876336"/>
              <a:gd name="connsiteX189" fmla="*/ 821233 w 876253"/>
              <a:gd name="connsiteY189" fmla="*/ 584412 h 876336"/>
              <a:gd name="connsiteX190" fmla="*/ 820935 w 876253"/>
              <a:gd name="connsiteY190" fmla="*/ 576375 h 876336"/>
              <a:gd name="connsiteX191" fmla="*/ 792397 w 876253"/>
              <a:gd name="connsiteY191" fmla="*/ 547800 h 876336"/>
              <a:gd name="connsiteX192" fmla="*/ 784360 w 876253"/>
              <a:gd name="connsiteY192" fmla="*/ 547502 h 876336"/>
              <a:gd name="connsiteX193" fmla="*/ 737852 w 876253"/>
              <a:gd name="connsiteY193" fmla="*/ 555055 h 876336"/>
              <a:gd name="connsiteX194" fmla="*/ 710319 w 876253"/>
              <a:gd name="connsiteY194" fmla="*/ 516770 h 876336"/>
              <a:gd name="connsiteX195" fmla="*/ 704440 w 876253"/>
              <a:gd name="connsiteY195" fmla="*/ 511300 h 876336"/>
              <a:gd name="connsiteX196" fmla="*/ 664107 w 876253"/>
              <a:gd name="connsiteY196" fmla="*/ 511300 h 876336"/>
              <a:gd name="connsiteX197" fmla="*/ 658229 w 876253"/>
              <a:gd name="connsiteY197" fmla="*/ 516770 h 876336"/>
              <a:gd name="connsiteX198" fmla="*/ 630659 w 876253"/>
              <a:gd name="connsiteY198" fmla="*/ 555055 h 876336"/>
              <a:gd name="connsiteX199" fmla="*/ 584150 w 876253"/>
              <a:gd name="connsiteY199" fmla="*/ 547502 h 876336"/>
              <a:gd name="connsiteX200" fmla="*/ 576113 w 876253"/>
              <a:gd name="connsiteY200" fmla="*/ 547800 h 876336"/>
              <a:gd name="connsiteX201" fmla="*/ 547575 w 876253"/>
              <a:gd name="connsiteY201" fmla="*/ 576375 h 876336"/>
              <a:gd name="connsiteX202" fmla="*/ 547278 w 876253"/>
              <a:gd name="connsiteY202" fmla="*/ 584412 h 876336"/>
              <a:gd name="connsiteX203" fmla="*/ 554831 w 876253"/>
              <a:gd name="connsiteY203" fmla="*/ 630883 h 876336"/>
              <a:gd name="connsiteX204" fmla="*/ 516731 w 876253"/>
              <a:gd name="connsiteY204" fmla="*/ 658379 h 876336"/>
              <a:gd name="connsiteX205" fmla="*/ 511261 w 876253"/>
              <a:gd name="connsiteY205" fmla="*/ 664258 h 876336"/>
              <a:gd name="connsiteX206" fmla="*/ 511261 w 876253"/>
              <a:gd name="connsiteY206" fmla="*/ 704181 h 876336"/>
              <a:gd name="connsiteX207" fmla="*/ 516731 w 876253"/>
              <a:gd name="connsiteY207" fmla="*/ 710060 h 876336"/>
              <a:gd name="connsiteX208" fmla="*/ 554831 w 876253"/>
              <a:gd name="connsiteY208" fmla="*/ 737555 h 876336"/>
              <a:gd name="connsiteX209" fmla="*/ 547278 w 876253"/>
              <a:gd name="connsiteY209" fmla="*/ 784027 h 876336"/>
              <a:gd name="connsiteX210" fmla="*/ 547575 w 876253"/>
              <a:gd name="connsiteY210" fmla="*/ 792064 h 876336"/>
              <a:gd name="connsiteX211" fmla="*/ 576113 w 876253"/>
              <a:gd name="connsiteY211" fmla="*/ 820639 h 876336"/>
              <a:gd name="connsiteX212" fmla="*/ 584150 w 876253"/>
              <a:gd name="connsiteY212" fmla="*/ 820936 h 876336"/>
              <a:gd name="connsiteX213" fmla="*/ 615255 w 876253"/>
              <a:gd name="connsiteY213" fmla="*/ 810332 h 876336"/>
              <a:gd name="connsiteX214" fmla="*/ 630659 w 876253"/>
              <a:gd name="connsiteY214" fmla="*/ 813346 h 876336"/>
              <a:gd name="connsiteX215" fmla="*/ 658229 w 876253"/>
              <a:gd name="connsiteY215" fmla="*/ 851632 h 876336"/>
              <a:gd name="connsiteX216" fmla="*/ 664107 w 876253"/>
              <a:gd name="connsiteY216" fmla="*/ 857101 h 876336"/>
              <a:gd name="connsiteX217" fmla="*/ 704440 w 876253"/>
              <a:gd name="connsiteY217" fmla="*/ 857101 h 876336"/>
              <a:gd name="connsiteX218" fmla="*/ 710319 w 876253"/>
              <a:gd name="connsiteY218" fmla="*/ 851632 h 876336"/>
              <a:gd name="connsiteX219" fmla="*/ 737889 w 876253"/>
              <a:gd name="connsiteY219" fmla="*/ 813346 h 876336"/>
              <a:gd name="connsiteX220" fmla="*/ 784398 w 876253"/>
              <a:gd name="connsiteY220" fmla="*/ 820899 h 876336"/>
              <a:gd name="connsiteX221" fmla="*/ 792434 w 876253"/>
              <a:gd name="connsiteY221" fmla="*/ 820601 h 876336"/>
              <a:gd name="connsiteX222" fmla="*/ 820972 w 876253"/>
              <a:gd name="connsiteY222" fmla="*/ 792026 h 876336"/>
              <a:gd name="connsiteX223" fmla="*/ 821270 w 876253"/>
              <a:gd name="connsiteY223" fmla="*/ 783990 h 876336"/>
              <a:gd name="connsiteX224" fmla="*/ 813717 w 876253"/>
              <a:gd name="connsiteY224" fmla="*/ 737518 h 876336"/>
              <a:gd name="connsiteX225" fmla="*/ 851780 w 876253"/>
              <a:gd name="connsiteY225" fmla="*/ 710022 h 876336"/>
              <a:gd name="connsiteX226" fmla="*/ 857249 w 876253"/>
              <a:gd name="connsiteY226" fmla="*/ 704143 h 876336"/>
              <a:gd name="connsiteX227" fmla="*/ 857212 w 876253"/>
              <a:gd name="connsiteY227" fmla="*/ 664295 h 876336"/>
              <a:gd name="connsiteX228" fmla="*/ 782351 w 876253"/>
              <a:gd name="connsiteY228" fmla="*/ 684238 h 876336"/>
              <a:gd name="connsiteX229" fmla="*/ 684234 w 876253"/>
              <a:gd name="connsiteY229" fmla="*/ 782355 h 876336"/>
              <a:gd name="connsiteX230" fmla="*/ 586117 w 876253"/>
              <a:gd name="connsiteY230" fmla="*/ 684238 h 876336"/>
              <a:gd name="connsiteX231" fmla="*/ 684234 w 876253"/>
              <a:gd name="connsiteY231" fmla="*/ 586121 h 876336"/>
              <a:gd name="connsiteX232" fmla="*/ 782351 w 876253"/>
              <a:gd name="connsiteY232" fmla="*/ 684238 h 876336"/>
              <a:gd name="connsiteX233" fmla="*/ 764455 w 876253"/>
              <a:gd name="connsiteY233" fmla="*/ 684238 h 876336"/>
              <a:gd name="connsiteX234" fmla="*/ 684236 w 876253"/>
              <a:gd name="connsiteY234" fmla="*/ 604020 h 876336"/>
              <a:gd name="connsiteX235" fmla="*/ 604017 w 876253"/>
              <a:gd name="connsiteY235" fmla="*/ 684238 h 876336"/>
              <a:gd name="connsiteX236" fmla="*/ 684236 w 876253"/>
              <a:gd name="connsiteY236" fmla="*/ 764457 h 876336"/>
              <a:gd name="connsiteX237" fmla="*/ 764455 w 876253"/>
              <a:gd name="connsiteY237" fmla="*/ 684238 h 87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876253" h="876336">
                <a:moveTo>
                  <a:pt x="456496" y="684238"/>
                </a:moveTo>
                <a:cubicBezTo>
                  <a:pt x="456496" y="689186"/>
                  <a:pt x="452478" y="693168"/>
                  <a:pt x="447566" y="693168"/>
                </a:cubicBezTo>
                <a:lnTo>
                  <a:pt x="254571" y="693168"/>
                </a:lnTo>
                <a:cubicBezTo>
                  <a:pt x="215132" y="693168"/>
                  <a:pt x="183022" y="661095"/>
                  <a:pt x="183022" y="621619"/>
                </a:cubicBezTo>
                <a:lnTo>
                  <a:pt x="183022" y="579612"/>
                </a:lnTo>
                <a:lnTo>
                  <a:pt x="155563" y="607070"/>
                </a:lnTo>
                <a:cubicBezTo>
                  <a:pt x="152066" y="610568"/>
                  <a:pt x="146410" y="610568"/>
                  <a:pt x="142913" y="607070"/>
                </a:cubicBezTo>
                <a:cubicBezTo>
                  <a:pt x="139416" y="603573"/>
                  <a:pt x="139416" y="597917"/>
                  <a:pt x="142913" y="594420"/>
                </a:cubicBezTo>
                <a:lnTo>
                  <a:pt x="185627" y="551706"/>
                </a:lnTo>
                <a:cubicBezTo>
                  <a:pt x="189124" y="548209"/>
                  <a:pt x="194780" y="548209"/>
                  <a:pt x="198277" y="551706"/>
                </a:cubicBezTo>
                <a:lnTo>
                  <a:pt x="240991" y="594420"/>
                </a:lnTo>
                <a:cubicBezTo>
                  <a:pt x="244489" y="597918"/>
                  <a:pt x="244489" y="603573"/>
                  <a:pt x="240991" y="607070"/>
                </a:cubicBezTo>
                <a:cubicBezTo>
                  <a:pt x="237494" y="610568"/>
                  <a:pt x="231838" y="610568"/>
                  <a:pt x="228341" y="607070"/>
                </a:cubicBezTo>
                <a:lnTo>
                  <a:pt x="200882" y="579612"/>
                </a:lnTo>
                <a:lnTo>
                  <a:pt x="200882" y="621619"/>
                </a:lnTo>
                <a:cubicBezTo>
                  <a:pt x="200882" y="651199"/>
                  <a:pt x="224955" y="675271"/>
                  <a:pt x="254535" y="675271"/>
                </a:cubicBezTo>
                <a:lnTo>
                  <a:pt x="447530" y="675271"/>
                </a:lnTo>
                <a:cubicBezTo>
                  <a:pt x="452479" y="675308"/>
                  <a:pt x="456497" y="679327"/>
                  <a:pt x="456497" y="684238"/>
                </a:cubicBezTo>
                <a:close/>
                <a:moveTo>
                  <a:pt x="621660" y="200920"/>
                </a:moveTo>
                <a:cubicBezTo>
                  <a:pt x="651240" y="200920"/>
                  <a:pt x="675312" y="224993"/>
                  <a:pt x="675312" y="254573"/>
                </a:cubicBezTo>
                <a:lnTo>
                  <a:pt x="675312" y="425947"/>
                </a:lnTo>
                <a:lnTo>
                  <a:pt x="647853" y="398488"/>
                </a:lnTo>
                <a:cubicBezTo>
                  <a:pt x="644356" y="394990"/>
                  <a:pt x="638700" y="394990"/>
                  <a:pt x="635203" y="398488"/>
                </a:cubicBezTo>
                <a:cubicBezTo>
                  <a:pt x="631706" y="401985"/>
                  <a:pt x="631706" y="407641"/>
                  <a:pt x="635203" y="411138"/>
                </a:cubicBezTo>
                <a:lnTo>
                  <a:pt x="677917" y="453852"/>
                </a:lnTo>
                <a:cubicBezTo>
                  <a:pt x="679591" y="455526"/>
                  <a:pt x="681861" y="456457"/>
                  <a:pt x="684242" y="456457"/>
                </a:cubicBezTo>
                <a:cubicBezTo>
                  <a:pt x="686624" y="456457"/>
                  <a:pt x="688893" y="455526"/>
                  <a:pt x="690567" y="453852"/>
                </a:cubicBezTo>
                <a:lnTo>
                  <a:pt x="733281" y="411138"/>
                </a:lnTo>
                <a:cubicBezTo>
                  <a:pt x="736779" y="407641"/>
                  <a:pt x="736779" y="401985"/>
                  <a:pt x="733281" y="398488"/>
                </a:cubicBezTo>
                <a:cubicBezTo>
                  <a:pt x="729784" y="394990"/>
                  <a:pt x="724128" y="394990"/>
                  <a:pt x="720631" y="398488"/>
                </a:cubicBezTo>
                <a:lnTo>
                  <a:pt x="693173" y="425947"/>
                </a:lnTo>
                <a:lnTo>
                  <a:pt x="693210" y="254573"/>
                </a:lnTo>
                <a:cubicBezTo>
                  <a:pt x="693210" y="215134"/>
                  <a:pt x="661137" y="183024"/>
                  <a:pt x="621661" y="183024"/>
                </a:cubicBezTo>
                <a:lnTo>
                  <a:pt x="497617" y="183024"/>
                </a:lnTo>
                <a:cubicBezTo>
                  <a:pt x="492668" y="183024"/>
                  <a:pt x="488687" y="187042"/>
                  <a:pt x="488687" y="191954"/>
                </a:cubicBezTo>
                <a:cubicBezTo>
                  <a:pt x="488687" y="196902"/>
                  <a:pt x="492705" y="200883"/>
                  <a:pt x="497617" y="200883"/>
                </a:cubicBezTo>
                <a:close/>
                <a:moveTo>
                  <a:pt x="155420" y="472792"/>
                </a:moveTo>
                <a:cubicBezTo>
                  <a:pt x="140017" y="472792"/>
                  <a:pt x="127478" y="460254"/>
                  <a:pt x="127478" y="444850"/>
                </a:cubicBezTo>
                <a:cubicBezTo>
                  <a:pt x="127478" y="437520"/>
                  <a:pt x="130306" y="430822"/>
                  <a:pt x="134956" y="425837"/>
                </a:cubicBezTo>
                <a:cubicBezTo>
                  <a:pt x="130306" y="420851"/>
                  <a:pt x="127478" y="414154"/>
                  <a:pt x="127478" y="406824"/>
                </a:cubicBezTo>
                <a:cubicBezTo>
                  <a:pt x="127478" y="394546"/>
                  <a:pt x="135477" y="384239"/>
                  <a:pt x="146491" y="380482"/>
                </a:cubicBezTo>
                <a:lnTo>
                  <a:pt x="146491" y="379254"/>
                </a:lnTo>
                <a:cubicBezTo>
                  <a:pt x="146491" y="360130"/>
                  <a:pt x="139533" y="343684"/>
                  <a:pt x="125803" y="330364"/>
                </a:cubicBezTo>
                <a:cubicBezTo>
                  <a:pt x="97414" y="302868"/>
                  <a:pt x="81787" y="265959"/>
                  <a:pt x="81787" y="226446"/>
                </a:cubicBezTo>
                <a:cubicBezTo>
                  <a:pt x="81787" y="146674"/>
                  <a:pt x="146676" y="81752"/>
                  <a:pt x="226482" y="81752"/>
                </a:cubicBezTo>
                <a:cubicBezTo>
                  <a:pt x="306254" y="81752"/>
                  <a:pt x="371176" y="146641"/>
                  <a:pt x="371176" y="226446"/>
                </a:cubicBezTo>
                <a:cubicBezTo>
                  <a:pt x="371176" y="265960"/>
                  <a:pt x="355549" y="302869"/>
                  <a:pt x="327160" y="330364"/>
                </a:cubicBezTo>
                <a:cubicBezTo>
                  <a:pt x="313431" y="343684"/>
                  <a:pt x="306473" y="360130"/>
                  <a:pt x="306473" y="379254"/>
                </a:cubicBezTo>
                <a:lnTo>
                  <a:pt x="306473" y="380482"/>
                </a:lnTo>
                <a:cubicBezTo>
                  <a:pt x="317485" y="384240"/>
                  <a:pt x="325485" y="394584"/>
                  <a:pt x="325485" y="406824"/>
                </a:cubicBezTo>
                <a:cubicBezTo>
                  <a:pt x="325485" y="414154"/>
                  <a:pt x="322658" y="420852"/>
                  <a:pt x="318007" y="425837"/>
                </a:cubicBezTo>
                <a:cubicBezTo>
                  <a:pt x="322658" y="430823"/>
                  <a:pt x="325485" y="437520"/>
                  <a:pt x="325485" y="444850"/>
                </a:cubicBezTo>
                <a:cubicBezTo>
                  <a:pt x="325485" y="460254"/>
                  <a:pt x="312947" y="472792"/>
                  <a:pt x="297543" y="472792"/>
                </a:cubicBezTo>
                <a:lnTo>
                  <a:pt x="295497" y="472792"/>
                </a:lnTo>
                <a:cubicBezTo>
                  <a:pt x="283590" y="500251"/>
                  <a:pt x="256764" y="518409"/>
                  <a:pt x="226477" y="518409"/>
                </a:cubicBezTo>
                <a:cubicBezTo>
                  <a:pt x="196191" y="518409"/>
                  <a:pt x="169365" y="500252"/>
                  <a:pt x="157458" y="472792"/>
                </a:cubicBezTo>
                <a:close/>
                <a:moveTo>
                  <a:pt x="275454" y="472792"/>
                </a:moveTo>
                <a:lnTo>
                  <a:pt x="177452" y="472792"/>
                </a:lnTo>
                <a:cubicBezTo>
                  <a:pt x="187758" y="489721"/>
                  <a:pt x="206064" y="500549"/>
                  <a:pt x="226453" y="500549"/>
                </a:cubicBezTo>
                <a:cubicBezTo>
                  <a:pt x="246842" y="500512"/>
                  <a:pt x="265148" y="489685"/>
                  <a:pt x="275454" y="472792"/>
                </a:cubicBezTo>
                <a:close/>
                <a:moveTo>
                  <a:pt x="164355" y="378844"/>
                </a:moveTo>
                <a:lnTo>
                  <a:pt x="217523" y="378844"/>
                </a:lnTo>
                <a:lnTo>
                  <a:pt x="217486" y="269678"/>
                </a:lnTo>
                <a:lnTo>
                  <a:pt x="157769" y="209961"/>
                </a:lnTo>
                <a:cubicBezTo>
                  <a:pt x="154272" y="206464"/>
                  <a:pt x="154272" y="200809"/>
                  <a:pt x="157769" y="197311"/>
                </a:cubicBezTo>
                <a:cubicBezTo>
                  <a:pt x="161267" y="193814"/>
                  <a:pt x="166922" y="193814"/>
                  <a:pt x="170419" y="197311"/>
                </a:cubicBezTo>
                <a:lnTo>
                  <a:pt x="226453" y="253345"/>
                </a:lnTo>
                <a:lnTo>
                  <a:pt x="282487" y="197311"/>
                </a:lnTo>
                <a:cubicBezTo>
                  <a:pt x="285984" y="193814"/>
                  <a:pt x="291640" y="193814"/>
                  <a:pt x="295137" y="197311"/>
                </a:cubicBezTo>
                <a:cubicBezTo>
                  <a:pt x="298634" y="200809"/>
                  <a:pt x="298634" y="206464"/>
                  <a:pt x="295137" y="209961"/>
                </a:cubicBezTo>
                <a:lnTo>
                  <a:pt x="235420" y="269678"/>
                </a:lnTo>
                <a:lnTo>
                  <a:pt x="235420" y="378844"/>
                </a:lnTo>
                <a:lnTo>
                  <a:pt x="288588" y="378844"/>
                </a:lnTo>
                <a:cubicBezTo>
                  <a:pt x="288663" y="354846"/>
                  <a:pt x="297444" y="334233"/>
                  <a:pt x="314708" y="317490"/>
                </a:cubicBezTo>
                <a:cubicBezTo>
                  <a:pt x="339600" y="293380"/>
                  <a:pt x="353292" y="261047"/>
                  <a:pt x="353292" y="226407"/>
                </a:cubicBezTo>
                <a:cubicBezTo>
                  <a:pt x="353292" y="156496"/>
                  <a:pt x="296402" y="99611"/>
                  <a:pt x="226495" y="99611"/>
                </a:cubicBezTo>
                <a:cubicBezTo>
                  <a:pt x="156588" y="99611"/>
                  <a:pt x="99698" y="156501"/>
                  <a:pt x="99698" y="226407"/>
                </a:cubicBezTo>
                <a:cubicBezTo>
                  <a:pt x="99698" y="261047"/>
                  <a:pt x="113390" y="293380"/>
                  <a:pt x="138282" y="317490"/>
                </a:cubicBezTo>
                <a:cubicBezTo>
                  <a:pt x="155472" y="334233"/>
                  <a:pt x="164253" y="354846"/>
                  <a:pt x="164364" y="378844"/>
                </a:cubicBezTo>
                <a:close/>
                <a:moveTo>
                  <a:pt x="145342" y="406787"/>
                </a:moveTo>
                <a:cubicBezTo>
                  <a:pt x="145342" y="412331"/>
                  <a:pt x="149844" y="416870"/>
                  <a:pt x="155425" y="416870"/>
                </a:cubicBezTo>
                <a:lnTo>
                  <a:pt x="297481" y="416870"/>
                </a:lnTo>
                <a:cubicBezTo>
                  <a:pt x="303025" y="416870"/>
                  <a:pt x="307564" y="412368"/>
                  <a:pt x="307564" y="406787"/>
                </a:cubicBezTo>
                <a:cubicBezTo>
                  <a:pt x="307564" y="401243"/>
                  <a:pt x="303062" y="396704"/>
                  <a:pt x="297481" y="396704"/>
                </a:cubicBezTo>
                <a:lnTo>
                  <a:pt x="155425" y="396741"/>
                </a:lnTo>
                <a:cubicBezTo>
                  <a:pt x="149844" y="396741"/>
                  <a:pt x="145342" y="401243"/>
                  <a:pt x="145342" y="406787"/>
                </a:cubicBezTo>
                <a:close/>
                <a:moveTo>
                  <a:pt x="155425" y="454896"/>
                </a:moveTo>
                <a:lnTo>
                  <a:pt x="297481" y="454896"/>
                </a:lnTo>
                <a:cubicBezTo>
                  <a:pt x="303025" y="454896"/>
                  <a:pt x="307564" y="450394"/>
                  <a:pt x="307564" y="444813"/>
                </a:cubicBezTo>
                <a:cubicBezTo>
                  <a:pt x="307564" y="439269"/>
                  <a:pt x="303062" y="434730"/>
                  <a:pt x="297481" y="434730"/>
                </a:cubicBezTo>
                <a:lnTo>
                  <a:pt x="155425" y="434767"/>
                </a:lnTo>
                <a:cubicBezTo>
                  <a:pt x="149881" y="434767"/>
                  <a:pt x="145342" y="439269"/>
                  <a:pt x="145342" y="444850"/>
                </a:cubicBezTo>
                <a:cubicBezTo>
                  <a:pt x="145342" y="450394"/>
                  <a:pt x="149844" y="454896"/>
                  <a:pt x="155425" y="454896"/>
                </a:cubicBezTo>
                <a:close/>
                <a:moveTo>
                  <a:pt x="226453" y="56703"/>
                </a:moveTo>
                <a:cubicBezTo>
                  <a:pt x="231402" y="56703"/>
                  <a:pt x="235383" y="52685"/>
                  <a:pt x="235383" y="47774"/>
                </a:cubicBezTo>
                <a:lnTo>
                  <a:pt x="235383" y="8930"/>
                </a:lnTo>
                <a:cubicBezTo>
                  <a:pt x="235383" y="3981"/>
                  <a:pt x="231364" y="0"/>
                  <a:pt x="226453" y="0"/>
                </a:cubicBezTo>
                <a:cubicBezTo>
                  <a:pt x="221505" y="0"/>
                  <a:pt x="217523" y="4018"/>
                  <a:pt x="217523" y="8930"/>
                </a:cubicBezTo>
                <a:lnTo>
                  <a:pt x="217523" y="47774"/>
                </a:lnTo>
                <a:cubicBezTo>
                  <a:pt x="217486" y="52722"/>
                  <a:pt x="221505" y="56703"/>
                  <a:pt x="226453" y="56703"/>
                </a:cubicBezTo>
                <a:close/>
                <a:moveTo>
                  <a:pt x="359098" y="346435"/>
                </a:moveTo>
                <a:cubicBezTo>
                  <a:pt x="355601" y="342937"/>
                  <a:pt x="349945" y="342937"/>
                  <a:pt x="346448" y="346435"/>
                </a:cubicBezTo>
                <a:cubicBezTo>
                  <a:pt x="342951" y="349932"/>
                  <a:pt x="342951" y="355588"/>
                  <a:pt x="346448" y="359085"/>
                </a:cubicBezTo>
                <a:lnTo>
                  <a:pt x="373907" y="386581"/>
                </a:lnTo>
                <a:cubicBezTo>
                  <a:pt x="375655" y="388329"/>
                  <a:pt x="377925" y="389185"/>
                  <a:pt x="380232" y="389185"/>
                </a:cubicBezTo>
                <a:cubicBezTo>
                  <a:pt x="382539" y="389185"/>
                  <a:pt x="384808" y="388329"/>
                  <a:pt x="386557" y="386581"/>
                </a:cubicBezTo>
                <a:cubicBezTo>
                  <a:pt x="390055" y="383083"/>
                  <a:pt x="390055" y="377428"/>
                  <a:pt x="386557" y="373931"/>
                </a:cubicBezTo>
                <a:close/>
                <a:moveTo>
                  <a:pt x="405123" y="235373"/>
                </a:moveTo>
                <a:lnTo>
                  <a:pt x="443967" y="235373"/>
                </a:lnTo>
                <a:cubicBezTo>
                  <a:pt x="448915" y="235373"/>
                  <a:pt x="452897" y="231355"/>
                  <a:pt x="452897" y="226444"/>
                </a:cubicBezTo>
                <a:cubicBezTo>
                  <a:pt x="452897" y="221495"/>
                  <a:pt x="448878" y="217514"/>
                  <a:pt x="443967" y="217514"/>
                </a:cubicBezTo>
                <a:lnTo>
                  <a:pt x="405123" y="217514"/>
                </a:lnTo>
                <a:cubicBezTo>
                  <a:pt x="400175" y="217514"/>
                  <a:pt x="396193" y="221532"/>
                  <a:pt x="396193" y="226444"/>
                </a:cubicBezTo>
                <a:cubicBezTo>
                  <a:pt x="396156" y="231392"/>
                  <a:pt x="400175" y="235373"/>
                  <a:pt x="405123" y="235373"/>
                </a:cubicBezTo>
                <a:close/>
                <a:moveTo>
                  <a:pt x="93770" y="106414"/>
                </a:moveTo>
                <a:cubicBezTo>
                  <a:pt x="95519" y="108163"/>
                  <a:pt x="97788" y="109019"/>
                  <a:pt x="100095" y="109019"/>
                </a:cubicBezTo>
                <a:cubicBezTo>
                  <a:pt x="102402" y="109019"/>
                  <a:pt x="104671" y="108163"/>
                  <a:pt x="106420" y="106414"/>
                </a:cubicBezTo>
                <a:cubicBezTo>
                  <a:pt x="109918" y="102917"/>
                  <a:pt x="109918" y="97261"/>
                  <a:pt x="106420" y="93764"/>
                </a:cubicBezTo>
                <a:lnTo>
                  <a:pt x="78961" y="66305"/>
                </a:lnTo>
                <a:cubicBezTo>
                  <a:pt x="75464" y="62808"/>
                  <a:pt x="69809" y="62808"/>
                  <a:pt x="66311" y="66305"/>
                </a:cubicBezTo>
                <a:cubicBezTo>
                  <a:pt x="62814" y="69803"/>
                  <a:pt x="62814" y="75458"/>
                  <a:pt x="66311" y="78956"/>
                </a:cubicBezTo>
                <a:close/>
                <a:moveTo>
                  <a:pt x="352764" y="109056"/>
                </a:moveTo>
                <a:cubicBezTo>
                  <a:pt x="355071" y="109056"/>
                  <a:pt x="357341" y="108200"/>
                  <a:pt x="359089" y="106451"/>
                </a:cubicBezTo>
                <a:lnTo>
                  <a:pt x="386548" y="78956"/>
                </a:lnTo>
                <a:cubicBezTo>
                  <a:pt x="390045" y="75458"/>
                  <a:pt x="390045" y="69803"/>
                  <a:pt x="386548" y="66305"/>
                </a:cubicBezTo>
                <a:cubicBezTo>
                  <a:pt x="383050" y="62808"/>
                  <a:pt x="377395" y="62808"/>
                  <a:pt x="373898" y="66305"/>
                </a:cubicBezTo>
                <a:lnTo>
                  <a:pt x="346439" y="93801"/>
                </a:lnTo>
                <a:cubicBezTo>
                  <a:pt x="342942" y="97299"/>
                  <a:pt x="342942" y="102954"/>
                  <a:pt x="346439" y="106451"/>
                </a:cubicBezTo>
                <a:cubicBezTo>
                  <a:pt x="348188" y="108163"/>
                  <a:pt x="350495" y="109056"/>
                  <a:pt x="352764" y="109056"/>
                </a:cubicBezTo>
                <a:close/>
                <a:moveTo>
                  <a:pt x="47774" y="217517"/>
                </a:moveTo>
                <a:lnTo>
                  <a:pt x="8930" y="217517"/>
                </a:lnTo>
                <a:cubicBezTo>
                  <a:pt x="3981" y="217517"/>
                  <a:pt x="0" y="221535"/>
                  <a:pt x="0" y="226447"/>
                </a:cubicBezTo>
                <a:cubicBezTo>
                  <a:pt x="0" y="231395"/>
                  <a:pt x="4018" y="235376"/>
                  <a:pt x="8930" y="235376"/>
                </a:cubicBezTo>
                <a:lnTo>
                  <a:pt x="47774" y="235376"/>
                </a:lnTo>
                <a:cubicBezTo>
                  <a:pt x="52722" y="235376"/>
                  <a:pt x="56703" y="231358"/>
                  <a:pt x="56703" y="226447"/>
                </a:cubicBezTo>
                <a:cubicBezTo>
                  <a:pt x="56703" y="221498"/>
                  <a:pt x="52722" y="217517"/>
                  <a:pt x="47774" y="217517"/>
                </a:cubicBezTo>
                <a:close/>
                <a:moveTo>
                  <a:pt x="93761" y="346438"/>
                </a:moveTo>
                <a:lnTo>
                  <a:pt x="66303" y="373934"/>
                </a:lnTo>
                <a:cubicBezTo>
                  <a:pt x="62805" y="377431"/>
                  <a:pt x="62805" y="383087"/>
                  <a:pt x="66303" y="386584"/>
                </a:cubicBezTo>
                <a:cubicBezTo>
                  <a:pt x="68051" y="388333"/>
                  <a:pt x="70321" y="389188"/>
                  <a:pt x="72628" y="389188"/>
                </a:cubicBezTo>
                <a:cubicBezTo>
                  <a:pt x="74935" y="389188"/>
                  <a:pt x="77204" y="388333"/>
                  <a:pt x="78953" y="386584"/>
                </a:cubicBezTo>
                <a:lnTo>
                  <a:pt x="106412" y="359088"/>
                </a:lnTo>
                <a:cubicBezTo>
                  <a:pt x="109909" y="355591"/>
                  <a:pt x="109909" y="349935"/>
                  <a:pt x="106412" y="346438"/>
                </a:cubicBezTo>
                <a:cubicBezTo>
                  <a:pt x="102914" y="342941"/>
                  <a:pt x="97259" y="342941"/>
                  <a:pt x="93761" y="346438"/>
                </a:cubicBezTo>
                <a:close/>
                <a:moveTo>
                  <a:pt x="874997" y="706264"/>
                </a:moveTo>
                <a:cubicBezTo>
                  <a:pt x="873769" y="717017"/>
                  <a:pt x="865807" y="725611"/>
                  <a:pt x="855203" y="727695"/>
                </a:cubicBezTo>
                <a:cubicBezTo>
                  <a:pt x="842553" y="730151"/>
                  <a:pt x="833698" y="736141"/>
                  <a:pt x="830237" y="744512"/>
                </a:cubicBezTo>
                <a:cubicBezTo>
                  <a:pt x="826777" y="752921"/>
                  <a:pt x="828823" y="763414"/>
                  <a:pt x="836079" y="774130"/>
                </a:cubicBezTo>
                <a:cubicBezTo>
                  <a:pt x="842143" y="783059"/>
                  <a:pt x="841697" y="794780"/>
                  <a:pt x="835000" y="803263"/>
                </a:cubicBezTo>
                <a:cubicBezTo>
                  <a:pt x="825772" y="814909"/>
                  <a:pt x="815206" y="825512"/>
                  <a:pt x="803560" y="834777"/>
                </a:cubicBezTo>
                <a:cubicBezTo>
                  <a:pt x="795076" y="841512"/>
                  <a:pt x="783356" y="841958"/>
                  <a:pt x="774389" y="835893"/>
                </a:cubicBezTo>
                <a:cubicBezTo>
                  <a:pt x="763674" y="828638"/>
                  <a:pt x="753144" y="826554"/>
                  <a:pt x="744772" y="830052"/>
                </a:cubicBezTo>
                <a:cubicBezTo>
                  <a:pt x="736363" y="833549"/>
                  <a:pt x="730373" y="842479"/>
                  <a:pt x="727955" y="855204"/>
                </a:cubicBezTo>
                <a:cubicBezTo>
                  <a:pt x="725908" y="865845"/>
                  <a:pt x="717314" y="873807"/>
                  <a:pt x="706561" y="875072"/>
                </a:cubicBezTo>
                <a:cubicBezTo>
                  <a:pt x="699194" y="875928"/>
                  <a:pt x="691752" y="876337"/>
                  <a:pt x="684348" y="876337"/>
                </a:cubicBezTo>
                <a:cubicBezTo>
                  <a:pt x="676907" y="876337"/>
                  <a:pt x="669503" y="875890"/>
                  <a:pt x="662099" y="875072"/>
                </a:cubicBezTo>
                <a:cubicBezTo>
                  <a:pt x="651346" y="873844"/>
                  <a:pt x="642752" y="865844"/>
                  <a:pt x="640705" y="855204"/>
                </a:cubicBezTo>
                <a:cubicBezTo>
                  <a:pt x="638249" y="842479"/>
                  <a:pt x="632296" y="833549"/>
                  <a:pt x="623888" y="830052"/>
                </a:cubicBezTo>
                <a:cubicBezTo>
                  <a:pt x="615479" y="826554"/>
                  <a:pt x="604949" y="828638"/>
                  <a:pt x="594233" y="835893"/>
                </a:cubicBezTo>
                <a:cubicBezTo>
                  <a:pt x="585266" y="841958"/>
                  <a:pt x="573546" y="841512"/>
                  <a:pt x="565063" y="834777"/>
                </a:cubicBezTo>
                <a:cubicBezTo>
                  <a:pt x="553417" y="825550"/>
                  <a:pt x="542851" y="814946"/>
                  <a:pt x="533623" y="803263"/>
                </a:cubicBezTo>
                <a:cubicBezTo>
                  <a:pt x="526926" y="794779"/>
                  <a:pt x="526479" y="783096"/>
                  <a:pt x="532544" y="774130"/>
                </a:cubicBezTo>
                <a:cubicBezTo>
                  <a:pt x="539762" y="763414"/>
                  <a:pt x="541846" y="752921"/>
                  <a:pt x="538385" y="744512"/>
                </a:cubicBezTo>
                <a:cubicBezTo>
                  <a:pt x="534925" y="736141"/>
                  <a:pt x="526032" y="730188"/>
                  <a:pt x="513419" y="727695"/>
                </a:cubicBezTo>
                <a:cubicBezTo>
                  <a:pt x="502815" y="725612"/>
                  <a:pt x="494853" y="717017"/>
                  <a:pt x="493626" y="706264"/>
                </a:cubicBezTo>
                <a:cubicBezTo>
                  <a:pt x="491951" y="691679"/>
                  <a:pt x="491951" y="676871"/>
                  <a:pt x="493626" y="662285"/>
                </a:cubicBezTo>
                <a:cubicBezTo>
                  <a:pt x="494853" y="651532"/>
                  <a:pt x="502816" y="642938"/>
                  <a:pt x="513419" y="640854"/>
                </a:cubicBezTo>
                <a:cubicBezTo>
                  <a:pt x="526070" y="638398"/>
                  <a:pt x="534925" y="632408"/>
                  <a:pt x="538385" y="624036"/>
                </a:cubicBezTo>
                <a:cubicBezTo>
                  <a:pt x="541846" y="615628"/>
                  <a:pt x="539799" y="605135"/>
                  <a:pt x="532544" y="594419"/>
                </a:cubicBezTo>
                <a:cubicBezTo>
                  <a:pt x="526479" y="585490"/>
                  <a:pt x="526926" y="573769"/>
                  <a:pt x="533623" y="565286"/>
                </a:cubicBezTo>
                <a:cubicBezTo>
                  <a:pt x="542850" y="553640"/>
                  <a:pt x="553417" y="543037"/>
                  <a:pt x="565063" y="533772"/>
                </a:cubicBezTo>
                <a:cubicBezTo>
                  <a:pt x="573546" y="527037"/>
                  <a:pt x="585267" y="526591"/>
                  <a:pt x="594233" y="532656"/>
                </a:cubicBezTo>
                <a:cubicBezTo>
                  <a:pt x="604949" y="539911"/>
                  <a:pt x="615479" y="541957"/>
                  <a:pt x="623850" y="538497"/>
                </a:cubicBezTo>
                <a:cubicBezTo>
                  <a:pt x="632259" y="535000"/>
                  <a:pt x="638249" y="526070"/>
                  <a:pt x="640668" y="513345"/>
                </a:cubicBezTo>
                <a:cubicBezTo>
                  <a:pt x="642714" y="502704"/>
                  <a:pt x="651309" y="494742"/>
                  <a:pt x="662062" y="493477"/>
                </a:cubicBezTo>
                <a:cubicBezTo>
                  <a:pt x="676833" y="491766"/>
                  <a:pt x="691790" y="491766"/>
                  <a:pt x="706525" y="493477"/>
                </a:cubicBezTo>
                <a:cubicBezTo>
                  <a:pt x="717277" y="494705"/>
                  <a:pt x="725872" y="502705"/>
                  <a:pt x="727919" y="513345"/>
                </a:cubicBezTo>
                <a:cubicBezTo>
                  <a:pt x="730374" y="526070"/>
                  <a:pt x="736327" y="535000"/>
                  <a:pt x="744736" y="538497"/>
                </a:cubicBezTo>
                <a:cubicBezTo>
                  <a:pt x="753145" y="541995"/>
                  <a:pt x="763675" y="539911"/>
                  <a:pt x="774390" y="532656"/>
                </a:cubicBezTo>
                <a:cubicBezTo>
                  <a:pt x="783357" y="526591"/>
                  <a:pt x="795078" y="527037"/>
                  <a:pt x="803560" y="533772"/>
                </a:cubicBezTo>
                <a:cubicBezTo>
                  <a:pt x="815207" y="543036"/>
                  <a:pt x="825773" y="553603"/>
                  <a:pt x="835001" y="565286"/>
                </a:cubicBezTo>
                <a:cubicBezTo>
                  <a:pt x="841698" y="573770"/>
                  <a:pt x="842144" y="585453"/>
                  <a:pt x="836080" y="594419"/>
                </a:cubicBezTo>
                <a:cubicBezTo>
                  <a:pt x="828861" y="605135"/>
                  <a:pt x="826778" y="615628"/>
                  <a:pt x="830238" y="624036"/>
                </a:cubicBezTo>
                <a:cubicBezTo>
                  <a:pt x="833698" y="632408"/>
                  <a:pt x="842591" y="638361"/>
                  <a:pt x="855204" y="640854"/>
                </a:cubicBezTo>
                <a:cubicBezTo>
                  <a:pt x="865808" y="642937"/>
                  <a:pt x="873770" y="651532"/>
                  <a:pt x="874998" y="662285"/>
                </a:cubicBezTo>
                <a:cubicBezTo>
                  <a:pt x="876672" y="676870"/>
                  <a:pt x="876672" y="691641"/>
                  <a:pt x="874998" y="706264"/>
                </a:cubicBezTo>
                <a:close/>
                <a:moveTo>
                  <a:pt x="857212" y="664295"/>
                </a:moveTo>
                <a:cubicBezTo>
                  <a:pt x="856877" y="661244"/>
                  <a:pt x="854756" y="658974"/>
                  <a:pt x="851743" y="658379"/>
                </a:cubicBezTo>
                <a:cubicBezTo>
                  <a:pt x="833028" y="654733"/>
                  <a:pt x="819484" y="644947"/>
                  <a:pt x="813680" y="630883"/>
                </a:cubicBezTo>
                <a:cubicBezTo>
                  <a:pt x="807838" y="616744"/>
                  <a:pt x="810517" y="600262"/>
                  <a:pt x="821233" y="584412"/>
                </a:cubicBezTo>
                <a:cubicBezTo>
                  <a:pt x="822944" y="581882"/>
                  <a:pt x="822833" y="578793"/>
                  <a:pt x="820935" y="576375"/>
                </a:cubicBezTo>
                <a:cubicBezTo>
                  <a:pt x="812563" y="565808"/>
                  <a:pt x="802964" y="556171"/>
                  <a:pt x="792397" y="547800"/>
                </a:cubicBezTo>
                <a:cubicBezTo>
                  <a:pt x="789979" y="545902"/>
                  <a:pt x="786928" y="545791"/>
                  <a:pt x="784360" y="547502"/>
                </a:cubicBezTo>
                <a:cubicBezTo>
                  <a:pt x="768510" y="558218"/>
                  <a:pt x="751991" y="560934"/>
                  <a:pt x="737852" y="555055"/>
                </a:cubicBezTo>
                <a:cubicBezTo>
                  <a:pt x="723713" y="549177"/>
                  <a:pt x="713928" y="535596"/>
                  <a:pt x="710319" y="516770"/>
                </a:cubicBezTo>
                <a:cubicBezTo>
                  <a:pt x="709723" y="513756"/>
                  <a:pt x="707491" y="511672"/>
                  <a:pt x="704440" y="511300"/>
                </a:cubicBezTo>
                <a:cubicBezTo>
                  <a:pt x="691046" y="509737"/>
                  <a:pt x="677502" y="509737"/>
                  <a:pt x="664107" y="511300"/>
                </a:cubicBezTo>
                <a:cubicBezTo>
                  <a:pt x="661056" y="511672"/>
                  <a:pt x="658787" y="513756"/>
                  <a:pt x="658229" y="516770"/>
                </a:cubicBezTo>
                <a:cubicBezTo>
                  <a:pt x="654620" y="535597"/>
                  <a:pt x="644835" y="549214"/>
                  <a:pt x="630659" y="555055"/>
                </a:cubicBezTo>
                <a:cubicBezTo>
                  <a:pt x="616520" y="560934"/>
                  <a:pt x="600000" y="558218"/>
                  <a:pt x="584150" y="547502"/>
                </a:cubicBezTo>
                <a:cubicBezTo>
                  <a:pt x="581620" y="545791"/>
                  <a:pt x="578532" y="545902"/>
                  <a:pt x="576113" y="547800"/>
                </a:cubicBezTo>
                <a:cubicBezTo>
                  <a:pt x="565546" y="556172"/>
                  <a:pt x="555947" y="565808"/>
                  <a:pt x="547575" y="576375"/>
                </a:cubicBezTo>
                <a:cubicBezTo>
                  <a:pt x="545678" y="578793"/>
                  <a:pt x="545566" y="581844"/>
                  <a:pt x="547278" y="584412"/>
                </a:cubicBezTo>
                <a:cubicBezTo>
                  <a:pt x="557993" y="600262"/>
                  <a:pt x="560672" y="616744"/>
                  <a:pt x="554831" y="630883"/>
                </a:cubicBezTo>
                <a:cubicBezTo>
                  <a:pt x="548989" y="644985"/>
                  <a:pt x="535484" y="654733"/>
                  <a:pt x="516731" y="658379"/>
                </a:cubicBezTo>
                <a:cubicBezTo>
                  <a:pt x="513717" y="658974"/>
                  <a:pt x="511633" y="661207"/>
                  <a:pt x="511261" y="664258"/>
                </a:cubicBezTo>
                <a:cubicBezTo>
                  <a:pt x="509736" y="677503"/>
                  <a:pt x="509736" y="690935"/>
                  <a:pt x="511261" y="704181"/>
                </a:cubicBezTo>
                <a:cubicBezTo>
                  <a:pt x="511596" y="707232"/>
                  <a:pt x="513717" y="709501"/>
                  <a:pt x="516731" y="710060"/>
                </a:cubicBezTo>
                <a:cubicBezTo>
                  <a:pt x="535445" y="713706"/>
                  <a:pt x="548989" y="723492"/>
                  <a:pt x="554831" y="737555"/>
                </a:cubicBezTo>
                <a:cubicBezTo>
                  <a:pt x="560672" y="751694"/>
                  <a:pt x="557993" y="768176"/>
                  <a:pt x="547278" y="784027"/>
                </a:cubicBezTo>
                <a:cubicBezTo>
                  <a:pt x="545566" y="786557"/>
                  <a:pt x="545678" y="789645"/>
                  <a:pt x="547575" y="792064"/>
                </a:cubicBezTo>
                <a:cubicBezTo>
                  <a:pt x="555947" y="802631"/>
                  <a:pt x="565546" y="812267"/>
                  <a:pt x="576113" y="820639"/>
                </a:cubicBezTo>
                <a:cubicBezTo>
                  <a:pt x="578532" y="822536"/>
                  <a:pt x="581620" y="822685"/>
                  <a:pt x="584150" y="820936"/>
                </a:cubicBezTo>
                <a:cubicBezTo>
                  <a:pt x="594493" y="813941"/>
                  <a:pt x="605172" y="810332"/>
                  <a:pt x="615255" y="810332"/>
                </a:cubicBezTo>
                <a:cubicBezTo>
                  <a:pt x="620613" y="810332"/>
                  <a:pt x="625785" y="811337"/>
                  <a:pt x="630659" y="813346"/>
                </a:cubicBezTo>
                <a:cubicBezTo>
                  <a:pt x="644798" y="819225"/>
                  <a:pt x="654583" y="832805"/>
                  <a:pt x="658229" y="851632"/>
                </a:cubicBezTo>
                <a:cubicBezTo>
                  <a:pt x="658824" y="854645"/>
                  <a:pt x="661056" y="856729"/>
                  <a:pt x="664107" y="857101"/>
                </a:cubicBezTo>
                <a:cubicBezTo>
                  <a:pt x="677501" y="858664"/>
                  <a:pt x="691082" y="858664"/>
                  <a:pt x="704440" y="857101"/>
                </a:cubicBezTo>
                <a:cubicBezTo>
                  <a:pt x="707491" y="856729"/>
                  <a:pt x="709761" y="854645"/>
                  <a:pt x="710319" y="851632"/>
                </a:cubicBezTo>
                <a:cubicBezTo>
                  <a:pt x="713928" y="832804"/>
                  <a:pt x="723713" y="819225"/>
                  <a:pt x="737889" y="813346"/>
                </a:cubicBezTo>
                <a:cubicBezTo>
                  <a:pt x="752028" y="807504"/>
                  <a:pt x="768548" y="810183"/>
                  <a:pt x="784398" y="820899"/>
                </a:cubicBezTo>
                <a:cubicBezTo>
                  <a:pt x="786928" y="822610"/>
                  <a:pt x="790016" y="822499"/>
                  <a:pt x="792434" y="820601"/>
                </a:cubicBezTo>
                <a:cubicBezTo>
                  <a:pt x="803001" y="812230"/>
                  <a:pt x="812601" y="802593"/>
                  <a:pt x="820972" y="792026"/>
                </a:cubicBezTo>
                <a:cubicBezTo>
                  <a:pt x="822870" y="789608"/>
                  <a:pt x="822981" y="786557"/>
                  <a:pt x="821270" y="783990"/>
                </a:cubicBezTo>
                <a:cubicBezTo>
                  <a:pt x="810554" y="768139"/>
                  <a:pt x="807876" y="751657"/>
                  <a:pt x="813717" y="737518"/>
                </a:cubicBezTo>
                <a:cubicBezTo>
                  <a:pt x="819558" y="723416"/>
                  <a:pt x="833064" y="713668"/>
                  <a:pt x="851780" y="710022"/>
                </a:cubicBezTo>
                <a:cubicBezTo>
                  <a:pt x="854793" y="709427"/>
                  <a:pt x="856877" y="707194"/>
                  <a:pt x="857249" y="704143"/>
                </a:cubicBezTo>
                <a:cubicBezTo>
                  <a:pt x="858737" y="690972"/>
                  <a:pt x="858737" y="677540"/>
                  <a:pt x="857212" y="664295"/>
                </a:cubicBezTo>
                <a:close/>
                <a:moveTo>
                  <a:pt x="782351" y="684238"/>
                </a:moveTo>
                <a:cubicBezTo>
                  <a:pt x="782351" y="738337"/>
                  <a:pt x="738335" y="782355"/>
                  <a:pt x="684234" y="782355"/>
                </a:cubicBezTo>
                <a:cubicBezTo>
                  <a:pt x="630135" y="782355"/>
                  <a:pt x="586117" y="738339"/>
                  <a:pt x="586117" y="684238"/>
                </a:cubicBezTo>
                <a:cubicBezTo>
                  <a:pt x="586117" y="630139"/>
                  <a:pt x="630133" y="586121"/>
                  <a:pt x="684234" y="586121"/>
                </a:cubicBezTo>
                <a:cubicBezTo>
                  <a:pt x="738333" y="586158"/>
                  <a:pt x="782351" y="630174"/>
                  <a:pt x="782351" y="684238"/>
                </a:cubicBezTo>
                <a:close/>
                <a:moveTo>
                  <a:pt x="764455" y="684238"/>
                </a:moveTo>
                <a:cubicBezTo>
                  <a:pt x="764455" y="639999"/>
                  <a:pt x="728476" y="604020"/>
                  <a:pt x="684236" y="604020"/>
                </a:cubicBezTo>
                <a:cubicBezTo>
                  <a:pt x="639997" y="604020"/>
                  <a:pt x="604017" y="639999"/>
                  <a:pt x="604017" y="684238"/>
                </a:cubicBezTo>
                <a:cubicBezTo>
                  <a:pt x="604017" y="728477"/>
                  <a:pt x="639996" y="764457"/>
                  <a:pt x="684236" y="764457"/>
                </a:cubicBezTo>
                <a:cubicBezTo>
                  <a:pt x="728475" y="764457"/>
                  <a:pt x="764455" y="728478"/>
                  <a:pt x="764455" y="684238"/>
                </a:cubicBezTo>
                <a:close/>
              </a:path>
            </a:pathLst>
          </a:custGeom>
          <a:solidFill>
            <a:schemeClr val="bg1"/>
          </a:solidFill>
          <a:ln w="9525" cap="flat">
            <a:noFill/>
            <a:prstDash val="solid"/>
            <a:miter/>
          </a:ln>
        </p:spPr>
        <p:txBody>
          <a:bodyPr rtlCol="0" anchor="ctr"/>
          <a:lstStyle/>
          <a:p>
            <a:endParaRPr lang="en-IN">
              <a:latin typeface="+mj-lt"/>
            </a:endParaRPr>
          </a:p>
        </p:txBody>
      </p:sp>
      <p:grpSp>
        <p:nvGrpSpPr>
          <p:cNvPr id="82" name="Group 81">
            <a:extLst>
              <a:ext uri="{FF2B5EF4-FFF2-40B4-BE49-F238E27FC236}">
                <a16:creationId xmlns:a16="http://schemas.microsoft.com/office/drawing/2014/main" id="{EA40AE78-72E7-D47C-C6CE-EC783864357D}"/>
              </a:ext>
            </a:extLst>
          </p:cNvPr>
          <p:cNvGrpSpPr/>
          <p:nvPr/>
        </p:nvGrpSpPr>
        <p:grpSpPr>
          <a:xfrm>
            <a:off x="4693801" y="2151207"/>
            <a:ext cx="540979" cy="536251"/>
            <a:chOff x="5395142" y="904282"/>
            <a:chExt cx="857253" cy="849762"/>
          </a:xfrm>
          <a:solidFill>
            <a:schemeClr val="bg1"/>
          </a:solidFill>
        </p:grpSpPr>
        <p:sp>
          <p:nvSpPr>
            <p:cNvPr id="71" name="Freeform: Shape 70">
              <a:extLst>
                <a:ext uri="{FF2B5EF4-FFF2-40B4-BE49-F238E27FC236}">
                  <a16:creationId xmlns:a16="http://schemas.microsoft.com/office/drawing/2014/main" id="{D34E36DD-8F53-2468-028E-302CB4A494CD}"/>
                </a:ext>
              </a:extLst>
            </p:cNvPr>
            <p:cNvSpPr/>
            <p:nvPr/>
          </p:nvSpPr>
          <p:spPr>
            <a:xfrm>
              <a:off x="5656602" y="1384806"/>
              <a:ext cx="367826" cy="369238"/>
            </a:xfrm>
            <a:custGeom>
              <a:avLst/>
              <a:gdLst>
                <a:gd name="connsiteX0" fmla="*/ 233253 w 367826"/>
                <a:gd name="connsiteY0" fmla="*/ 173868 h 369238"/>
                <a:gd name="connsiteX1" fmla="*/ 277939 w 367826"/>
                <a:gd name="connsiteY1" fmla="*/ 93985 h 369238"/>
                <a:gd name="connsiteX2" fmla="*/ 183953 w 367826"/>
                <a:gd name="connsiteY2" fmla="*/ 0 h 369238"/>
                <a:gd name="connsiteX3" fmla="*/ 89931 w 367826"/>
                <a:gd name="connsiteY3" fmla="*/ 93985 h 369238"/>
                <a:gd name="connsiteX4" fmla="*/ 134617 w 367826"/>
                <a:gd name="connsiteY4" fmla="*/ 173868 h 369238"/>
                <a:gd name="connsiteX5" fmla="*/ 0 w 367826"/>
                <a:gd name="connsiteY5" fmla="*/ 311419 h 369238"/>
                <a:gd name="connsiteX6" fmla="*/ 0 w 367826"/>
                <a:gd name="connsiteY6" fmla="*/ 362095 h 369238"/>
                <a:gd name="connsiteX7" fmla="*/ 7144 w 367826"/>
                <a:gd name="connsiteY7" fmla="*/ 369239 h 369238"/>
                <a:gd name="connsiteX8" fmla="*/ 360683 w 367826"/>
                <a:gd name="connsiteY8" fmla="*/ 369239 h 369238"/>
                <a:gd name="connsiteX9" fmla="*/ 367827 w 367826"/>
                <a:gd name="connsiteY9" fmla="*/ 362095 h 369238"/>
                <a:gd name="connsiteX10" fmla="*/ 367827 w 367826"/>
                <a:gd name="connsiteY10" fmla="*/ 311419 h 369238"/>
                <a:gd name="connsiteX11" fmla="*/ 233248 w 367826"/>
                <a:gd name="connsiteY11" fmla="*/ 173868 h 369238"/>
                <a:gd name="connsiteX12" fmla="*/ 104218 w 367826"/>
                <a:gd name="connsiteY12" fmla="*/ 94022 h 369238"/>
                <a:gd name="connsiteX13" fmla="*/ 183953 w 367826"/>
                <a:gd name="connsiteY13" fmla="*/ 14325 h 369238"/>
                <a:gd name="connsiteX14" fmla="*/ 263650 w 367826"/>
                <a:gd name="connsiteY14" fmla="*/ 94022 h 369238"/>
                <a:gd name="connsiteX15" fmla="*/ 183953 w 367826"/>
                <a:gd name="connsiteY15" fmla="*/ 173720 h 369238"/>
                <a:gd name="connsiteX16" fmla="*/ 104218 w 367826"/>
                <a:gd name="connsiteY16" fmla="*/ 94022 h 369238"/>
                <a:gd name="connsiteX17" fmla="*/ 353582 w 367826"/>
                <a:gd name="connsiteY17" fmla="*/ 354960 h 369238"/>
                <a:gd name="connsiteX18" fmla="*/ 280061 w 367826"/>
                <a:gd name="connsiteY18" fmla="*/ 354960 h 369238"/>
                <a:gd name="connsiteX19" fmla="*/ 280061 w 367826"/>
                <a:gd name="connsiteY19" fmla="*/ 290443 h 369238"/>
                <a:gd name="connsiteX20" fmla="*/ 272917 w 367826"/>
                <a:gd name="connsiteY20" fmla="*/ 283299 h 369238"/>
                <a:gd name="connsiteX21" fmla="*/ 265773 w 367826"/>
                <a:gd name="connsiteY21" fmla="*/ 290443 h 369238"/>
                <a:gd name="connsiteX22" fmla="*/ 265773 w 367826"/>
                <a:gd name="connsiteY22" fmla="*/ 354960 h 369238"/>
                <a:gd name="connsiteX23" fmla="*/ 102134 w 367826"/>
                <a:gd name="connsiteY23" fmla="*/ 354960 h 369238"/>
                <a:gd name="connsiteX24" fmla="*/ 102134 w 367826"/>
                <a:gd name="connsiteY24" fmla="*/ 290443 h 369238"/>
                <a:gd name="connsiteX25" fmla="*/ 94990 w 367826"/>
                <a:gd name="connsiteY25" fmla="*/ 283299 h 369238"/>
                <a:gd name="connsiteX26" fmla="*/ 87846 w 367826"/>
                <a:gd name="connsiteY26" fmla="*/ 290443 h 369238"/>
                <a:gd name="connsiteX27" fmla="*/ 87846 w 367826"/>
                <a:gd name="connsiteY27" fmla="*/ 354960 h 369238"/>
                <a:gd name="connsiteX28" fmla="*/ 14325 w 367826"/>
                <a:gd name="connsiteY28" fmla="*/ 354960 h 369238"/>
                <a:gd name="connsiteX29" fmla="*/ 14325 w 367826"/>
                <a:gd name="connsiteY29" fmla="*/ 311427 h 369238"/>
                <a:gd name="connsiteX30" fmla="*/ 137740 w 367826"/>
                <a:gd name="connsiteY30" fmla="*/ 188012 h 369238"/>
                <a:gd name="connsiteX31" fmla="*/ 230162 w 367826"/>
                <a:gd name="connsiteY31" fmla="*/ 188012 h 369238"/>
                <a:gd name="connsiteX32" fmla="*/ 353578 w 367826"/>
                <a:gd name="connsiteY32" fmla="*/ 311427 h 36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67826" h="369238">
                  <a:moveTo>
                    <a:pt x="233253" y="173868"/>
                  </a:moveTo>
                  <a:cubicBezTo>
                    <a:pt x="260005" y="157274"/>
                    <a:pt x="277939" y="127731"/>
                    <a:pt x="277939" y="93985"/>
                  </a:cubicBezTo>
                  <a:cubicBezTo>
                    <a:pt x="277939" y="42156"/>
                    <a:pt x="235746" y="0"/>
                    <a:pt x="183953" y="0"/>
                  </a:cubicBezTo>
                  <a:cubicBezTo>
                    <a:pt x="132124" y="0"/>
                    <a:pt x="89931" y="42193"/>
                    <a:pt x="89931" y="93985"/>
                  </a:cubicBezTo>
                  <a:cubicBezTo>
                    <a:pt x="89931" y="127732"/>
                    <a:pt x="107865" y="157274"/>
                    <a:pt x="134617" y="173868"/>
                  </a:cubicBezTo>
                  <a:cubicBezTo>
                    <a:pt x="60128" y="175543"/>
                    <a:pt x="0" y="236525"/>
                    <a:pt x="0" y="311419"/>
                  </a:cubicBezTo>
                  <a:lnTo>
                    <a:pt x="0" y="362095"/>
                  </a:lnTo>
                  <a:cubicBezTo>
                    <a:pt x="0" y="366039"/>
                    <a:pt x="3200" y="369239"/>
                    <a:pt x="7144" y="369239"/>
                  </a:cubicBezTo>
                  <a:lnTo>
                    <a:pt x="360683" y="369239"/>
                  </a:lnTo>
                  <a:cubicBezTo>
                    <a:pt x="364627" y="369239"/>
                    <a:pt x="367827" y="366039"/>
                    <a:pt x="367827" y="362095"/>
                  </a:cubicBezTo>
                  <a:lnTo>
                    <a:pt x="367827" y="311419"/>
                  </a:lnTo>
                  <a:cubicBezTo>
                    <a:pt x="367864" y="236521"/>
                    <a:pt x="307737" y="175535"/>
                    <a:pt x="233248" y="173868"/>
                  </a:cubicBezTo>
                  <a:close/>
                  <a:moveTo>
                    <a:pt x="104218" y="94022"/>
                  </a:moveTo>
                  <a:cubicBezTo>
                    <a:pt x="104218" y="50043"/>
                    <a:pt x="139974" y="14325"/>
                    <a:pt x="183953" y="14325"/>
                  </a:cubicBezTo>
                  <a:cubicBezTo>
                    <a:pt x="227931" y="14325"/>
                    <a:pt x="263650" y="50081"/>
                    <a:pt x="263650" y="94022"/>
                  </a:cubicBezTo>
                  <a:cubicBezTo>
                    <a:pt x="263650" y="138001"/>
                    <a:pt x="227894" y="173720"/>
                    <a:pt x="183953" y="173720"/>
                  </a:cubicBezTo>
                  <a:cubicBezTo>
                    <a:pt x="139974" y="173720"/>
                    <a:pt x="104218" y="137964"/>
                    <a:pt x="104218" y="94022"/>
                  </a:cubicBezTo>
                  <a:close/>
                  <a:moveTo>
                    <a:pt x="353582" y="354960"/>
                  </a:moveTo>
                  <a:lnTo>
                    <a:pt x="280061" y="354960"/>
                  </a:lnTo>
                  <a:lnTo>
                    <a:pt x="280061" y="290443"/>
                  </a:lnTo>
                  <a:cubicBezTo>
                    <a:pt x="280061" y="286499"/>
                    <a:pt x="276861" y="283299"/>
                    <a:pt x="272917" y="283299"/>
                  </a:cubicBezTo>
                  <a:cubicBezTo>
                    <a:pt x="268973" y="283299"/>
                    <a:pt x="265773" y="286499"/>
                    <a:pt x="265773" y="290443"/>
                  </a:cubicBezTo>
                  <a:lnTo>
                    <a:pt x="265773" y="354960"/>
                  </a:lnTo>
                  <a:lnTo>
                    <a:pt x="102134" y="354960"/>
                  </a:lnTo>
                  <a:lnTo>
                    <a:pt x="102134" y="290443"/>
                  </a:lnTo>
                  <a:cubicBezTo>
                    <a:pt x="102134" y="286499"/>
                    <a:pt x="98934" y="283299"/>
                    <a:pt x="94990" y="283299"/>
                  </a:cubicBezTo>
                  <a:cubicBezTo>
                    <a:pt x="91046" y="283299"/>
                    <a:pt x="87846" y="286499"/>
                    <a:pt x="87846" y="290443"/>
                  </a:cubicBezTo>
                  <a:lnTo>
                    <a:pt x="87846" y="354960"/>
                  </a:lnTo>
                  <a:lnTo>
                    <a:pt x="14325" y="354960"/>
                  </a:lnTo>
                  <a:lnTo>
                    <a:pt x="14325" y="311427"/>
                  </a:lnTo>
                  <a:cubicBezTo>
                    <a:pt x="14325" y="243376"/>
                    <a:pt x="69689" y="188012"/>
                    <a:pt x="137740" y="188012"/>
                  </a:cubicBezTo>
                  <a:lnTo>
                    <a:pt x="230162" y="188012"/>
                  </a:lnTo>
                  <a:cubicBezTo>
                    <a:pt x="298213" y="188012"/>
                    <a:pt x="353578" y="243376"/>
                    <a:pt x="353578" y="311427"/>
                  </a:cubicBezTo>
                  <a:close/>
                </a:path>
              </a:pathLst>
            </a:custGeom>
            <a:grpFill/>
            <a:ln w="9525" cap="flat">
              <a:noFill/>
              <a:prstDash val="solid"/>
              <a:miter/>
            </a:ln>
          </p:spPr>
          <p:txBody>
            <a:bodyPr rtlCol="0" anchor="ctr"/>
            <a:lstStyle/>
            <a:p>
              <a:endParaRPr lang="en-IN">
                <a:latin typeface="+mj-lt"/>
              </a:endParaRPr>
            </a:p>
          </p:txBody>
        </p:sp>
        <p:sp>
          <p:nvSpPr>
            <p:cNvPr id="72" name="Freeform: Shape 71">
              <a:extLst>
                <a:ext uri="{FF2B5EF4-FFF2-40B4-BE49-F238E27FC236}">
                  <a16:creationId xmlns:a16="http://schemas.microsoft.com/office/drawing/2014/main" id="{40078D7A-477C-C5A4-3943-E0BA064D017D}"/>
                </a:ext>
              </a:extLst>
            </p:cNvPr>
            <p:cNvSpPr/>
            <p:nvPr/>
          </p:nvSpPr>
          <p:spPr>
            <a:xfrm>
              <a:off x="5395142" y="1195868"/>
              <a:ext cx="342531" cy="342568"/>
            </a:xfrm>
            <a:custGeom>
              <a:avLst/>
              <a:gdLst>
                <a:gd name="connsiteX0" fmla="*/ 282962 w 342531"/>
                <a:gd name="connsiteY0" fmla="*/ 301789 h 342568"/>
                <a:gd name="connsiteX1" fmla="*/ 301789 w 342531"/>
                <a:gd name="connsiteY1" fmla="*/ 282962 h 342568"/>
                <a:gd name="connsiteX2" fmla="*/ 301789 w 342531"/>
                <a:gd name="connsiteY2" fmla="*/ 254536 h 342568"/>
                <a:gd name="connsiteX3" fmla="*/ 294757 w 342531"/>
                <a:gd name="connsiteY3" fmla="*/ 247504 h 342568"/>
                <a:gd name="connsiteX4" fmla="*/ 293790 w 342531"/>
                <a:gd name="connsiteY4" fmla="*/ 240658 h 342568"/>
                <a:gd name="connsiteX5" fmla="*/ 306998 w 342531"/>
                <a:gd name="connsiteY5" fmla="*/ 208771 h 342568"/>
                <a:gd name="connsiteX6" fmla="*/ 312505 w 342531"/>
                <a:gd name="connsiteY6" fmla="*/ 204641 h 342568"/>
                <a:gd name="connsiteX7" fmla="*/ 322439 w 342531"/>
                <a:gd name="connsiteY7" fmla="*/ 204641 h 342568"/>
                <a:gd name="connsiteX8" fmla="*/ 342531 w 342531"/>
                <a:gd name="connsiteY8" fmla="*/ 184549 h 342568"/>
                <a:gd name="connsiteX9" fmla="*/ 342531 w 342531"/>
                <a:gd name="connsiteY9" fmla="*/ 157945 h 342568"/>
                <a:gd name="connsiteX10" fmla="*/ 322439 w 342531"/>
                <a:gd name="connsiteY10" fmla="*/ 137853 h 342568"/>
                <a:gd name="connsiteX11" fmla="*/ 312505 w 342531"/>
                <a:gd name="connsiteY11" fmla="*/ 137853 h 342568"/>
                <a:gd name="connsiteX12" fmla="*/ 306998 w 342531"/>
                <a:gd name="connsiteY12" fmla="*/ 133723 h 342568"/>
                <a:gd name="connsiteX13" fmla="*/ 293790 w 342531"/>
                <a:gd name="connsiteY13" fmla="*/ 101837 h 342568"/>
                <a:gd name="connsiteX14" fmla="*/ 294757 w 342531"/>
                <a:gd name="connsiteY14" fmla="*/ 94991 h 342568"/>
                <a:gd name="connsiteX15" fmla="*/ 301789 w 342531"/>
                <a:gd name="connsiteY15" fmla="*/ 87958 h 342568"/>
                <a:gd name="connsiteX16" fmla="*/ 301789 w 342531"/>
                <a:gd name="connsiteY16" fmla="*/ 59532 h 342568"/>
                <a:gd name="connsiteX17" fmla="*/ 282962 w 342531"/>
                <a:gd name="connsiteY17" fmla="*/ 40705 h 342568"/>
                <a:gd name="connsiteX18" fmla="*/ 254536 w 342531"/>
                <a:gd name="connsiteY18" fmla="*/ 40705 h 342568"/>
                <a:gd name="connsiteX19" fmla="*/ 247541 w 342531"/>
                <a:gd name="connsiteY19" fmla="*/ 47737 h 342568"/>
                <a:gd name="connsiteX20" fmla="*/ 240695 w 342531"/>
                <a:gd name="connsiteY20" fmla="*/ 48704 h 342568"/>
                <a:gd name="connsiteX21" fmla="*/ 208808 w 342531"/>
                <a:gd name="connsiteY21" fmla="*/ 35496 h 342568"/>
                <a:gd name="connsiteX22" fmla="*/ 204678 w 342531"/>
                <a:gd name="connsiteY22" fmla="*/ 29989 h 342568"/>
                <a:gd name="connsiteX23" fmla="*/ 204678 w 342531"/>
                <a:gd name="connsiteY23" fmla="*/ 20092 h 342568"/>
                <a:gd name="connsiteX24" fmla="*/ 184586 w 342531"/>
                <a:gd name="connsiteY24" fmla="*/ 0 h 342568"/>
                <a:gd name="connsiteX25" fmla="*/ 157983 w 342531"/>
                <a:gd name="connsiteY25" fmla="*/ 0 h 342568"/>
                <a:gd name="connsiteX26" fmla="*/ 137891 w 342531"/>
                <a:gd name="connsiteY26" fmla="*/ 20092 h 342568"/>
                <a:gd name="connsiteX27" fmla="*/ 137891 w 342531"/>
                <a:gd name="connsiteY27" fmla="*/ 30027 h 342568"/>
                <a:gd name="connsiteX28" fmla="*/ 133761 w 342531"/>
                <a:gd name="connsiteY28" fmla="*/ 35533 h 342568"/>
                <a:gd name="connsiteX29" fmla="*/ 101874 w 342531"/>
                <a:gd name="connsiteY29" fmla="*/ 48742 h 342568"/>
                <a:gd name="connsiteX30" fmla="*/ 95028 w 342531"/>
                <a:gd name="connsiteY30" fmla="*/ 47774 h 342568"/>
                <a:gd name="connsiteX31" fmla="*/ 87996 w 342531"/>
                <a:gd name="connsiteY31" fmla="*/ 40742 h 342568"/>
                <a:gd name="connsiteX32" fmla="*/ 59569 w 342531"/>
                <a:gd name="connsiteY32" fmla="*/ 40742 h 342568"/>
                <a:gd name="connsiteX33" fmla="*/ 40742 w 342531"/>
                <a:gd name="connsiteY33" fmla="*/ 59569 h 342568"/>
                <a:gd name="connsiteX34" fmla="*/ 40742 w 342531"/>
                <a:gd name="connsiteY34" fmla="*/ 87996 h 342568"/>
                <a:gd name="connsiteX35" fmla="*/ 47774 w 342531"/>
                <a:gd name="connsiteY35" fmla="*/ 95028 h 342568"/>
                <a:gd name="connsiteX36" fmla="*/ 48742 w 342531"/>
                <a:gd name="connsiteY36" fmla="*/ 101874 h 342568"/>
                <a:gd name="connsiteX37" fmla="*/ 35533 w 342531"/>
                <a:gd name="connsiteY37" fmla="*/ 133761 h 342568"/>
                <a:gd name="connsiteX38" fmla="*/ 30027 w 342531"/>
                <a:gd name="connsiteY38" fmla="*/ 137891 h 342568"/>
                <a:gd name="connsiteX39" fmla="*/ 20092 w 342531"/>
                <a:gd name="connsiteY39" fmla="*/ 137891 h 342568"/>
                <a:gd name="connsiteX40" fmla="*/ 0 w 342531"/>
                <a:gd name="connsiteY40" fmla="*/ 157983 h 342568"/>
                <a:gd name="connsiteX41" fmla="*/ 0 w 342531"/>
                <a:gd name="connsiteY41" fmla="*/ 184586 h 342568"/>
                <a:gd name="connsiteX42" fmla="*/ 20092 w 342531"/>
                <a:gd name="connsiteY42" fmla="*/ 204678 h 342568"/>
                <a:gd name="connsiteX43" fmla="*/ 30027 w 342531"/>
                <a:gd name="connsiteY43" fmla="*/ 204678 h 342568"/>
                <a:gd name="connsiteX44" fmla="*/ 35533 w 342531"/>
                <a:gd name="connsiteY44" fmla="*/ 208808 h 342568"/>
                <a:gd name="connsiteX45" fmla="*/ 48742 w 342531"/>
                <a:gd name="connsiteY45" fmla="*/ 240695 h 342568"/>
                <a:gd name="connsiteX46" fmla="*/ 47774 w 342531"/>
                <a:gd name="connsiteY46" fmla="*/ 247541 h 342568"/>
                <a:gd name="connsiteX47" fmla="*/ 40742 w 342531"/>
                <a:gd name="connsiteY47" fmla="*/ 254573 h 342568"/>
                <a:gd name="connsiteX48" fmla="*/ 40742 w 342531"/>
                <a:gd name="connsiteY48" fmla="*/ 282999 h 342568"/>
                <a:gd name="connsiteX49" fmla="*/ 59569 w 342531"/>
                <a:gd name="connsiteY49" fmla="*/ 301827 h 342568"/>
                <a:gd name="connsiteX50" fmla="*/ 87996 w 342531"/>
                <a:gd name="connsiteY50" fmla="*/ 301827 h 342568"/>
                <a:gd name="connsiteX51" fmla="*/ 95028 w 342531"/>
                <a:gd name="connsiteY51" fmla="*/ 294794 h 342568"/>
                <a:gd name="connsiteX52" fmla="*/ 101874 w 342531"/>
                <a:gd name="connsiteY52" fmla="*/ 293827 h 342568"/>
                <a:gd name="connsiteX53" fmla="*/ 133761 w 342531"/>
                <a:gd name="connsiteY53" fmla="*/ 307035 h 342568"/>
                <a:gd name="connsiteX54" fmla="*/ 137891 w 342531"/>
                <a:gd name="connsiteY54" fmla="*/ 312542 h 342568"/>
                <a:gd name="connsiteX55" fmla="*/ 137891 w 342531"/>
                <a:gd name="connsiteY55" fmla="*/ 322476 h 342568"/>
                <a:gd name="connsiteX56" fmla="*/ 157983 w 342531"/>
                <a:gd name="connsiteY56" fmla="*/ 342568 h 342568"/>
                <a:gd name="connsiteX57" fmla="*/ 184586 w 342531"/>
                <a:gd name="connsiteY57" fmla="*/ 342568 h 342568"/>
                <a:gd name="connsiteX58" fmla="*/ 204678 w 342531"/>
                <a:gd name="connsiteY58" fmla="*/ 322476 h 342568"/>
                <a:gd name="connsiteX59" fmla="*/ 204678 w 342531"/>
                <a:gd name="connsiteY59" fmla="*/ 312542 h 342568"/>
                <a:gd name="connsiteX60" fmla="*/ 208771 w 342531"/>
                <a:gd name="connsiteY60" fmla="*/ 307035 h 342568"/>
                <a:gd name="connsiteX61" fmla="*/ 240658 w 342531"/>
                <a:gd name="connsiteY61" fmla="*/ 293827 h 342568"/>
                <a:gd name="connsiteX62" fmla="*/ 247504 w 342531"/>
                <a:gd name="connsiteY62" fmla="*/ 294794 h 342568"/>
                <a:gd name="connsiteX63" fmla="*/ 254536 w 342531"/>
                <a:gd name="connsiteY63" fmla="*/ 301827 h 342568"/>
                <a:gd name="connsiteX64" fmla="*/ 282962 w 342531"/>
                <a:gd name="connsiteY64" fmla="*/ 301789 h 342568"/>
                <a:gd name="connsiteX65" fmla="*/ 257624 w 342531"/>
                <a:gd name="connsiteY65" fmla="*/ 284637 h 342568"/>
                <a:gd name="connsiteX66" fmla="*/ 233626 w 342531"/>
                <a:gd name="connsiteY66" fmla="*/ 281362 h 342568"/>
                <a:gd name="connsiteX67" fmla="*/ 204976 w 342531"/>
                <a:gd name="connsiteY67" fmla="*/ 293232 h 342568"/>
                <a:gd name="connsiteX68" fmla="*/ 190392 w 342531"/>
                <a:gd name="connsiteY68" fmla="*/ 312504 h 342568"/>
                <a:gd name="connsiteX69" fmla="*/ 190392 w 342531"/>
                <a:gd name="connsiteY69" fmla="*/ 322439 h 342568"/>
                <a:gd name="connsiteX70" fmla="*/ 184587 w 342531"/>
                <a:gd name="connsiteY70" fmla="*/ 328243 h 342568"/>
                <a:gd name="connsiteX71" fmla="*/ 157984 w 342531"/>
                <a:gd name="connsiteY71" fmla="*/ 328243 h 342568"/>
                <a:gd name="connsiteX72" fmla="*/ 152180 w 342531"/>
                <a:gd name="connsiteY72" fmla="*/ 322439 h 342568"/>
                <a:gd name="connsiteX73" fmla="*/ 152180 w 342531"/>
                <a:gd name="connsiteY73" fmla="*/ 312504 h 342568"/>
                <a:gd name="connsiteX74" fmla="*/ 137557 w 342531"/>
                <a:gd name="connsiteY74" fmla="*/ 293232 h 342568"/>
                <a:gd name="connsiteX75" fmla="*/ 108945 w 342531"/>
                <a:gd name="connsiteY75" fmla="*/ 281362 h 342568"/>
                <a:gd name="connsiteX76" fmla="*/ 99122 w 342531"/>
                <a:gd name="connsiteY76" fmla="*/ 278795 h 342568"/>
                <a:gd name="connsiteX77" fmla="*/ 84909 w 342531"/>
                <a:gd name="connsiteY77" fmla="*/ 284674 h 342568"/>
                <a:gd name="connsiteX78" fmla="*/ 77877 w 342531"/>
                <a:gd name="connsiteY78" fmla="*/ 291706 h 342568"/>
                <a:gd name="connsiteX79" fmla="*/ 69692 w 342531"/>
                <a:gd name="connsiteY79" fmla="*/ 291706 h 342568"/>
                <a:gd name="connsiteX80" fmla="*/ 50864 w 342531"/>
                <a:gd name="connsiteY80" fmla="*/ 272879 h 342568"/>
                <a:gd name="connsiteX81" fmla="*/ 50864 w 342531"/>
                <a:gd name="connsiteY81" fmla="*/ 264656 h 342568"/>
                <a:gd name="connsiteX82" fmla="*/ 57897 w 342531"/>
                <a:gd name="connsiteY82" fmla="*/ 257624 h 342568"/>
                <a:gd name="connsiteX83" fmla="*/ 61208 w 342531"/>
                <a:gd name="connsiteY83" fmla="*/ 233626 h 342568"/>
                <a:gd name="connsiteX84" fmla="*/ 49339 w 342531"/>
                <a:gd name="connsiteY84" fmla="*/ 204977 h 342568"/>
                <a:gd name="connsiteX85" fmla="*/ 30066 w 342531"/>
                <a:gd name="connsiteY85" fmla="*/ 190354 h 342568"/>
                <a:gd name="connsiteX86" fmla="*/ 20094 w 342531"/>
                <a:gd name="connsiteY86" fmla="*/ 190391 h 342568"/>
                <a:gd name="connsiteX87" fmla="*/ 14290 w 342531"/>
                <a:gd name="connsiteY87" fmla="*/ 184587 h 342568"/>
                <a:gd name="connsiteX88" fmla="*/ 14290 w 342531"/>
                <a:gd name="connsiteY88" fmla="*/ 157983 h 342568"/>
                <a:gd name="connsiteX89" fmla="*/ 20094 w 342531"/>
                <a:gd name="connsiteY89" fmla="*/ 152179 h 342568"/>
                <a:gd name="connsiteX90" fmla="*/ 30029 w 342531"/>
                <a:gd name="connsiteY90" fmla="*/ 152179 h 342568"/>
                <a:gd name="connsiteX91" fmla="*/ 49302 w 342531"/>
                <a:gd name="connsiteY91" fmla="*/ 137556 h 342568"/>
                <a:gd name="connsiteX92" fmla="*/ 61171 w 342531"/>
                <a:gd name="connsiteY92" fmla="*/ 108907 h 342568"/>
                <a:gd name="connsiteX93" fmla="*/ 57859 w 342531"/>
                <a:gd name="connsiteY93" fmla="*/ 84909 h 342568"/>
                <a:gd name="connsiteX94" fmla="*/ 50827 w 342531"/>
                <a:gd name="connsiteY94" fmla="*/ 77877 h 342568"/>
                <a:gd name="connsiteX95" fmla="*/ 50827 w 342531"/>
                <a:gd name="connsiteY95" fmla="*/ 69654 h 342568"/>
                <a:gd name="connsiteX96" fmla="*/ 69654 w 342531"/>
                <a:gd name="connsiteY96" fmla="*/ 50827 h 342568"/>
                <a:gd name="connsiteX97" fmla="*/ 77877 w 342531"/>
                <a:gd name="connsiteY97" fmla="*/ 50827 h 342568"/>
                <a:gd name="connsiteX98" fmla="*/ 84909 w 342531"/>
                <a:gd name="connsiteY98" fmla="*/ 57859 h 342568"/>
                <a:gd name="connsiteX99" fmla="*/ 108908 w 342531"/>
                <a:gd name="connsiteY99" fmla="*/ 61133 h 342568"/>
                <a:gd name="connsiteX100" fmla="*/ 137557 w 342531"/>
                <a:gd name="connsiteY100" fmla="*/ 49264 h 342568"/>
                <a:gd name="connsiteX101" fmla="*/ 152180 w 342531"/>
                <a:gd name="connsiteY101" fmla="*/ 29991 h 342568"/>
                <a:gd name="connsiteX102" fmla="*/ 152142 w 342531"/>
                <a:gd name="connsiteY102" fmla="*/ 20094 h 342568"/>
                <a:gd name="connsiteX103" fmla="*/ 157947 w 342531"/>
                <a:gd name="connsiteY103" fmla="*/ 14289 h 342568"/>
                <a:gd name="connsiteX104" fmla="*/ 184550 w 342531"/>
                <a:gd name="connsiteY104" fmla="*/ 14289 h 342568"/>
                <a:gd name="connsiteX105" fmla="*/ 190354 w 342531"/>
                <a:gd name="connsiteY105" fmla="*/ 20094 h 342568"/>
                <a:gd name="connsiteX106" fmla="*/ 190354 w 342531"/>
                <a:gd name="connsiteY106" fmla="*/ 30028 h 342568"/>
                <a:gd name="connsiteX107" fmla="*/ 204939 w 342531"/>
                <a:gd name="connsiteY107" fmla="*/ 49301 h 342568"/>
                <a:gd name="connsiteX108" fmla="*/ 233588 w 342531"/>
                <a:gd name="connsiteY108" fmla="*/ 61170 h 342568"/>
                <a:gd name="connsiteX109" fmla="*/ 257587 w 342531"/>
                <a:gd name="connsiteY109" fmla="*/ 57896 h 342568"/>
                <a:gd name="connsiteX110" fmla="*/ 264619 w 342531"/>
                <a:gd name="connsiteY110" fmla="*/ 50864 h 342568"/>
                <a:gd name="connsiteX111" fmla="*/ 272841 w 342531"/>
                <a:gd name="connsiteY111" fmla="*/ 50864 h 342568"/>
                <a:gd name="connsiteX112" fmla="*/ 291669 w 342531"/>
                <a:gd name="connsiteY112" fmla="*/ 69691 h 342568"/>
                <a:gd name="connsiteX113" fmla="*/ 291669 w 342531"/>
                <a:gd name="connsiteY113" fmla="*/ 77914 h 342568"/>
                <a:gd name="connsiteX114" fmla="*/ 284636 w 342531"/>
                <a:gd name="connsiteY114" fmla="*/ 84946 h 342568"/>
                <a:gd name="connsiteX115" fmla="*/ 281362 w 342531"/>
                <a:gd name="connsiteY115" fmla="*/ 108944 h 342568"/>
                <a:gd name="connsiteX116" fmla="*/ 293231 w 342531"/>
                <a:gd name="connsiteY116" fmla="*/ 137593 h 342568"/>
                <a:gd name="connsiteX117" fmla="*/ 312504 w 342531"/>
                <a:gd name="connsiteY117" fmla="*/ 152216 h 342568"/>
                <a:gd name="connsiteX118" fmla="*/ 322439 w 342531"/>
                <a:gd name="connsiteY118" fmla="*/ 152216 h 342568"/>
                <a:gd name="connsiteX119" fmla="*/ 328243 w 342531"/>
                <a:gd name="connsiteY119" fmla="*/ 158020 h 342568"/>
                <a:gd name="connsiteX120" fmla="*/ 328243 w 342531"/>
                <a:gd name="connsiteY120" fmla="*/ 184624 h 342568"/>
                <a:gd name="connsiteX121" fmla="*/ 322439 w 342531"/>
                <a:gd name="connsiteY121" fmla="*/ 190428 h 342568"/>
                <a:gd name="connsiteX122" fmla="*/ 312504 w 342531"/>
                <a:gd name="connsiteY122" fmla="*/ 190428 h 342568"/>
                <a:gd name="connsiteX123" fmla="*/ 293231 w 342531"/>
                <a:gd name="connsiteY123" fmla="*/ 205051 h 342568"/>
                <a:gd name="connsiteX124" fmla="*/ 281362 w 342531"/>
                <a:gd name="connsiteY124" fmla="*/ 233663 h 342568"/>
                <a:gd name="connsiteX125" fmla="*/ 284674 w 342531"/>
                <a:gd name="connsiteY125" fmla="*/ 257661 h 342568"/>
                <a:gd name="connsiteX126" fmla="*/ 291706 w 342531"/>
                <a:gd name="connsiteY126" fmla="*/ 264693 h 342568"/>
                <a:gd name="connsiteX127" fmla="*/ 291706 w 342531"/>
                <a:gd name="connsiteY127" fmla="*/ 272916 h 342568"/>
                <a:gd name="connsiteX128" fmla="*/ 272879 w 342531"/>
                <a:gd name="connsiteY128" fmla="*/ 291743 h 342568"/>
                <a:gd name="connsiteX129" fmla="*/ 264656 w 342531"/>
                <a:gd name="connsiteY129" fmla="*/ 291743 h 34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42531" h="342568">
                  <a:moveTo>
                    <a:pt x="282962" y="301789"/>
                  </a:moveTo>
                  <a:lnTo>
                    <a:pt x="301789" y="282962"/>
                  </a:lnTo>
                  <a:cubicBezTo>
                    <a:pt x="309603" y="275149"/>
                    <a:pt x="309603" y="262386"/>
                    <a:pt x="301789" y="254536"/>
                  </a:cubicBezTo>
                  <a:lnTo>
                    <a:pt x="294757" y="247504"/>
                  </a:lnTo>
                  <a:cubicBezTo>
                    <a:pt x="292934" y="245681"/>
                    <a:pt x="292525" y="242890"/>
                    <a:pt x="293790" y="240658"/>
                  </a:cubicBezTo>
                  <a:cubicBezTo>
                    <a:pt x="299520" y="230612"/>
                    <a:pt x="303947" y="219896"/>
                    <a:pt x="306998" y="208771"/>
                  </a:cubicBezTo>
                  <a:cubicBezTo>
                    <a:pt x="307668" y="206352"/>
                    <a:pt x="309938" y="204641"/>
                    <a:pt x="312505" y="204641"/>
                  </a:cubicBezTo>
                  <a:lnTo>
                    <a:pt x="322439" y="204641"/>
                  </a:lnTo>
                  <a:cubicBezTo>
                    <a:pt x="333527" y="204641"/>
                    <a:pt x="342531" y="195637"/>
                    <a:pt x="342531" y="184549"/>
                  </a:cubicBezTo>
                  <a:lnTo>
                    <a:pt x="342531" y="157945"/>
                  </a:lnTo>
                  <a:cubicBezTo>
                    <a:pt x="342531" y="146857"/>
                    <a:pt x="333527" y="137853"/>
                    <a:pt x="322439" y="137853"/>
                  </a:cubicBezTo>
                  <a:lnTo>
                    <a:pt x="312505" y="137853"/>
                  </a:lnTo>
                  <a:cubicBezTo>
                    <a:pt x="309938" y="137853"/>
                    <a:pt x="307668" y="136142"/>
                    <a:pt x="306998" y="133723"/>
                  </a:cubicBezTo>
                  <a:cubicBezTo>
                    <a:pt x="303947" y="122598"/>
                    <a:pt x="299482" y="111883"/>
                    <a:pt x="293790" y="101837"/>
                  </a:cubicBezTo>
                  <a:cubicBezTo>
                    <a:pt x="292525" y="99641"/>
                    <a:pt x="292934" y="96814"/>
                    <a:pt x="294757" y="94991"/>
                  </a:cubicBezTo>
                  <a:lnTo>
                    <a:pt x="301789" y="87958"/>
                  </a:lnTo>
                  <a:cubicBezTo>
                    <a:pt x="309603" y="80108"/>
                    <a:pt x="309603" y="67383"/>
                    <a:pt x="301789" y="59532"/>
                  </a:cubicBezTo>
                  <a:lnTo>
                    <a:pt x="282962" y="40705"/>
                  </a:lnTo>
                  <a:cubicBezTo>
                    <a:pt x="275149" y="32891"/>
                    <a:pt x="262349" y="32854"/>
                    <a:pt x="254536" y="40705"/>
                  </a:cubicBezTo>
                  <a:lnTo>
                    <a:pt x="247541" y="47737"/>
                  </a:lnTo>
                  <a:cubicBezTo>
                    <a:pt x="245681" y="49560"/>
                    <a:pt x="242890" y="49969"/>
                    <a:pt x="240695" y="48704"/>
                  </a:cubicBezTo>
                  <a:cubicBezTo>
                    <a:pt x="230649" y="43012"/>
                    <a:pt x="219896" y="38547"/>
                    <a:pt x="208808" y="35496"/>
                  </a:cubicBezTo>
                  <a:cubicBezTo>
                    <a:pt x="206389" y="34826"/>
                    <a:pt x="204678" y="32557"/>
                    <a:pt x="204678" y="29989"/>
                  </a:cubicBezTo>
                  <a:lnTo>
                    <a:pt x="204678" y="20092"/>
                  </a:lnTo>
                  <a:cubicBezTo>
                    <a:pt x="204678" y="9004"/>
                    <a:pt x="195674" y="0"/>
                    <a:pt x="184586" y="0"/>
                  </a:cubicBezTo>
                  <a:lnTo>
                    <a:pt x="157983" y="0"/>
                  </a:lnTo>
                  <a:cubicBezTo>
                    <a:pt x="146895" y="0"/>
                    <a:pt x="137891" y="9004"/>
                    <a:pt x="137891" y="20092"/>
                  </a:cubicBezTo>
                  <a:lnTo>
                    <a:pt x="137891" y="30027"/>
                  </a:lnTo>
                  <a:cubicBezTo>
                    <a:pt x="137891" y="32594"/>
                    <a:pt x="136179" y="34863"/>
                    <a:pt x="133761" y="35533"/>
                  </a:cubicBezTo>
                  <a:cubicBezTo>
                    <a:pt x="122673" y="38584"/>
                    <a:pt x="111920" y="43049"/>
                    <a:pt x="101874" y="48742"/>
                  </a:cubicBezTo>
                  <a:cubicBezTo>
                    <a:pt x="99679" y="50007"/>
                    <a:pt x="96888" y="49597"/>
                    <a:pt x="95028" y="47774"/>
                  </a:cubicBezTo>
                  <a:lnTo>
                    <a:pt x="87996" y="40742"/>
                  </a:lnTo>
                  <a:cubicBezTo>
                    <a:pt x="80405" y="33152"/>
                    <a:pt x="67160" y="33152"/>
                    <a:pt x="59569" y="40742"/>
                  </a:cubicBezTo>
                  <a:lnTo>
                    <a:pt x="40742" y="59569"/>
                  </a:lnTo>
                  <a:cubicBezTo>
                    <a:pt x="32929" y="67383"/>
                    <a:pt x="32929" y="80145"/>
                    <a:pt x="40742" y="87996"/>
                  </a:cubicBezTo>
                  <a:lnTo>
                    <a:pt x="47774" y="95028"/>
                  </a:lnTo>
                  <a:cubicBezTo>
                    <a:pt x="49597" y="96851"/>
                    <a:pt x="50007" y="99679"/>
                    <a:pt x="48742" y="101874"/>
                  </a:cubicBezTo>
                  <a:cubicBezTo>
                    <a:pt x="43049" y="111920"/>
                    <a:pt x="38584" y="122635"/>
                    <a:pt x="35533" y="133761"/>
                  </a:cubicBezTo>
                  <a:cubicBezTo>
                    <a:pt x="34863" y="136179"/>
                    <a:pt x="32594" y="137891"/>
                    <a:pt x="30027" y="137891"/>
                  </a:cubicBezTo>
                  <a:lnTo>
                    <a:pt x="20092" y="137891"/>
                  </a:lnTo>
                  <a:cubicBezTo>
                    <a:pt x="9004" y="137891"/>
                    <a:pt x="0" y="146895"/>
                    <a:pt x="0" y="157983"/>
                  </a:cubicBezTo>
                  <a:lnTo>
                    <a:pt x="0" y="184586"/>
                  </a:lnTo>
                  <a:cubicBezTo>
                    <a:pt x="0" y="195674"/>
                    <a:pt x="9004" y="204678"/>
                    <a:pt x="20092" y="204678"/>
                  </a:cubicBezTo>
                  <a:lnTo>
                    <a:pt x="30027" y="204678"/>
                  </a:lnTo>
                  <a:cubicBezTo>
                    <a:pt x="32594" y="204678"/>
                    <a:pt x="34864" y="206390"/>
                    <a:pt x="35533" y="208808"/>
                  </a:cubicBezTo>
                  <a:cubicBezTo>
                    <a:pt x="38584" y="219933"/>
                    <a:pt x="43049" y="230649"/>
                    <a:pt x="48742" y="240695"/>
                  </a:cubicBezTo>
                  <a:cubicBezTo>
                    <a:pt x="50007" y="242890"/>
                    <a:pt x="49597" y="245718"/>
                    <a:pt x="47774" y="247541"/>
                  </a:cubicBezTo>
                  <a:lnTo>
                    <a:pt x="40742" y="254573"/>
                  </a:lnTo>
                  <a:cubicBezTo>
                    <a:pt x="32929" y="262386"/>
                    <a:pt x="32929" y="275149"/>
                    <a:pt x="40742" y="282999"/>
                  </a:cubicBezTo>
                  <a:lnTo>
                    <a:pt x="59569" y="301827"/>
                  </a:lnTo>
                  <a:cubicBezTo>
                    <a:pt x="67159" y="309417"/>
                    <a:pt x="80405" y="309417"/>
                    <a:pt x="87996" y="301827"/>
                  </a:cubicBezTo>
                  <a:lnTo>
                    <a:pt x="95028" y="294794"/>
                  </a:lnTo>
                  <a:cubicBezTo>
                    <a:pt x="96851" y="292971"/>
                    <a:pt x="99679" y="292562"/>
                    <a:pt x="101874" y="293827"/>
                  </a:cubicBezTo>
                  <a:cubicBezTo>
                    <a:pt x="111920" y="299520"/>
                    <a:pt x="122635" y="303984"/>
                    <a:pt x="133761" y="307035"/>
                  </a:cubicBezTo>
                  <a:cubicBezTo>
                    <a:pt x="136179" y="307705"/>
                    <a:pt x="137891" y="309975"/>
                    <a:pt x="137891" y="312542"/>
                  </a:cubicBezTo>
                  <a:lnTo>
                    <a:pt x="137891" y="322476"/>
                  </a:lnTo>
                  <a:cubicBezTo>
                    <a:pt x="137891" y="333565"/>
                    <a:pt x="146895" y="342568"/>
                    <a:pt x="157983" y="342568"/>
                  </a:cubicBezTo>
                  <a:lnTo>
                    <a:pt x="184586" y="342568"/>
                  </a:lnTo>
                  <a:cubicBezTo>
                    <a:pt x="195674" y="342568"/>
                    <a:pt x="204678" y="333564"/>
                    <a:pt x="204678" y="322476"/>
                  </a:cubicBezTo>
                  <a:lnTo>
                    <a:pt x="204678" y="312542"/>
                  </a:lnTo>
                  <a:cubicBezTo>
                    <a:pt x="204678" y="309975"/>
                    <a:pt x="206390" y="307705"/>
                    <a:pt x="208771" y="307035"/>
                  </a:cubicBezTo>
                  <a:cubicBezTo>
                    <a:pt x="219896" y="303984"/>
                    <a:pt x="230612" y="299520"/>
                    <a:pt x="240658" y="293827"/>
                  </a:cubicBezTo>
                  <a:cubicBezTo>
                    <a:pt x="242853" y="292599"/>
                    <a:pt x="245681" y="292971"/>
                    <a:pt x="247504" y="294794"/>
                  </a:cubicBezTo>
                  <a:lnTo>
                    <a:pt x="254536" y="301827"/>
                  </a:lnTo>
                  <a:cubicBezTo>
                    <a:pt x="262126" y="309380"/>
                    <a:pt x="275372" y="309380"/>
                    <a:pt x="282962" y="301789"/>
                  </a:cubicBezTo>
                  <a:close/>
                  <a:moveTo>
                    <a:pt x="257624" y="284637"/>
                  </a:moveTo>
                  <a:cubicBezTo>
                    <a:pt x="251299" y="278312"/>
                    <a:pt x="241402" y="276972"/>
                    <a:pt x="233626" y="281362"/>
                  </a:cubicBezTo>
                  <a:cubicBezTo>
                    <a:pt x="224622" y="286497"/>
                    <a:pt x="214985" y="290478"/>
                    <a:pt x="204976" y="293232"/>
                  </a:cubicBezTo>
                  <a:cubicBezTo>
                    <a:pt x="196382" y="295613"/>
                    <a:pt x="190392" y="303538"/>
                    <a:pt x="190392" y="312504"/>
                  </a:cubicBezTo>
                  <a:lnTo>
                    <a:pt x="190392" y="322439"/>
                  </a:lnTo>
                  <a:cubicBezTo>
                    <a:pt x="190392" y="325639"/>
                    <a:pt x="187787" y="328243"/>
                    <a:pt x="184587" y="328243"/>
                  </a:cubicBezTo>
                  <a:lnTo>
                    <a:pt x="157984" y="328243"/>
                  </a:lnTo>
                  <a:cubicBezTo>
                    <a:pt x="154784" y="328243"/>
                    <a:pt x="152180" y="325639"/>
                    <a:pt x="152180" y="322439"/>
                  </a:cubicBezTo>
                  <a:lnTo>
                    <a:pt x="152180" y="312504"/>
                  </a:lnTo>
                  <a:cubicBezTo>
                    <a:pt x="152180" y="303500"/>
                    <a:pt x="146152" y="295613"/>
                    <a:pt x="137557" y="293232"/>
                  </a:cubicBezTo>
                  <a:cubicBezTo>
                    <a:pt x="127585" y="290478"/>
                    <a:pt x="117949" y="286460"/>
                    <a:pt x="108945" y="281362"/>
                  </a:cubicBezTo>
                  <a:cubicBezTo>
                    <a:pt x="105894" y="279651"/>
                    <a:pt x="102508" y="278795"/>
                    <a:pt x="99122" y="278795"/>
                  </a:cubicBezTo>
                  <a:cubicBezTo>
                    <a:pt x="93913" y="278795"/>
                    <a:pt x="88779" y="280804"/>
                    <a:pt x="84909" y="284674"/>
                  </a:cubicBezTo>
                  <a:lnTo>
                    <a:pt x="77877" y="291706"/>
                  </a:lnTo>
                  <a:cubicBezTo>
                    <a:pt x="75682" y="293901"/>
                    <a:pt x="71850" y="293901"/>
                    <a:pt x="69692" y="291706"/>
                  </a:cubicBezTo>
                  <a:lnTo>
                    <a:pt x="50864" y="272879"/>
                  </a:lnTo>
                  <a:cubicBezTo>
                    <a:pt x="48595" y="270609"/>
                    <a:pt x="48595" y="266926"/>
                    <a:pt x="50864" y="264656"/>
                  </a:cubicBezTo>
                  <a:lnTo>
                    <a:pt x="57897" y="257624"/>
                  </a:lnTo>
                  <a:cubicBezTo>
                    <a:pt x="64259" y="251262"/>
                    <a:pt x="65598" y="241402"/>
                    <a:pt x="61208" y="233626"/>
                  </a:cubicBezTo>
                  <a:cubicBezTo>
                    <a:pt x="56073" y="224622"/>
                    <a:pt x="52092" y="214985"/>
                    <a:pt x="49339" y="204977"/>
                  </a:cubicBezTo>
                  <a:cubicBezTo>
                    <a:pt x="46958" y="196382"/>
                    <a:pt x="39033" y="190354"/>
                    <a:pt x="30066" y="190354"/>
                  </a:cubicBezTo>
                  <a:lnTo>
                    <a:pt x="20094" y="190391"/>
                  </a:lnTo>
                  <a:cubicBezTo>
                    <a:pt x="16894" y="190391"/>
                    <a:pt x="14290" y="187786"/>
                    <a:pt x="14290" y="184587"/>
                  </a:cubicBezTo>
                  <a:lnTo>
                    <a:pt x="14290" y="157983"/>
                  </a:lnTo>
                  <a:cubicBezTo>
                    <a:pt x="14290" y="154784"/>
                    <a:pt x="16894" y="152179"/>
                    <a:pt x="20094" y="152179"/>
                  </a:cubicBezTo>
                  <a:lnTo>
                    <a:pt x="30029" y="152179"/>
                  </a:lnTo>
                  <a:cubicBezTo>
                    <a:pt x="38996" y="152179"/>
                    <a:pt x="46921" y="146151"/>
                    <a:pt x="49302" y="137556"/>
                  </a:cubicBezTo>
                  <a:cubicBezTo>
                    <a:pt x="52055" y="127584"/>
                    <a:pt x="56073" y="117948"/>
                    <a:pt x="61171" y="108907"/>
                  </a:cubicBezTo>
                  <a:cubicBezTo>
                    <a:pt x="65561" y="101131"/>
                    <a:pt x="64222" y="91270"/>
                    <a:pt x="57859" y="84909"/>
                  </a:cubicBezTo>
                  <a:lnTo>
                    <a:pt x="50827" y="77877"/>
                  </a:lnTo>
                  <a:cubicBezTo>
                    <a:pt x="48558" y="75607"/>
                    <a:pt x="48558" y="71923"/>
                    <a:pt x="50827" y="69654"/>
                  </a:cubicBezTo>
                  <a:lnTo>
                    <a:pt x="69654" y="50827"/>
                  </a:lnTo>
                  <a:cubicBezTo>
                    <a:pt x="71850" y="48631"/>
                    <a:pt x="75682" y="48631"/>
                    <a:pt x="77877" y="50827"/>
                  </a:cubicBezTo>
                  <a:lnTo>
                    <a:pt x="84909" y="57859"/>
                  </a:lnTo>
                  <a:cubicBezTo>
                    <a:pt x="91272" y="64221"/>
                    <a:pt x="101131" y="65561"/>
                    <a:pt x="108908" y="61133"/>
                  </a:cubicBezTo>
                  <a:cubicBezTo>
                    <a:pt x="117949" y="55998"/>
                    <a:pt x="127585" y="52017"/>
                    <a:pt x="137557" y="49264"/>
                  </a:cubicBezTo>
                  <a:cubicBezTo>
                    <a:pt x="146152" y="46883"/>
                    <a:pt x="152180" y="38958"/>
                    <a:pt x="152180" y="29991"/>
                  </a:cubicBezTo>
                  <a:lnTo>
                    <a:pt x="152142" y="20094"/>
                  </a:lnTo>
                  <a:cubicBezTo>
                    <a:pt x="152142" y="16894"/>
                    <a:pt x="154747" y="14289"/>
                    <a:pt x="157947" y="14289"/>
                  </a:cubicBezTo>
                  <a:lnTo>
                    <a:pt x="184550" y="14289"/>
                  </a:lnTo>
                  <a:cubicBezTo>
                    <a:pt x="187750" y="14289"/>
                    <a:pt x="190354" y="16894"/>
                    <a:pt x="190354" y="20094"/>
                  </a:cubicBezTo>
                  <a:lnTo>
                    <a:pt x="190354" y="30028"/>
                  </a:lnTo>
                  <a:cubicBezTo>
                    <a:pt x="190354" y="38995"/>
                    <a:pt x="196345" y="46957"/>
                    <a:pt x="204939" y="49301"/>
                  </a:cubicBezTo>
                  <a:cubicBezTo>
                    <a:pt x="214911" y="52054"/>
                    <a:pt x="224547" y="56036"/>
                    <a:pt x="233588" y="61170"/>
                  </a:cubicBezTo>
                  <a:cubicBezTo>
                    <a:pt x="241327" y="65598"/>
                    <a:pt x="251225" y="64258"/>
                    <a:pt x="257587" y="57896"/>
                  </a:cubicBezTo>
                  <a:lnTo>
                    <a:pt x="264619" y="50864"/>
                  </a:lnTo>
                  <a:cubicBezTo>
                    <a:pt x="266888" y="48594"/>
                    <a:pt x="270572" y="48594"/>
                    <a:pt x="272841" y="50864"/>
                  </a:cubicBezTo>
                  <a:lnTo>
                    <a:pt x="291669" y="69691"/>
                  </a:lnTo>
                  <a:cubicBezTo>
                    <a:pt x="293938" y="71961"/>
                    <a:pt x="293938" y="75644"/>
                    <a:pt x="291669" y="77914"/>
                  </a:cubicBezTo>
                  <a:lnTo>
                    <a:pt x="284636" y="84946"/>
                  </a:lnTo>
                  <a:cubicBezTo>
                    <a:pt x="278274" y="91308"/>
                    <a:pt x="276935" y="101168"/>
                    <a:pt x="281362" y="108944"/>
                  </a:cubicBezTo>
                  <a:cubicBezTo>
                    <a:pt x="286497" y="117948"/>
                    <a:pt x="290478" y="127584"/>
                    <a:pt x="293231" y="137593"/>
                  </a:cubicBezTo>
                  <a:cubicBezTo>
                    <a:pt x="295613" y="146188"/>
                    <a:pt x="303537" y="152216"/>
                    <a:pt x="312504" y="152216"/>
                  </a:cubicBezTo>
                  <a:lnTo>
                    <a:pt x="322439" y="152216"/>
                  </a:lnTo>
                  <a:cubicBezTo>
                    <a:pt x="325639" y="152216"/>
                    <a:pt x="328243" y="154821"/>
                    <a:pt x="328243" y="158020"/>
                  </a:cubicBezTo>
                  <a:lnTo>
                    <a:pt x="328243" y="184624"/>
                  </a:lnTo>
                  <a:cubicBezTo>
                    <a:pt x="328243" y="187824"/>
                    <a:pt x="325639" y="190428"/>
                    <a:pt x="322439" y="190428"/>
                  </a:cubicBezTo>
                  <a:lnTo>
                    <a:pt x="312504" y="190428"/>
                  </a:lnTo>
                  <a:cubicBezTo>
                    <a:pt x="303500" y="190428"/>
                    <a:pt x="295575" y="196456"/>
                    <a:pt x="293231" y="205051"/>
                  </a:cubicBezTo>
                  <a:cubicBezTo>
                    <a:pt x="290478" y="215023"/>
                    <a:pt x="286497" y="224659"/>
                    <a:pt x="281362" y="233663"/>
                  </a:cubicBezTo>
                  <a:cubicBezTo>
                    <a:pt x="276935" y="241439"/>
                    <a:pt x="278311" y="251300"/>
                    <a:pt x="284674" y="257661"/>
                  </a:cubicBezTo>
                  <a:lnTo>
                    <a:pt x="291706" y="264693"/>
                  </a:lnTo>
                  <a:cubicBezTo>
                    <a:pt x="293975" y="266963"/>
                    <a:pt x="293975" y="270647"/>
                    <a:pt x="291706" y="272916"/>
                  </a:cubicBezTo>
                  <a:lnTo>
                    <a:pt x="272879" y="291743"/>
                  </a:lnTo>
                  <a:cubicBezTo>
                    <a:pt x="270609" y="294013"/>
                    <a:pt x="266926" y="294013"/>
                    <a:pt x="264656" y="291743"/>
                  </a:cubicBezTo>
                  <a:close/>
                </a:path>
              </a:pathLst>
            </a:custGeom>
            <a:grpFill/>
            <a:ln w="9525" cap="flat">
              <a:noFill/>
              <a:prstDash val="solid"/>
              <a:miter/>
            </a:ln>
          </p:spPr>
          <p:txBody>
            <a:bodyPr rtlCol="0" anchor="ctr"/>
            <a:lstStyle/>
            <a:p>
              <a:endParaRPr lang="en-IN">
                <a:latin typeface="+mj-lt"/>
              </a:endParaRPr>
            </a:p>
          </p:txBody>
        </p:sp>
        <p:sp>
          <p:nvSpPr>
            <p:cNvPr id="73" name="Freeform: Shape 72">
              <a:extLst>
                <a:ext uri="{FF2B5EF4-FFF2-40B4-BE49-F238E27FC236}">
                  <a16:creationId xmlns:a16="http://schemas.microsoft.com/office/drawing/2014/main" id="{36B14623-CC74-0626-A60B-9B1354248A56}"/>
                </a:ext>
              </a:extLst>
            </p:cNvPr>
            <p:cNvSpPr/>
            <p:nvPr/>
          </p:nvSpPr>
          <p:spPr>
            <a:xfrm>
              <a:off x="5493628" y="1294356"/>
              <a:ext cx="145553" cy="145553"/>
            </a:xfrm>
            <a:custGeom>
              <a:avLst/>
              <a:gdLst>
                <a:gd name="connsiteX0" fmla="*/ 72777 w 145553"/>
                <a:gd name="connsiteY0" fmla="*/ 0 h 145553"/>
                <a:gd name="connsiteX1" fmla="*/ 0 w 145553"/>
                <a:gd name="connsiteY1" fmla="*/ 72777 h 145553"/>
                <a:gd name="connsiteX2" fmla="*/ 72777 w 145553"/>
                <a:gd name="connsiteY2" fmla="*/ 145553 h 145553"/>
                <a:gd name="connsiteX3" fmla="*/ 145553 w 145553"/>
                <a:gd name="connsiteY3" fmla="*/ 72777 h 145553"/>
                <a:gd name="connsiteX4" fmla="*/ 72777 w 145553"/>
                <a:gd name="connsiteY4" fmla="*/ 0 h 145553"/>
                <a:gd name="connsiteX5" fmla="*/ 72777 w 145553"/>
                <a:gd name="connsiteY5" fmla="*/ 131264 h 145553"/>
                <a:gd name="connsiteX6" fmla="*/ 14287 w 145553"/>
                <a:gd name="connsiteY6" fmla="*/ 72775 h 145553"/>
                <a:gd name="connsiteX7" fmla="*/ 72777 w 145553"/>
                <a:gd name="connsiteY7" fmla="*/ 14286 h 145553"/>
                <a:gd name="connsiteX8" fmla="*/ 131266 w 145553"/>
                <a:gd name="connsiteY8" fmla="*/ 72775 h 145553"/>
                <a:gd name="connsiteX9" fmla="*/ 72777 w 145553"/>
                <a:gd name="connsiteY9" fmla="*/ 131264 h 14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553" h="145553">
                  <a:moveTo>
                    <a:pt x="72777" y="0"/>
                  </a:moveTo>
                  <a:cubicBezTo>
                    <a:pt x="32668" y="0"/>
                    <a:pt x="0" y="32631"/>
                    <a:pt x="0" y="72777"/>
                  </a:cubicBezTo>
                  <a:cubicBezTo>
                    <a:pt x="0" y="112886"/>
                    <a:pt x="32631" y="145553"/>
                    <a:pt x="72777" y="145553"/>
                  </a:cubicBezTo>
                  <a:cubicBezTo>
                    <a:pt x="112886" y="145553"/>
                    <a:pt x="145553" y="112886"/>
                    <a:pt x="145553" y="72777"/>
                  </a:cubicBezTo>
                  <a:cubicBezTo>
                    <a:pt x="145553" y="32668"/>
                    <a:pt x="112923" y="0"/>
                    <a:pt x="72777" y="0"/>
                  </a:cubicBezTo>
                  <a:close/>
                  <a:moveTo>
                    <a:pt x="72777" y="131264"/>
                  </a:moveTo>
                  <a:cubicBezTo>
                    <a:pt x="40518" y="131264"/>
                    <a:pt x="14287" y="105033"/>
                    <a:pt x="14287" y="72775"/>
                  </a:cubicBezTo>
                  <a:cubicBezTo>
                    <a:pt x="14287" y="40516"/>
                    <a:pt x="40518" y="14286"/>
                    <a:pt x="72777" y="14286"/>
                  </a:cubicBezTo>
                  <a:cubicBezTo>
                    <a:pt x="105035" y="14286"/>
                    <a:pt x="131266" y="40516"/>
                    <a:pt x="131266" y="72775"/>
                  </a:cubicBezTo>
                  <a:cubicBezTo>
                    <a:pt x="131266" y="105033"/>
                    <a:pt x="105035" y="131264"/>
                    <a:pt x="72777" y="131264"/>
                  </a:cubicBezTo>
                  <a:close/>
                </a:path>
              </a:pathLst>
            </a:custGeom>
            <a:grpFill/>
            <a:ln w="9525" cap="flat">
              <a:noFill/>
              <a:prstDash val="solid"/>
              <a:miter/>
            </a:ln>
          </p:spPr>
          <p:txBody>
            <a:bodyPr rtlCol="0" anchor="ctr"/>
            <a:lstStyle/>
            <a:p>
              <a:endParaRPr lang="en-IN">
                <a:latin typeface="+mj-lt"/>
              </a:endParaRPr>
            </a:p>
          </p:txBody>
        </p:sp>
        <p:sp>
          <p:nvSpPr>
            <p:cNvPr id="74" name="Freeform: Shape 73">
              <a:extLst>
                <a:ext uri="{FF2B5EF4-FFF2-40B4-BE49-F238E27FC236}">
                  <a16:creationId xmlns:a16="http://schemas.microsoft.com/office/drawing/2014/main" id="{73FFDDA7-B18D-9CC7-54E0-9F705C4C37A8}"/>
                </a:ext>
              </a:extLst>
            </p:cNvPr>
            <p:cNvSpPr/>
            <p:nvPr/>
          </p:nvSpPr>
          <p:spPr>
            <a:xfrm>
              <a:off x="5970513" y="1226195"/>
              <a:ext cx="281882" cy="281882"/>
            </a:xfrm>
            <a:custGeom>
              <a:avLst/>
              <a:gdLst>
                <a:gd name="connsiteX0" fmla="*/ 140941 w 281882"/>
                <a:gd name="connsiteY0" fmla="*/ 0 h 281882"/>
                <a:gd name="connsiteX1" fmla="*/ 0 w 281882"/>
                <a:gd name="connsiteY1" fmla="*/ 140941 h 281882"/>
                <a:gd name="connsiteX2" fmla="*/ 140941 w 281882"/>
                <a:gd name="connsiteY2" fmla="*/ 281883 h 281882"/>
                <a:gd name="connsiteX3" fmla="*/ 281883 w 281882"/>
                <a:gd name="connsiteY3" fmla="*/ 140941 h 281882"/>
                <a:gd name="connsiteX4" fmla="*/ 140941 w 281882"/>
                <a:gd name="connsiteY4" fmla="*/ 0 h 281882"/>
                <a:gd name="connsiteX5" fmla="*/ 140941 w 281882"/>
                <a:gd name="connsiteY5" fmla="*/ 267595 h 281882"/>
                <a:gd name="connsiteX6" fmla="*/ 14288 w 281882"/>
                <a:gd name="connsiteY6" fmla="*/ 140941 h 281882"/>
                <a:gd name="connsiteX7" fmla="*/ 140941 w 281882"/>
                <a:gd name="connsiteY7" fmla="*/ 14288 h 281882"/>
                <a:gd name="connsiteX8" fmla="*/ 267595 w 281882"/>
                <a:gd name="connsiteY8" fmla="*/ 140941 h 281882"/>
                <a:gd name="connsiteX9" fmla="*/ 140941 w 281882"/>
                <a:gd name="connsiteY9" fmla="*/ 267595 h 28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82" h="281882">
                  <a:moveTo>
                    <a:pt x="140941" y="0"/>
                  </a:moveTo>
                  <a:cubicBezTo>
                    <a:pt x="63216" y="0"/>
                    <a:pt x="0" y="63215"/>
                    <a:pt x="0" y="140941"/>
                  </a:cubicBezTo>
                  <a:cubicBezTo>
                    <a:pt x="0" y="218668"/>
                    <a:pt x="63215" y="281883"/>
                    <a:pt x="140941" y="281883"/>
                  </a:cubicBezTo>
                  <a:cubicBezTo>
                    <a:pt x="218668" y="281883"/>
                    <a:pt x="281883" y="218668"/>
                    <a:pt x="281883" y="140941"/>
                  </a:cubicBezTo>
                  <a:cubicBezTo>
                    <a:pt x="281883" y="63215"/>
                    <a:pt x="218668" y="0"/>
                    <a:pt x="140941" y="0"/>
                  </a:cubicBezTo>
                  <a:close/>
                  <a:moveTo>
                    <a:pt x="140941" y="267595"/>
                  </a:moveTo>
                  <a:cubicBezTo>
                    <a:pt x="71104" y="267595"/>
                    <a:pt x="14288" y="210781"/>
                    <a:pt x="14288" y="140941"/>
                  </a:cubicBezTo>
                  <a:cubicBezTo>
                    <a:pt x="14288" y="71102"/>
                    <a:pt x="71102" y="14288"/>
                    <a:pt x="140941" y="14288"/>
                  </a:cubicBezTo>
                  <a:cubicBezTo>
                    <a:pt x="210781" y="14288"/>
                    <a:pt x="267595" y="71102"/>
                    <a:pt x="267595" y="140941"/>
                  </a:cubicBezTo>
                  <a:cubicBezTo>
                    <a:pt x="267595" y="210781"/>
                    <a:pt x="210781" y="267595"/>
                    <a:pt x="140941" y="267595"/>
                  </a:cubicBezTo>
                  <a:close/>
                </a:path>
              </a:pathLst>
            </a:custGeom>
            <a:grpFill/>
            <a:ln w="9525" cap="flat">
              <a:noFill/>
              <a:prstDash val="solid"/>
              <a:miter/>
            </a:ln>
          </p:spPr>
          <p:txBody>
            <a:bodyPr rtlCol="0" anchor="ctr"/>
            <a:lstStyle/>
            <a:p>
              <a:endParaRPr lang="en-IN">
                <a:latin typeface="+mj-lt"/>
              </a:endParaRPr>
            </a:p>
          </p:txBody>
        </p:sp>
        <p:sp>
          <p:nvSpPr>
            <p:cNvPr id="75" name="Freeform: Shape 74">
              <a:extLst>
                <a:ext uri="{FF2B5EF4-FFF2-40B4-BE49-F238E27FC236}">
                  <a16:creationId xmlns:a16="http://schemas.microsoft.com/office/drawing/2014/main" id="{6DC3AB91-6310-9CDD-39BD-243C070EE665}"/>
                </a:ext>
              </a:extLst>
            </p:cNvPr>
            <p:cNvSpPr/>
            <p:nvPr/>
          </p:nvSpPr>
          <p:spPr>
            <a:xfrm>
              <a:off x="6079308" y="1290815"/>
              <a:ext cx="64294" cy="152697"/>
            </a:xfrm>
            <a:custGeom>
              <a:avLst/>
              <a:gdLst>
                <a:gd name="connsiteX0" fmla="*/ 29394 w 64294"/>
                <a:gd name="connsiteY0" fmla="*/ 38584 h 152697"/>
                <a:gd name="connsiteX1" fmla="*/ 57151 w 64294"/>
                <a:gd name="connsiteY1" fmla="*/ 38584 h 152697"/>
                <a:gd name="connsiteX2" fmla="*/ 64294 w 64294"/>
                <a:gd name="connsiteY2" fmla="*/ 31440 h 152697"/>
                <a:gd name="connsiteX3" fmla="*/ 57151 w 64294"/>
                <a:gd name="connsiteY3" fmla="*/ 24296 h 152697"/>
                <a:gd name="connsiteX4" fmla="*/ 39291 w 64294"/>
                <a:gd name="connsiteY4" fmla="*/ 24296 h 152697"/>
                <a:gd name="connsiteX5" fmla="*/ 39291 w 64294"/>
                <a:gd name="connsiteY5" fmla="*/ 7144 h 152697"/>
                <a:gd name="connsiteX6" fmla="*/ 32148 w 64294"/>
                <a:gd name="connsiteY6" fmla="*/ 0 h 152697"/>
                <a:gd name="connsiteX7" fmla="*/ 25004 w 64294"/>
                <a:gd name="connsiteY7" fmla="*/ 7144 h 152697"/>
                <a:gd name="connsiteX8" fmla="*/ 25004 w 64294"/>
                <a:gd name="connsiteY8" fmla="*/ 24743 h 152697"/>
                <a:gd name="connsiteX9" fmla="*/ 1 w 64294"/>
                <a:gd name="connsiteY9" fmla="*/ 54509 h 152697"/>
                <a:gd name="connsiteX10" fmla="*/ 29394 w 64294"/>
                <a:gd name="connsiteY10" fmla="*/ 83902 h 152697"/>
                <a:gd name="connsiteX11" fmla="*/ 34900 w 64294"/>
                <a:gd name="connsiteY11" fmla="*/ 83902 h 152697"/>
                <a:gd name="connsiteX12" fmla="*/ 50006 w 64294"/>
                <a:gd name="connsiteY12" fmla="*/ 99008 h 152697"/>
                <a:gd name="connsiteX13" fmla="*/ 34900 w 64294"/>
                <a:gd name="connsiteY13" fmla="*/ 114113 h 152697"/>
                <a:gd name="connsiteX14" fmla="*/ 7144 w 64294"/>
                <a:gd name="connsiteY14" fmla="*/ 114113 h 152697"/>
                <a:gd name="connsiteX15" fmla="*/ 0 w 64294"/>
                <a:gd name="connsiteY15" fmla="*/ 121257 h 152697"/>
                <a:gd name="connsiteX16" fmla="*/ 7144 w 64294"/>
                <a:gd name="connsiteY16" fmla="*/ 128401 h 152697"/>
                <a:gd name="connsiteX17" fmla="*/ 25003 w 64294"/>
                <a:gd name="connsiteY17" fmla="*/ 128401 h 152697"/>
                <a:gd name="connsiteX18" fmla="*/ 25003 w 64294"/>
                <a:gd name="connsiteY18" fmla="*/ 145553 h 152697"/>
                <a:gd name="connsiteX19" fmla="*/ 32147 w 64294"/>
                <a:gd name="connsiteY19" fmla="*/ 152697 h 152697"/>
                <a:gd name="connsiteX20" fmla="*/ 39291 w 64294"/>
                <a:gd name="connsiteY20" fmla="*/ 145553 h 152697"/>
                <a:gd name="connsiteX21" fmla="*/ 39291 w 64294"/>
                <a:gd name="connsiteY21" fmla="*/ 127954 h 152697"/>
                <a:gd name="connsiteX22" fmla="*/ 64294 w 64294"/>
                <a:gd name="connsiteY22" fmla="*/ 99007 h 152697"/>
                <a:gd name="connsiteX23" fmla="*/ 34900 w 64294"/>
                <a:gd name="connsiteY23" fmla="*/ 69613 h 152697"/>
                <a:gd name="connsiteX24" fmla="*/ 29394 w 64294"/>
                <a:gd name="connsiteY24" fmla="*/ 69613 h 152697"/>
                <a:gd name="connsiteX25" fmla="*/ 14288 w 64294"/>
                <a:gd name="connsiteY25" fmla="*/ 53689 h 152697"/>
                <a:gd name="connsiteX26" fmla="*/ 29394 w 64294"/>
                <a:gd name="connsiteY26" fmla="*/ 38583 h 15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294" h="152697">
                  <a:moveTo>
                    <a:pt x="29394" y="38584"/>
                  </a:moveTo>
                  <a:lnTo>
                    <a:pt x="57151" y="38584"/>
                  </a:lnTo>
                  <a:cubicBezTo>
                    <a:pt x="61095" y="38584"/>
                    <a:pt x="64294" y="35384"/>
                    <a:pt x="64294" y="31440"/>
                  </a:cubicBezTo>
                  <a:cubicBezTo>
                    <a:pt x="64294" y="27496"/>
                    <a:pt x="61095" y="24296"/>
                    <a:pt x="57151" y="24296"/>
                  </a:cubicBezTo>
                  <a:lnTo>
                    <a:pt x="39291" y="24296"/>
                  </a:lnTo>
                  <a:lnTo>
                    <a:pt x="39291" y="7144"/>
                  </a:lnTo>
                  <a:cubicBezTo>
                    <a:pt x="39291" y="3200"/>
                    <a:pt x="36091" y="0"/>
                    <a:pt x="32148" y="0"/>
                  </a:cubicBezTo>
                  <a:cubicBezTo>
                    <a:pt x="28204" y="0"/>
                    <a:pt x="25004" y="3200"/>
                    <a:pt x="25004" y="7144"/>
                  </a:cubicBezTo>
                  <a:lnTo>
                    <a:pt x="25004" y="24743"/>
                  </a:lnTo>
                  <a:cubicBezTo>
                    <a:pt x="10902" y="26901"/>
                    <a:pt x="1" y="39068"/>
                    <a:pt x="1" y="54509"/>
                  </a:cubicBezTo>
                  <a:cubicBezTo>
                    <a:pt x="1" y="70731"/>
                    <a:pt x="13172" y="83902"/>
                    <a:pt x="29394" y="83902"/>
                  </a:cubicBezTo>
                  <a:lnTo>
                    <a:pt x="34900" y="83902"/>
                  </a:lnTo>
                  <a:cubicBezTo>
                    <a:pt x="43235" y="83902"/>
                    <a:pt x="50006" y="90674"/>
                    <a:pt x="50006" y="99008"/>
                  </a:cubicBezTo>
                  <a:cubicBezTo>
                    <a:pt x="50006" y="107342"/>
                    <a:pt x="43234" y="114113"/>
                    <a:pt x="34900" y="114113"/>
                  </a:cubicBezTo>
                  <a:lnTo>
                    <a:pt x="7144" y="114113"/>
                  </a:lnTo>
                  <a:cubicBezTo>
                    <a:pt x="3200" y="114113"/>
                    <a:pt x="0" y="117313"/>
                    <a:pt x="0" y="121257"/>
                  </a:cubicBezTo>
                  <a:cubicBezTo>
                    <a:pt x="0" y="125201"/>
                    <a:pt x="3200" y="128401"/>
                    <a:pt x="7144" y="128401"/>
                  </a:cubicBezTo>
                  <a:lnTo>
                    <a:pt x="25003" y="128401"/>
                  </a:lnTo>
                  <a:lnTo>
                    <a:pt x="25003" y="145553"/>
                  </a:lnTo>
                  <a:cubicBezTo>
                    <a:pt x="25003" y="149497"/>
                    <a:pt x="28203" y="152697"/>
                    <a:pt x="32147" y="152697"/>
                  </a:cubicBezTo>
                  <a:cubicBezTo>
                    <a:pt x="36091" y="152697"/>
                    <a:pt x="39291" y="149497"/>
                    <a:pt x="39291" y="145553"/>
                  </a:cubicBezTo>
                  <a:lnTo>
                    <a:pt x="39291" y="127954"/>
                  </a:lnTo>
                  <a:cubicBezTo>
                    <a:pt x="53392" y="125833"/>
                    <a:pt x="64294" y="113704"/>
                    <a:pt x="64294" y="99007"/>
                  </a:cubicBezTo>
                  <a:cubicBezTo>
                    <a:pt x="64294" y="82822"/>
                    <a:pt x="51123" y="69613"/>
                    <a:pt x="34900" y="69613"/>
                  </a:cubicBezTo>
                  <a:lnTo>
                    <a:pt x="29394" y="69613"/>
                  </a:lnTo>
                  <a:cubicBezTo>
                    <a:pt x="21059" y="69613"/>
                    <a:pt x="14288" y="62842"/>
                    <a:pt x="14288" y="53689"/>
                  </a:cubicBezTo>
                  <a:cubicBezTo>
                    <a:pt x="14288" y="45354"/>
                    <a:pt x="21060" y="38583"/>
                    <a:pt x="29394" y="38583"/>
                  </a:cubicBezTo>
                  <a:close/>
                </a:path>
              </a:pathLst>
            </a:custGeom>
            <a:grpFill/>
            <a:ln w="9525" cap="flat">
              <a:noFill/>
              <a:prstDash val="solid"/>
              <a:miter/>
            </a:ln>
          </p:spPr>
          <p:txBody>
            <a:bodyPr rtlCol="0" anchor="ctr"/>
            <a:lstStyle/>
            <a:p>
              <a:endParaRPr lang="en-IN">
                <a:latin typeface="+mj-lt"/>
              </a:endParaRPr>
            </a:p>
          </p:txBody>
        </p:sp>
        <p:sp>
          <p:nvSpPr>
            <p:cNvPr id="76" name="Freeform: Shape 75">
              <a:extLst>
                <a:ext uri="{FF2B5EF4-FFF2-40B4-BE49-F238E27FC236}">
                  <a16:creationId xmlns:a16="http://schemas.microsoft.com/office/drawing/2014/main" id="{2DEE8F27-F7A7-A54E-477C-E888AD2FD111}"/>
                </a:ext>
              </a:extLst>
            </p:cNvPr>
            <p:cNvSpPr/>
            <p:nvPr/>
          </p:nvSpPr>
          <p:spPr>
            <a:xfrm>
              <a:off x="5688152" y="904282"/>
              <a:ext cx="304763" cy="304792"/>
            </a:xfrm>
            <a:custGeom>
              <a:avLst/>
              <a:gdLst>
                <a:gd name="connsiteX0" fmla="*/ 44350 w 304763"/>
                <a:gd name="connsiteY0" fmla="*/ 259773 h 304792"/>
                <a:gd name="connsiteX1" fmla="*/ 44611 w 304763"/>
                <a:gd name="connsiteY1" fmla="*/ 260182 h 304792"/>
                <a:gd name="connsiteX2" fmla="*/ 45020 w 304763"/>
                <a:gd name="connsiteY2" fmla="*/ 260442 h 304792"/>
                <a:gd name="connsiteX3" fmla="*/ 152367 w 304763"/>
                <a:gd name="connsiteY3" fmla="*/ 304793 h 304792"/>
                <a:gd name="connsiteX4" fmla="*/ 259742 w 304763"/>
                <a:gd name="connsiteY4" fmla="*/ 260404 h 304792"/>
                <a:gd name="connsiteX5" fmla="*/ 260114 w 304763"/>
                <a:gd name="connsiteY5" fmla="*/ 260144 h 304792"/>
                <a:gd name="connsiteX6" fmla="*/ 260375 w 304763"/>
                <a:gd name="connsiteY6" fmla="*/ 259772 h 304792"/>
                <a:gd name="connsiteX7" fmla="*/ 304763 w 304763"/>
                <a:gd name="connsiteY7" fmla="*/ 152396 h 304792"/>
                <a:gd name="connsiteX8" fmla="*/ 260375 w 304763"/>
                <a:gd name="connsiteY8" fmla="*/ 45021 h 304792"/>
                <a:gd name="connsiteX9" fmla="*/ 260114 w 304763"/>
                <a:gd name="connsiteY9" fmla="*/ 44649 h 304792"/>
                <a:gd name="connsiteX10" fmla="*/ 259742 w 304763"/>
                <a:gd name="connsiteY10" fmla="*/ 44388 h 304792"/>
                <a:gd name="connsiteX11" fmla="*/ 152367 w 304763"/>
                <a:gd name="connsiteY11" fmla="*/ 0 h 304792"/>
                <a:gd name="connsiteX12" fmla="*/ 45020 w 304763"/>
                <a:gd name="connsiteY12" fmla="*/ 44350 h 304792"/>
                <a:gd name="connsiteX13" fmla="*/ 44611 w 304763"/>
                <a:gd name="connsiteY13" fmla="*/ 44611 h 304792"/>
                <a:gd name="connsiteX14" fmla="*/ 44350 w 304763"/>
                <a:gd name="connsiteY14" fmla="*/ 45020 h 304792"/>
                <a:gd name="connsiteX15" fmla="*/ 0 w 304763"/>
                <a:gd name="connsiteY15" fmla="*/ 152367 h 304792"/>
                <a:gd name="connsiteX16" fmla="*/ 44350 w 304763"/>
                <a:gd name="connsiteY16" fmla="*/ 259780 h 304792"/>
                <a:gd name="connsiteX17" fmla="*/ 42974 w 304763"/>
                <a:gd name="connsiteY17" fmla="*/ 145282 h 304792"/>
                <a:gd name="connsiteX18" fmla="*/ 14659 w 304763"/>
                <a:gd name="connsiteY18" fmla="*/ 145282 h 304792"/>
                <a:gd name="connsiteX19" fmla="*/ 49968 w 304763"/>
                <a:gd name="connsiteY19" fmla="*/ 60115 h 304792"/>
                <a:gd name="connsiteX20" fmla="*/ 69948 w 304763"/>
                <a:gd name="connsiteY20" fmla="*/ 80133 h 304792"/>
                <a:gd name="connsiteX21" fmla="*/ 75009 w 304763"/>
                <a:gd name="connsiteY21" fmla="*/ 82216 h 304792"/>
                <a:gd name="connsiteX22" fmla="*/ 80069 w 304763"/>
                <a:gd name="connsiteY22" fmla="*/ 80133 h 304792"/>
                <a:gd name="connsiteX23" fmla="*/ 80069 w 304763"/>
                <a:gd name="connsiteY23" fmla="*/ 70013 h 304792"/>
                <a:gd name="connsiteX24" fmla="*/ 60051 w 304763"/>
                <a:gd name="connsiteY24" fmla="*/ 49995 h 304792"/>
                <a:gd name="connsiteX25" fmla="*/ 145218 w 304763"/>
                <a:gd name="connsiteY25" fmla="*/ 14686 h 304792"/>
                <a:gd name="connsiteX26" fmla="*/ 145218 w 304763"/>
                <a:gd name="connsiteY26" fmla="*/ 43001 h 304792"/>
                <a:gd name="connsiteX27" fmla="*/ 152362 w 304763"/>
                <a:gd name="connsiteY27" fmla="*/ 50144 h 304792"/>
                <a:gd name="connsiteX28" fmla="*/ 159505 w 304763"/>
                <a:gd name="connsiteY28" fmla="*/ 43001 h 304792"/>
                <a:gd name="connsiteX29" fmla="*/ 159543 w 304763"/>
                <a:gd name="connsiteY29" fmla="*/ 14686 h 304792"/>
                <a:gd name="connsiteX30" fmla="*/ 244709 w 304763"/>
                <a:gd name="connsiteY30" fmla="*/ 49995 h 304792"/>
                <a:gd name="connsiteX31" fmla="*/ 224692 w 304763"/>
                <a:gd name="connsiteY31" fmla="*/ 70013 h 304792"/>
                <a:gd name="connsiteX32" fmla="*/ 224692 w 304763"/>
                <a:gd name="connsiteY32" fmla="*/ 80133 h 304792"/>
                <a:gd name="connsiteX33" fmla="*/ 229752 w 304763"/>
                <a:gd name="connsiteY33" fmla="*/ 82216 h 304792"/>
                <a:gd name="connsiteX34" fmla="*/ 234812 w 304763"/>
                <a:gd name="connsiteY34" fmla="*/ 80133 h 304792"/>
                <a:gd name="connsiteX35" fmla="*/ 254830 w 304763"/>
                <a:gd name="connsiteY35" fmla="*/ 60115 h 304792"/>
                <a:gd name="connsiteX36" fmla="*/ 290139 w 304763"/>
                <a:gd name="connsiteY36" fmla="*/ 145282 h 304792"/>
                <a:gd name="connsiteX37" fmla="*/ 261787 w 304763"/>
                <a:gd name="connsiteY37" fmla="*/ 145282 h 304792"/>
                <a:gd name="connsiteX38" fmla="*/ 254643 w 304763"/>
                <a:gd name="connsiteY38" fmla="*/ 152426 h 304792"/>
                <a:gd name="connsiteX39" fmla="*/ 261787 w 304763"/>
                <a:gd name="connsiteY39" fmla="*/ 159569 h 304792"/>
                <a:gd name="connsiteX40" fmla="*/ 290139 w 304763"/>
                <a:gd name="connsiteY40" fmla="*/ 159569 h 304792"/>
                <a:gd name="connsiteX41" fmla="*/ 254830 w 304763"/>
                <a:gd name="connsiteY41" fmla="*/ 244736 h 304792"/>
                <a:gd name="connsiteX42" fmla="*/ 234812 w 304763"/>
                <a:gd name="connsiteY42" fmla="*/ 224719 h 304792"/>
                <a:gd name="connsiteX43" fmla="*/ 224692 w 304763"/>
                <a:gd name="connsiteY43" fmla="*/ 224719 h 304792"/>
                <a:gd name="connsiteX44" fmla="*/ 224692 w 304763"/>
                <a:gd name="connsiteY44" fmla="*/ 234839 h 304792"/>
                <a:gd name="connsiteX45" fmla="*/ 244709 w 304763"/>
                <a:gd name="connsiteY45" fmla="*/ 254857 h 304792"/>
                <a:gd name="connsiteX46" fmla="*/ 159543 w 304763"/>
                <a:gd name="connsiteY46" fmla="*/ 290166 h 304792"/>
                <a:gd name="connsiteX47" fmla="*/ 159543 w 304763"/>
                <a:gd name="connsiteY47" fmla="*/ 261851 h 304792"/>
                <a:gd name="connsiteX48" fmla="*/ 152399 w 304763"/>
                <a:gd name="connsiteY48" fmla="*/ 254707 h 304792"/>
                <a:gd name="connsiteX49" fmla="*/ 145255 w 304763"/>
                <a:gd name="connsiteY49" fmla="*/ 261851 h 304792"/>
                <a:gd name="connsiteX50" fmla="*/ 145255 w 304763"/>
                <a:gd name="connsiteY50" fmla="*/ 290166 h 304792"/>
                <a:gd name="connsiteX51" fmla="*/ 60088 w 304763"/>
                <a:gd name="connsiteY51" fmla="*/ 254857 h 304792"/>
                <a:gd name="connsiteX52" fmla="*/ 80069 w 304763"/>
                <a:gd name="connsiteY52" fmla="*/ 234876 h 304792"/>
                <a:gd name="connsiteX53" fmla="*/ 80069 w 304763"/>
                <a:gd name="connsiteY53" fmla="*/ 224756 h 304792"/>
                <a:gd name="connsiteX54" fmla="*/ 69949 w 304763"/>
                <a:gd name="connsiteY54" fmla="*/ 224756 h 304792"/>
                <a:gd name="connsiteX55" fmla="*/ 49968 w 304763"/>
                <a:gd name="connsiteY55" fmla="*/ 244736 h 304792"/>
                <a:gd name="connsiteX56" fmla="*/ 14659 w 304763"/>
                <a:gd name="connsiteY56" fmla="*/ 159569 h 304792"/>
                <a:gd name="connsiteX57" fmla="*/ 42974 w 304763"/>
                <a:gd name="connsiteY57" fmla="*/ 159569 h 304792"/>
                <a:gd name="connsiteX58" fmla="*/ 50117 w 304763"/>
                <a:gd name="connsiteY58" fmla="*/ 152426 h 304792"/>
                <a:gd name="connsiteX59" fmla="*/ 42974 w 304763"/>
                <a:gd name="connsiteY59" fmla="*/ 145282 h 30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04763" h="304792">
                  <a:moveTo>
                    <a:pt x="44350" y="259773"/>
                  </a:moveTo>
                  <a:cubicBezTo>
                    <a:pt x="44462" y="259884"/>
                    <a:pt x="44499" y="260070"/>
                    <a:pt x="44611" y="260182"/>
                  </a:cubicBezTo>
                  <a:cubicBezTo>
                    <a:pt x="44722" y="260293"/>
                    <a:pt x="44908" y="260331"/>
                    <a:pt x="45020" y="260442"/>
                  </a:cubicBezTo>
                  <a:cubicBezTo>
                    <a:pt x="72590" y="287827"/>
                    <a:pt x="110542" y="304793"/>
                    <a:pt x="152367" y="304793"/>
                  </a:cubicBezTo>
                  <a:cubicBezTo>
                    <a:pt x="194224" y="304793"/>
                    <a:pt x="232176" y="287827"/>
                    <a:pt x="259742" y="260404"/>
                  </a:cubicBezTo>
                  <a:cubicBezTo>
                    <a:pt x="259854" y="260292"/>
                    <a:pt x="260003" y="260255"/>
                    <a:pt x="260114" y="260144"/>
                  </a:cubicBezTo>
                  <a:cubicBezTo>
                    <a:pt x="260226" y="260032"/>
                    <a:pt x="260263" y="259883"/>
                    <a:pt x="260375" y="259772"/>
                  </a:cubicBezTo>
                  <a:cubicBezTo>
                    <a:pt x="287796" y="232201"/>
                    <a:pt x="304763" y="194250"/>
                    <a:pt x="304763" y="152396"/>
                  </a:cubicBezTo>
                  <a:cubicBezTo>
                    <a:pt x="304763" y="110542"/>
                    <a:pt x="287797" y="72587"/>
                    <a:pt x="260375" y="45021"/>
                  </a:cubicBezTo>
                  <a:cubicBezTo>
                    <a:pt x="260263" y="44909"/>
                    <a:pt x="260226" y="44760"/>
                    <a:pt x="260114" y="44649"/>
                  </a:cubicBezTo>
                  <a:cubicBezTo>
                    <a:pt x="260003" y="44537"/>
                    <a:pt x="259854" y="44500"/>
                    <a:pt x="259742" y="44388"/>
                  </a:cubicBezTo>
                  <a:cubicBezTo>
                    <a:pt x="232172" y="16967"/>
                    <a:pt x="194221" y="0"/>
                    <a:pt x="152367" y="0"/>
                  </a:cubicBezTo>
                  <a:cubicBezTo>
                    <a:pt x="110509" y="0"/>
                    <a:pt x="72595" y="16966"/>
                    <a:pt x="45020" y="44350"/>
                  </a:cubicBezTo>
                  <a:cubicBezTo>
                    <a:pt x="44908" y="44462"/>
                    <a:pt x="44722" y="44499"/>
                    <a:pt x="44611" y="44611"/>
                  </a:cubicBezTo>
                  <a:cubicBezTo>
                    <a:pt x="44499" y="44722"/>
                    <a:pt x="44462" y="44908"/>
                    <a:pt x="44350" y="45020"/>
                  </a:cubicBezTo>
                  <a:cubicBezTo>
                    <a:pt x="16966" y="72590"/>
                    <a:pt x="0" y="110542"/>
                    <a:pt x="0" y="152367"/>
                  </a:cubicBezTo>
                  <a:cubicBezTo>
                    <a:pt x="0" y="194262"/>
                    <a:pt x="16966" y="232213"/>
                    <a:pt x="44350" y="259780"/>
                  </a:cubicBezTo>
                  <a:close/>
                  <a:moveTo>
                    <a:pt x="42974" y="145282"/>
                  </a:moveTo>
                  <a:lnTo>
                    <a:pt x="14659" y="145282"/>
                  </a:lnTo>
                  <a:cubicBezTo>
                    <a:pt x="16333" y="112614"/>
                    <a:pt x="29393" y="82923"/>
                    <a:pt x="49968" y="60115"/>
                  </a:cubicBezTo>
                  <a:lnTo>
                    <a:pt x="69948" y="80133"/>
                  </a:lnTo>
                  <a:cubicBezTo>
                    <a:pt x="71362" y="81547"/>
                    <a:pt x="73148" y="82216"/>
                    <a:pt x="75009" y="82216"/>
                  </a:cubicBezTo>
                  <a:cubicBezTo>
                    <a:pt x="76832" y="82216"/>
                    <a:pt x="78655" y="81510"/>
                    <a:pt x="80069" y="80133"/>
                  </a:cubicBezTo>
                  <a:cubicBezTo>
                    <a:pt x="82859" y="77342"/>
                    <a:pt x="82859" y="72840"/>
                    <a:pt x="80069" y="70013"/>
                  </a:cubicBezTo>
                  <a:lnTo>
                    <a:pt x="60051" y="49995"/>
                  </a:lnTo>
                  <a:cubicBezTo>
                    <a:pt x="82896" y="29382"/>
                    <a:pt x="112550" y="16360"/>
                    <a:pt x="145218" y="14686"/>
                  </a:cubicBezTo>
                  <a:lnTo>
                    <a:pt x="145218" y="43001"/>
                  </a:lnTo>
                  <a:cubicBezTo>
                    <a:pt x="145218" y="46945"/>
                    <a:pt x="148418" y="50144"/>
                    <a:pt x="152362" y="50144"/>
                  </a:cubicBezTo>
                  <a:cubicBezTo>
                    <a:pt x="156306" y="50144"/>
                    <a:pt x="159505" y="46945"/>
                    <a:pt x="159505" y="43001"/>
                  </a:cubicBezTo>
                  <a:lnTo>
                    <a:pt x="159543" y="14686"/>
                  </a:lnTo>
                  <a:cubicBezTo>
                    <a:pt x="192210" y="16360"/>
                    <a:pt x="221902" y="29420"/>
                    <a:pt x="244709" y="49995"/>
                  </a:cubicBezTo>
                  <a:lnTo>
                    <a:pt x="224692" y="70013"/>
                  </a:lnTo>
                  <a:cubicBezTo>
                    <a:pt x="221901" y="72803"/>
                    <a:pt x="221901" y="77305"/>
                    <a:pt x="224692" y="80133"/>
                  </a:cubicBezTo>
                  <a:cubicBezTo>
                    <a:pt x="226106" y="81547"/>
                    <a:pt x="227892" y="82216"/>
                    <a:pt x="229752" y="82216"/>
                  </a:cubicBezTo>
                  <a:cubicBezTo>
                    <a:pt x="231575" y="82216"/>
                    <a:pt x="233398" y="81510"/>
                    <a:pt x="234812" y="80133"/>
                  </a:cubicBezTo>
                  <a:lnTo>
                    <a:pt x="254830" y="60115"/>
                  </a:lnTo>
                  <a:cubicBezTo>
                    <a:pt x="275443" y="82960"/>
                    <a:pt x="288464" y="112614"/>
                    <a:pt x="290139" y="145282"/>
                  </a:cubicBezTo>
                  <a:lnTo>
                    <a:pt x="261787" y="145282"/>
                  </a:lnTo>
                  <a:cubicBezTo>
                    <a:pt x="257843" y="145282"/>
                    <a:pt x="254643" y="148482"/>
                    <a:pt x="254643" y="152426"/>
                  </a:cubicBezTo>
                  <a:cubicBezTo>
                    <a:pt x="254643" y="156370"/>
                    <a:pt x="257843" y="159569"/>
                    <a:pt x="261787" y="159569"/>
                  </a:cubicBezTo>
                  <a:lnTo>
                    <a:pt x="290139" y="159569"/>
                  </a:lnTo>
                  <a:cubicBezTo>
                    <a:pt x="288465" y="192275"/>
                    <a:pt x="275405" y="221929"/>
                    <a:pt x="254830" y="244736"/>
                  </a:cubicBezTo>
                  <a:lnTo>
                    <a:pt x="234812" y="224719"/>
                  </a:lnTo>
                  <a:cubicBezTo>
                    <a:pt x="232021" y="221928"/>
                    <a:pt x="227519" y="221928"/>
                    <a:pt x="224692" y="224719"/>
                  </a:cubicBezTo>
                  <a:cubicBezTo>
                    <a:pt x="221901" y="227509"/>
                    <a:pt x="221901" y="232011"/>
                    <a:pt x="224692" y="234839"/>
                  </a:cubicBezTo>
                  <a:lnTo>
                    <a:pt x="244709" y="254857"/>
                  </a:lnTo>
                  <a:cubicBezTo>
                    <a:pt x="221865" y="275470"/>
                    <a:pt x="192210" y="288491"/>
                    <a:pt x="159543" y="290166"/>
                  </a:cubicBezTo>
                  <a:lnTo>
                    <a:pt x="159543" y="261851"/>
                  </a:lnTo>
                  <a:cubicBezTo>
                    <a:pt x="159543" y="257907"/>
                    <a:pt x="156343" y="254707"/>
                    <a:pt x="152399" y="254707"/>
                  </a:cubicBezTo>
                  <a:cubicBezTo>
                    <a:pt x="148455" y="254707"/>
                    <a:pt x="145255" y="257907"/>
                    <a:pt x="145255" y="261851"/>
                  </a:cubicBezTo>
                  <a:lnTo>
                    <a:pt x="145255" y="290166"/>
                  </a:lnTo>
                  <a:cubicBezTo>
                    <a:pt x="112550" y="288492"/>
                    <a:pt x="82896" y="275432"/>
                    <a:pt x="60088" y="254857"/>
                  </a:cubicBezTo>
                  <a:lnTo>
                    <a:pt x="80069" y="234876"/>
                  </a:lnTo>
                  <a:cubicBezTo>
                    <a:pt x="82859" y="232086"/>
                    <a:pt x="82859" y="227584"/>
                    <a:pt x="80069" y="224756"/>
                  </a:cubicBezTo>
                  <a:cubicBezTo>
                    <a:pt x="77278" y="221965"/>
                    <a:pt x="72776" y="221965"/>
                    <a:pt x="69949" y="224756"/>
                  </a:cubicBezTo>
                  <a:lnTo>
                    <a:pt x="49968" y="244736"/>
                  </a:lnTo>
                  <a:cubicBezTo>
                    <a:pt x="29355" y="221892"/>
                    <a:pt x="16333" y="192237"/>
                    <a:pt x="14659" y="159569"/>
                  </a:cubicBezTo>
                  <a:lnTo>
                    <a:pt x="42974" y="159569"/>
                  </a:lnTo>
                  <a:cubicBezTo>
                    <a:pt x="46918" y="159569"/>
                    <a:pt x="50117" y="156370"/>
                    <a:pt x="50117" y="152426"/>
                  </a:cubicBezTo>
                  <a:cubicBezTo>
                    <a:pt x="50117" y="148482"/>
                    <a:pt x="46918" y="145282"/>
                    <a:pt x="42974" y="145282"/>
                  </a:cubicBezTo>
                  <a:close/>
                </a:path>
              </a:pathLst>
            </a:custGeom>
            <a:grpFill/>
            <a:ln w="9525" cap="flat">
              <a:noFill/>
              <a:prstDash val="solid"/>
              <a:miter/>
            </a:ln>
          </p:spPr>
          <p:txBody>
            <a:bodyPr rtlCol="0" anchor="ctr"/>
            <a:lstStyle/>
            <a:p>
              <a:endParaRPr lang="en-IN">
                <a:latin typeface="+mj-lt"/>
              </a:endParaRPr>
            </a:p>
          </p:txBody>
        </p:sp>
        <p:sp>
          <p:nvSpPr>
            <p:cNvPr id="77" name="Freeform: Shape 76">
              <a:extLst>
                <a:ext uri="{FF2B5EF4-FFF2-40B4-BE49-F238E27FC236}">
                  <a16:creationId xmlns:a16="http://schemas.microsoft.com/office/drawing/2014/main" id="{5C005C0C-5F20-546C-2C19-F87C89012A4B}"/>
                </a:ext>
              </a:extLst>
            </p:cNvPr>
            <p:cNvSpPr/>
            <p:nvPr/>
          </p:nvSpPr>
          <p:spPr>
            <a:xfrm>
              <a:off x="5533553" y="1049568"/>
              <a:ext cx="105668" cy="106523"/>
            </a:xfrm>
            <a:custGeom>
              <a:avLst/>
              <a:gdLst>
                <a:gd name="connsiteX0" fmla="*/ 7144 w 105668"/>
                <a:gd name="connsiteY0" fmla="*/ 106524 h 106523"/>
                <a:gd name="connsiteX1" fmla="*/ 14288 w 105668"/>
                <a:gd name="connsiteY1" fmla="*/ 99380 h 106523"/>
                <a:gd name="connsiteX2" fmla="*/ 14288 w 105668"/>
                <a:gd name="connsiteY2" fmla="*/ 17115 h 106523"/>
                <a:gd name="connsiteX3" fmla="*/ 17115 w 105668"/>
                <a:gd name="connsiteY3" fmla="*/ 14288 h 106523"/>
                <a:gd name="connsiteX4" fmla="*/ 98525 w 105668"/>
                <a:gd name="connsiteY4" fmla="*/ 14288 h 106523"/>
                <a:gd name="connsiteX5" fmla="*/ 105668 w 105668"/>
                <a:gd name="connsiteY5" fmla="*/ 7144 h 106523"/>
                <a:gd name="connsiteX6" fmla="*/ 98525 w 105668"/>
                <a:gd name="connsiteY6" fmla="*/ 0 h 106523"/>
                <a:gd name="connsiteX7" fmla="*/ 17115 w 105668"/>
                <a:gd name="connsiteY7" fmla="*/ 0 h 106523"/>
                <a:gd name="connsiteX8" fmla="*/ 0 w 105668"/>
                <a:gd name="connsiteY8" fmla="*/ 17115 h 106523"/>
                <a:gd name="connsiteX9" fmla="*/ 0 w 105668"/>
                <a:gd name="connsiteY9" fmla="*/ 99380 h 106523"/>
                <a:gd name="connsiteX10" fmla="*/ 7144 w 105668"/>
                <a:gd name="connsiteY10" fmla="*/ 106524 h 10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668" h="106523">
                  <a:moveTo>
                    <a:pt x="7144" y="106524"/>
                  </a:moveTo>
                  <a:cubicBezTo>
                    <a:pt x="11088" y="106524"/>
                    <a:pt x="14288" y="103324"/>
                    <a:pt x="14288" y="99380"/>
                  </a:cubicBezTo>
                  <a:lnTo>
                    <a:pt x="14288" y="17115"/>
                  </a:lnTo>
                  <a:cubicBezTo>
                    <a:pt x="14288" y="15553"/>
                    <a:pt x="15553" y="14288"/>
                    <a:pt x="17115" y="14288"/>
                  </a:cubicBezTo>
                  <a:lnTo>
                    <a:pt x="98525" y="14288"/>
                  </a:lnTo>
                  <a:cubicBezTo>
                    <a:pt x="102469" y="14288"/>
                    <a:pt x="105668" y="11088"/>
                    <a:pt x="105668" y="7144"/>
                  </a:cubicBezTo>
                  <a:cubicBezTo>
                    <a:pt x="105668" y="3200"/>
                    <a:pt x="102469" y="0"/>
                    <a:pt x="98525" y="0"/>
                  </a:cubicBezTo>
                  <a:lnTo>
                    <a:pt x="17115" y="0"/>
                  </a:lnTo>
                  <a:cubicBezTo>
                    <a:pt x="7665" y="0"/>
                    <a:pt x="0" y="7665"/>
                    <a:pt x="0" y="17115"/>
                  </a:cubicBezTo>
                  <a:lnTo>
                    <a:pt x="0" y="99380"/>
                  </a:lnTo>
                  <a:cubicBezTo>
                    <a:pt x="0" y="103324"/>
                    <a:pt x="3200" y="106524"/>
                    <a:pt x="7144" y="106524"/>
                  </a:cubicBezTo>
                  <a:close/>
                </a:path>
              </a:pathLst>
            </a:custGeom>
            <a:grpFill/>
            <a:ln w="9525" cap="flat">
              <a:noFill/>
              <a:prstDash val="solid"/>
              <a:miter/>
            </a:ln>
          </p:spPr>
          <p:txBody>
            <a:bodyPr rtlCol="0" anchor="ctr"/>
            <a:lstStyle/>
            <a:p>
              <a:endParaRPr lang="en-IN">
                <a:latin typeface="+mj-lt"/>
              </a:endParaRPr>
            </a:p>
          </p:txBody>
        </p:sp>
        <p:sp>
          <p:nvSpPr>
            <p:cNvPr id="78" name="Freeform: Shape 77">
              <a:extLst>
                <a:ext uri="{FF2B5EF4-FFF2-40B4-BE49-F238E27FC236}">
                  <a16:creationId xmlns:a16="http://schemas.microsoft.com/office/drawing/2014/main" id="{E6058A1A-D798-7498-AAFD-7AF3436D0246}"/>
                </a:ext>
              </a:extLst>
            </p:cNvPr>
            <p:cNvSpPr/>
            <p:nvPr/>
          </p:nvSpPr>
          <p:spPr>
            <a:xfrm>
              <a:off x="6041845" y="1049573"/>
              <a:ext cx="105668" cy="106523"/>
            </a:xfrm>
            <a:custGeom>
              <a:avLst/>
              <a:gdLst>
                <a:gd name="connsiteX0" fmla="*/ 7144 w 105668"/>
                <a:gd name="connsiteY0" fmla="*/ 14288 h 106523"/>
                <a:gd name="connsiteX1" fmla="*/ 88553 w 105668"/>
                <a:gd name="connsiteY1" fmla="*/ 14288 h 106523"/>
                <a:gd name="connsiteX2" fmla="*/ 91381 w 105668"/>
                <a:gd name="connsiteY2" fmla="*/ 17115 h 106523"/>
                <a:gd name="connsiteX3" fmla="*/ 91381 w 105668"/>
                <a:gd name="connsiteY3" fmla="*/ 99380 h 106523"/>
                <a:gd name="connsiteX4" fmla="*/ 98525 w 105668"/>
                <a:gd name="connsiteY4" fmla="*/ 106524 h 106523"/>
                <a:gd name="connsiteX5" fmla="*/ 105668 w 105668"/>
                <a:gd name="connsiteY5" fmla="*/ 99380 h 106523"/>
                <a:gd name="connsiteX6" fmla="*/ 105668 w 105668"/>
                <a:gd name="connsiteY6" fmla="*/ 17115 h 106523"/>
                <a:gd name="connsiteX7" fmla="*/ 88553 w 105668"/>
                <a:gd name="connsiteY7" fmla="*/ 0 h 106523"/>
                <a:gd name="connsiteX8" fmla="*/ 7144 w 105668"/>
                <a:gd name="connsiteY8" fmla="*/ 0 h 106523"/>
                <a:gd name="connsiteX9" fmla="*/ 0 w 105668"/>
                <a:gd name="connsiteY9" fmla="*/ 7144 h 106523"/>
                <a:gd name="connsiteX10" fmla="*/ 7144 w 105668"/>
                <a:gd name="connsiteY10" fmla="*/ 14288 h 10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668" h="106523">
                  <a:moveTo>
                    <a:pt x="7144" y="14288"/>
                  </a:moveTo>
                  <a:lnTo>
                    <a:pt x="88553" y="14288"/>
                  </a:lnTo>
                  <a:cubicBezTo>
                    <a:pt x="90116" y="14288"/>
                    <a:pt x="91381" y="15553"/>
                    <a:pt x="91381" y="17115"/>
                  </a:cubicBezTo>
                  <a:lnTo>
                    <a:pt x="91381" y="99380"/>
                  </a:lnTo>
                  <a:cubicBezTo>
                    <a:pt x="91381" y="103324"/>
                    <a:pt x="94581" y="106524"/>
                    <a:pt x="98525" y="106524"/>
                  </a:cubicBezTo>
                  <a:cubicBezTo>
                    <a:pt x="102469" y="106524"/>
                    <a:pt x="105668" y="103324"/>
                    <a:pt x="105668" y="99380"/>
                  </a:cubicBezTo>
                  <a:lnTo>
                    <a:pt x="105668" y="17115"/>
                  </a:lnTo>
                  <a:cubicBezTo>
                    <a:pt x="105668" y="7665"/>
                    <a:pt x="98004" y="0"/>
                    <a:pt x="88553" y="0"/>
                  </a:cubicBezTo>
                  <a:lnTo>
                    <a:pt x="7144" y="0"/>
                  </a:lnTo>
                  <a:cubicBezTo>
                    <a:pt x="3200" y="0"/>
                    <a:pt x="0" y="3200"/>
                    <a:pt x="0" y="7144"/>
                  </a:cubicBezTo>
                  <a:cubicBezTo>
                    <a:pt x="0" y="11088"/>
                    <a:pt x="3200" y="14288"/>
                    <a:pt x="7144" y="14288"/>
                  </a:cubicBezTo>
                  <a:close/>
                </a:path>
              </a:pathLst>
            </a:custGeom>
            <a:grpFill/>
            <a:ln w="9525" cap="flat">
              <a:noFill/>
              <a:prstDash val="solid"/>
              <a:miter/>
            </a:ln>
          </p:spPr>
          <p:txBody>
            <a:bodyPr rtlCol="0" anchor="ctr"/>
            <a:lstStyle/>
            <a:p>
              <a:endParaRPr lang="en-IN">
                <a:latin typeface="+mj-lt"/>
              </a:endParaRPr>
            </a:p>
          </p:txBody>
        </p:sp>
        <p:sp>
          <p:nvSpPr>
            <p:cNvPr id="79" name="Freeform: Shape 78">
              <a:extLst>
                <a:ext uri="{FF2B5EF4-FFF2-40B4-BE49-F238E27FC236}">
                  <a16:creationId xmlns:a16="http://schemas.microsoft.com/office/drawing/2014/main" id="{4D4EE9C2-6ECF-5BCC-6D8A-CCD9469002F4}"/>
                </a:ext>
              </a:extLst>
            </p:cNvPr>
            <p:cNvSpPr/>
            <p:nvPr/>
          </p:nvSpPr>
          <p:spPr>
            <a:xfrm>
              <a:off x="5833410" y="986578"/>
              <a:ext cx="49602" cy="109090"/>
            </a:xfrm>
            <a:custGeom>
              <a:avLst/>
              <a:gdLst>
                <a:gd name="connsiteX0" fmla="*/ 37690 w 49602"/>
                <a:gd name="connsiteY0" fmla="*/ 107268 h 109090"/>
                <a:gd name="connsiteX1" fmla="*/ 42453 w 49602"/>
                <a:gd name="connsiteY1" fmla="*/ 109091 h 109090"/>
                <a:gd name="connsiteX2" fmla="*/ 47774 w 49602"/>
                <a:gd name="connsiteY2" fmla="*/ 106710 h 109090"/>
                <a:gd name="connsiteX3" fmla="*/ 47253 w 49602"/>
                <a:gd name="connsiteY3" fmla="*/ 96626 h 109090"/>
                <a:gd name="connsiteX4" fmla="*/ 14288 w 49602"/>
                <a:gd name="connsiteY4" fmla="*/ 66935 h 109090"/>
                <a:gd name="connsiteX5" fmla="*/ 14288 w 49602"/>
                <a:gd name="connsiteY5" fmla="*/ 7144 h 109090"/>
                <a:gd name="connsiteX6" fmla="*/ 7144 w 49602"/>
                <a:gd name="connsiteY6" fmla="*/ 0 h 109090"/>
                <a:gd name="connsiteX7" fmla="*/ 0 w 49602"/>
                <a:gd name="connsiteY7" fmla="*/ 7144 h 109090"/>
                <a:gd name="connsiteX8" fmla="*/ 0 w 49602"/>
                <a:gd name="connsiteY8" fmla="*/ 70098 h 109090"/>
                <a:gd name="connsiteX9" fmla="*/ 2381 w 49602"/>
                <a:gd name="connsiteY9" fmla="*/ 75419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602" h="109090">
                  <a:moveTo>
                    <a:pt x="37690" y="107268"/>
                  </a:moveTo>
                  <a:cubicBezTo>
                    <a:pt x="39067" y="108495"/>
                    <a:pt x="40779" y="109091"/>
                    <a:pt x="42453" y="109091"/>
                  </a:cubicBezTo>
                  <a:cubicBezTo>
                    <a:pt x="44388" y="109091"/>
                    <a:pt x="46360" y="108309"/>
                    <a:pt x="47774" y="106710"/>
                  </a:cubicBezTo>
                  <a:cubicBezTo>
                    <a:pt x="50415" y="103770"/>
                    <a:pt x="50155" y="99268"/>
                    <a:pt x="47253" y="96626"/>
                  </a:cubicBezTo>
                  <a:lnTo>
                    <a:pt x="14288" y="66935"/>
                  </a:lnTo>
                  <a:lnTo>
                    <a:pt x="14288" y="7144"/>
                  </a:lnTo>
                  <a:cubicBezTo>
                    <a:pt x="14288" y="3200"/>
                    <a:pt x="11088" y="0"/>
                    <a:pt x="7144" y="0"/>
                  </a:cubicBezTo>
                  <a:cubicBezTo>
                    <a:pt x="3200" y="0"/>
                    <a:pt x="0" y="3200"/>
                    <a:pt x="0" y="7144"/>
                  </a:cubicBezTo>
                  <a:lnTo>
                    <a:pt x="0" y="70098"/>
                  </a:lnTo>
                  <a:cubicBezTo>
                    <a:pt x="0" y="72107"/>
                    <a:pt x="856" y="74042"/>
                    <a:pt x="2381" y="75419"/>
                  </a:cubicBezTo>
                  <a:close/>
                </a:path>
              </a:pathLst>
            </a:custGeom>
            <a:grpFill/>
            <a:ln w="9525" cap="flat">
              <a:noFill/>
              <a:prstDash val="solid"/>
              <a:miter/>
            </a:ln>
          </p:spPr>
          <p:txBody>
            <a:bodyPr rtlCol="0" anchor="ctr"/>
            <a:lstStyle/>
            <a:p>
              <a:endParaRPr lang="en-IN">
                <a:latin typeface="+mj-lt"/>
              </a:endParaRPr>
            </a:p>
          </p:txBody>
        </p:sp>
      </p:grpSp>
      <p:grpSp>
        <p:nvGrpSpPr>
          <p:cNvPr id="95" name="Group 94">
            <a:extLst>
              <a:ext uri="{FF2B5EF4-FFF2-40B4-BE49-F238E27FC236}">
                <a16:creationId xmlns:a16="http://schemas.microsoft.com/office/drawing/2014/main" id="{06A2EC7F-7502-4A0C-62BB-A91643019D9F}"/>
              </a:ext>
            </a:extLst>
          </p:cNvPr>
          <p:cNvGrpSpPr/>
          <p:nvPr/>
        </p:nvGrpSpPr>
        <p:grpSpPr>
          <a:xfrm>
            <a:off x="8520713" y="2156756"/>
            <a:ext cx="590640" cy="525152"/>
            <a:chOff x="8381870" y="765499"/>
            <a:chExt cx="941934" cy="837495"/>
          </a:xfrm>
          <a:solidFill>
            <a:schemeClr val="bg1"/>
          </a:solidFill>
        </p:grpSpPr>
        <p:sp>
          <p:nvSpPr>
            <p:cNvPr id="86" name="Freeform: Shape 85">
              <a:extLst>
                <a:ext uri="{FF2B5EF4-FFF2-40B4-BE49-F238E27FC236}">
                  <a16:creationId xmlns:a16="http://schemas.microsoft.com/office/drawing/2014/main" id="{6CBC0439-3BAC-EB85-882B-B7ECCC4FB7D1}"/>
                </a:ext>
              </a:extLst>
            </p:cNvPr>
            <p:cNvSpPr/>
            <p:nvPr/>
          </p:nvSpPr>
          <p:spPr>
            <a:xfrm>
              <a:off x="8381870" y="1169088"/>
              <a:ext cx="941934" cy="433906"/>
            </a:xfrm>
            <a:custGeom>
              <a:avLst/>
              <a:gdLst>
                <a:gd name="connsiteX0" fmla="*/ 851043 w 941934"/>
                <a:gd name="connsiteY0" fmla="*/ 252075 h 433906"/>
                <a:gd name="connsiteX1" fmla="*/ 406044 w 941934"/>
                <a:gd name="connsiteY1" fmla="*/ 252075 h 433906"/>
                <a:gd name="connsiteX2" fmla="*/ 406044 w 941934"/>
                <a:gd name="connsiteY2" fmla="*/ 23590 h 433906"/>
                <a:gd name="connsiteX3" fmla="*/ 381525 w 941934"/>
                <a:gd name="connsiteY3" fmla="*/ 0 h 433906"/>
                <a:gd name="connsiteX4" fmla="*/ 163117 w 941934"/>
                <a:gd name="connsiteY4" fmla="*/ 0 h 433906"/>
                <a:gd name="connsiteX5" fmla="*/ 139527 w 941934"/>
                <a:gd name="connsiteY5" fmla="*/ 23590 h 433906"/>
                <a:gd name="connsiteX6" fmla="*/ 139527 w 941934"/>
                <a:gd name="connsiteY6" fmla="*/ 252075 h 433906"/>
                <a:gd name="connsiteX7" fmla="*/ 90934 w 941934"/>
                <a:gd name="connsiteY7" fmla="*/ 252075 h 433906"/>
                <a:gd name="connsiteX8" fmla="*/ 0 w 941934"/>
                <a:gd name="connsiteY8" fmla="*/ 342972 h 433906"/>
                <a:gd name="connsiteX9" fmla="*/ 90934 w 941934"/>
                <a:gd name="connsiteY9" fmla="*/ 433907 h 433906"/>
                <a:gd name="connsiteX10" fmla="*/ 851001 w 941934"/>
                <a:gd name="connsiteY10" fmla="*/ 433907 h 433906"/>
                <a:gd name="connsiteX11" fmla="*/ 941935 w 941934"/>
                <a:gd name="connsiteY11" fmla="*/ 342972 h 433906"/>
                <a:gd name="connsiteX12" fmla="*/ 851001 w 941934"/>
                <a:gd name="connsiteY12" fmla="*/ 252075 h 433906"/>
                <a:gd name="connsiteX13" fmla="*/ 304136 w 941934"/>
                <a:gd name="connsiteY13" fmla="*/ 52612 h 433906"/>
                <a:gd name="connsiteX14" fmla="*/ 293979 w 941934"/>
                <a:gd name="connsiteY14" fmla="*/ 62547 h 433906"/>
                <a:gd name="connsiteX15" fmla="*/ 251637 w 941934"/>
                <a:gd name="connsiteY15" fmla="*/ 62547 h 433906"/>
                <a:gd name="connsiteX16" fmla="*/ 242484 w 941934"/>
                <a:gd name="connsiteY16" fmla="*/ 53394 h 433906"/>
                <a:gd name="connsiteX17" fmla="*/ 242484 w 941934"/>
                <a:gd name="connsiteY17" fmla="*/ 15405 h 433906"/>
                <a:gd name="connsiteX18" fmla="*/ 304061 w 941934"/>
                <a:gd name="connsiteY18" fmla="*/ 15405 h 433906"/>
                <a:gd name="connsiteX19" fmla="*/ 304099 w 941934"/>
                <a:gd name="connsiteY19" fmla="*/ 52612 h 433906"/>
                <a:gd name="connsiteX20" fmla="*/ 154003 w 941934"/>
                <a:gd name="connsiteY20" fmla="*/ 23591 h 433906"/>
                <a:gd name="connsiteX21" fmla="*/ 163156 w 941934"/>
                <a:gd name="connsiteY21" fmla="*/ 14438 h 433906"/>
                <a:gd name="connsiteX22" fmla="*/ 228082 w 941934"/>
                <a:gd name="connsiteY22" fmla="*/ 14438 h 433906"/>
                <a:gd name="connsiteX23" fmla="*/ 228082 w 941934"/>
                <a:gd name="connsiteY23" fmla="*/ 53393 h 433906"/>
                <a:gd name="connsiteX24" fmla="*/ 251672 w 941934"/>
                <a:gd name="connsiteY24" fmla="*/ 76983 h 433906"/>
                <a:gd name="connsiteX25" fmla="*/ 294013 w 941934"/>
                <a:gd name="connsiteY25" fmla="*/ 76983 h 433906"/>
                <a:gd name="connsiteX26" fmla="*/ 318533 w 941934"/>
                <a:gd name="connsiteY26" fmla="*/ 53393 h 433906"/>
                <a:gd name="connsiteX27" fmla="*/ 318533 w 941934"/>
                <a:gd name="connsiteY27" fmla="*/ 14438 h 433906"/>
                <a:gd name="connsiteX28" fmla="*/ 381561 w 941934"/>
                <a:gd name="connsiteY28" fmla="*/ 14438 h 433906"/>
                <a:gd name="connsiteX29" fmla="*/ 391645 w 941934"/>
                <a:gd name="connsiteY29" fmla="*/ 23591 h 433906"/>
                <a:gd name="connsiteX30" fmla="*/ 391645 w 941934"/>
                <a:gd name="connsiteY30" fmla="*/ 252076 h 433906"/>
                <a:gd name="connsiteX31" fmla="*/ 154005 w 941934"/>
                <a:gd name="connsiteY31" fmla="*/ 252076 h 433906"/>
                <a:gd name="connsiteX32" fmla="*/ 851043 w 941934"/>
                <a:gd name="connsiteY32" fmla="*/ 419469 h 433906"/>
                <a:gd name="connsiteX33" fmla="*/ 90976 w 941934"/>
                <a:gd name="connsiteY33" fmla="*/ 419469 h 433906"/>
                <a:gd name="connsiteX34" fmla="*/ 14479 w 941934"/>
                <a:gd name="connsiteY34" fmla="*/ 342971 h 433906"/>
                <a:gd name="connsiteX35" fmla="*/ 90976 w 941934"/>
                <a:gd name="connsiteY35" fmla="*/ 266474 h 433906"/>
                <a:gd name="connsiteX36" fmla="*/ 851043 w 941934"/>
                <a:gd name="connsiteY36" fmla="*/ 266474 h 433906"/>
                <a:gd name="connsiteX37" fmla="*/ 927540 w 941934"/>
                <a:gd name="connsiteY37" fmla="*/ 342971 h 433906"/>
                <a:gd name="connsiteX38" fmla="*/ 851043 w 941934"/>
                <a:gd name="connsiteY38" fmla="*/ 419469 h 43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1934" h="433906">
                  <a:moveTo>
                    <a:pt x="851043" y="252075"/>
                  </a:moveTo>
                  <a:lnTo>
                    <a:pt x="406044" y="252075"/>
                  </a:lnTo>
                  <a:lnTo>
                    <a:pt x="406044" y="23590"/>
                  </a:lnTo>
                  <a:cubicBezTo>
                    <a:pt x="406044" y="10828"/>
                    <a:pt x="394807" y="0"/>
                    <a:pt x="381525" y="0"/>
                  </a:cubicBezTo>
                  <a:lnTo>
                    <a:pt x="163117" y="0"/>
                  </a:lnTo>
                  <a:cubicBezTo>
                    <a:pt x="150541" y="0"/>
                    <a:pt x="139527" y="11013"/>
                    <a:pt x="139527" y="23590"/>
                  </a:cubicBezTo>
                  <a:lnTo>
                    <a:pt x="139527" y="252075"/>
                  </a:lnTo>
                  <a:lnTo>
                    <a:pt x="90934" y="252075"/>
                  </a:lnTo>
                  <a:cubicBezTo>
                    <a:pt x="40817" y="252075"/>
                    <a:pt x="0" y="292854"/>
                    <a:pt x="0" y="342972"/>
                  </a:cubicBezTo>
                  <a:cubicBezTo>
                    <a:pt x="0" y="393090"/>
                    <a:pt x="40778" y="433907"/>
                    <a:pt x="90934" y="433907"/>
                  </a:cubicBezTo>
                  <a:lnTo>
                    <a:pt x="851001" y="433907"/>
                  </a:lnTo>
                  <a:cubicBezTo>
                    <a:pt x="901118" y="433907"/>
                    <a:pt x="941935" y="393128"/>
                    <a:pt x="941935" y="342972"/>
                  </a:cubicBezTo>
                  <a:cubicBezTo>
                    <a:pt x="941935" y="292855"/>
                    <a:pt x="901156" y="252075"/>
                    <a:pt x="851001" y="252075"/>
                  </a:cubicBezTo>
                  <a:close/>
                  <a:moveTo>
                    <a:pt x="304136" y="52612"/>
                  </a:moveTo>
                  <a:cubicBezTo>
                    <a:pt x="303541" y="57821"/>
                    <a:pt x="298741" y="62547"/>
                    <a:pt x="293979" y="62547"/>
                  </a:cubicBezTo>
                  <a:lnTo>
                    <a:pt x="251637" y="62547"/>
                  </a:lnTo>
                  <a:cubicBezTo>
                    <a:pt x="246949" y="62547"/>
                    <a:pt x="242484" y="58119"/>
                    <a:pt x="242484" y="53394"/>
                  </a:cubicBezTo>
                  <a:lnTo>
                    <a:pt x="242484" y="15405"/>
                  </a:lnTo>
                  <a:lnTo>
                    <a:pt x="304061" y="15405"/>
                  </a:lnTo>
                  <a:lnTo>
                    <a:pt x="304099" y="52612"/>
                  </a:lnTo>
                  <a:close/>
                  <a:moveTo>
                    <a:pt x="154003" y="23591"/>
                  </a:moveTo>
                  <a:cubicBezTo>
                    <a:pt x="154003" y="18902"/>
                    <a:pt x="158431" y="14438"/>
                    <a:pt x="163156" y="14438"/>
                  </a:cubicBezTo>
                  <a:lnTo>
                    <a:pt x="228082" y="14438"/>
                  </a:lnTo>
                  <a:lnTo>
                    <a:pt x="228082" y="53393"/>
                  </a:lnTo>
                  <a:cubicBezTo>
                    <a:pt x="228082" y="65969"/>
                    <a:pt x="239095" y="76983"/>
                    <a:pt x="251672" y="76983"/>
                  </a:cubicBezTo>
                  <a:lnTo>
                    <a:pt x="294013" y="76983"/>
                  </a:lnTo>
                  <a:cubicBezTo>
                    <a:pt x="306105" y="76983"/>
                    <a:pt x="317119" y="66788"/>
                    <a:pt x="318533" y="53393"/>
                  </a:cubicBezTo>
                  <a:lnTo>
                    <a:pt x="318533" y="14438"/>
                  </a:lnTo>
                  <a:lnTo>
                    <a:pt x="381561" y="14438"/>
                  </a:lnTo>
                  <a:cubicBezTo>
                    <a:pt x="386956" y="14438"/>
                    <a:pt x="391645" y="18716"/>
                    <a:pt x="391645" y="23591"/>
                  </a:cubicBezTo>
                  <a:lnTo>
                    <a:pt x="391645" y="252076"/>
                  </a:lnTo>
                  <a:lnTo>
                    <a:pt x="154005" y="252076"/>
                  </a:lnTo>
                  <a:close/>
                  <a:moveTo>
                    <a:pt x="851043" y="419469"/>
                  </a:moveTo>
                  <a:lnTo>
                    <a:pt x="90976" y="419469"/>
                  </a:lnTo>
                  <a:cubicBezTo>
                    <a:pt x="48783" y="419469"/>
                    <a:pt x="14479" y="385163"/>
                    <a:pt x="14479" y="342971"/>
                  </a:cubicBezTo>
                  <a:cubicBezTo>
                    <a:pt x="14479" y="300816"/>
                    <a:pt x="48784" y="266474"/>
                    <a:pt x="90976" y="266474"/>
                  </a:cubicBezTo>
                  <a:lnTo>
                    <a:pt x="851043" y="266474"/>
                  </a:lnTo>
                  <a:cubicBezTo>
                    <a:pt x="893235" y="266474"/>
                    <a:pt x="927540" y="300780"/>
                    <a:pt x="927540" y="342971"/>
                  </a:cubicBezTo>
                  <a:cubicBezTo>
                    <a:pt x="927540" y="385164"/>
                    <a:pt x="893235" y="419469"/>
                    <a:pt x="851043" y="419469"/>
                  </a:cubicBezTo>
                  <a:close/>
                </a:path>
              </a:pathLst>
            </a:custGeom>
            <a:grpFill/>
            <a:ln w="9525" cap="flat">
              <a:noFill/>
              <a:prstDash val="solid"/>
              <a:miter/>
            </a:ln>
          </p:spPr>
          <p:txBody>
            <a:bodyPr rtlCol="0" anchor="ctr"/>
            <a:lstStyle/>
            <a:p>
              <a:endParaRPr lang="en-IN">
                <a:latin typeface="+mj-lt"/>
              </a:endParaRPr>
            </a:p>
          </p:txBody>
        </p:sp>
        <p:sp>
          <p:nvSpPr>
            <p:cNvPr id="87" name="Freeform: Shape 86">
              <a:extLst>
                <a:ext uri="{FF2B5EF4-FFF2-40B4-BE49-F238E27FC236}">
                  <a16:creationId xmlns:a16="http://schemas.microsoft.com/office/drawing/2014/main" id="{ACA841C8-EC9F-1DF1-AB1F-A02E1CAC61F2}"/>
                </a:ext>
              </a:extLst>
            </p:cNvPr>
            <p:cNvSpPr/>
            <p:nvPr/>
          </p:nvSpPr>
          <p:spPr>
            <a:xfrm>
              <a:off x="8430025" y="1468312"/>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grpFill/>
            <a:ln w="9525" cap="flat">
              <a:noFill/>
              <a:prstDash val="solid"/>
              <a:miter/>
            </a:ln>
          </p:spPr>
          <p:txBody>
            <a:bodyPr rtlCol="0" anchor="ctr"/>
            <a:lstStyle/>
            <a:p>
              <a:endParaRPr lang="en-IN">
                <a:latin typeface="+mj-lt"/>
              </a:endParaRPr>
            </a:p>
          </p:txBody>
        </p:sp>
        <p:sp>
          <p:nvSpPr>
            <p:cNvPr id="88" name="Freeform: Shape 87">
              <a:extLst>
                <a:ext uri="{FF2B5EF4-FFF2-40B4-BE49-F238E27FC236}">
                  <a16:creationId xmlns:a16="http://schemas.microsoft.com/office/drawing/2014/main" id="{C4F0AE1D-7935-CA8D-B494-5563FA8FF50D}"/>
                </a:ext>
              </a:extLst>
            </p:cNvPr>
            <p:cNvSpPr/>
            <p:nvPr/>
          </p:nvSpPr>
          <p:spPr>
            <a:xfrm>
              <a:off x="8619563" y="1468312"/>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grpFill/>
            <a:ln w="9525" cap="flat">
              <a:noFill/>
              <a:prstDash val="solid"/>
              <a:miter/>
            </a:ln>
          </p:spPr>
          <p:txBody>
            <a:bodyPr rtlCol="0" anchor="ctr"/>
            <a:lstStyle/>
            <a:p>
              <a:endParaRPr lang="en-IN">
                <a:latin typeface="+mj-lt"/>
              </a:endParaRPr>
            </a:p>
          </p:txBody>
        </p:sp>
        <p:sp>
          <p:nvSpPr>
            <p:cNvPr id="89" name="Freeform: Shape 88">
              <a:extLst>
                <a:ext uri="{FF2B5EF4-FFF2-40B4-BE49-F238E27FC236}">
                  <a16:creationId xmlns:a16="http://schemas.microsoft.com/office/drawing/2014/main" id="{4E47D50B-5406-F2A9-D973-70225B623DFF}"/>
                </a:ext>
              </a:extLst>
            </p:cNvPr>
            <p:cNvSpPr/>
            <p:nvPr/>
          </p:nvSpPr>
          <p:spPr>
            <a:xfrm>
              <a:off x="8809091" y="1468312"/>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grpFill/>
            <a:ln w="9525" cap="flat">
              <a:noFill/>
              <a:prstDash val="solid"/>
              <a:miter/>
            </a:ln>
          </p:spPr>
          <p:txBody>
            <a:bodyPr rtlCol="0" anchor="ctr"/>
            <a:lstStyle/>
            <a:p>
              <a:endParaRPr lang="en-IN">
                <a:latin typeface="+mj-lt"/>
              </a:endParaRPr>
            </a:p>
          </p:txBody>
        </p:sp>
        <p:sp>
          <p:nvSpPr>
            <p:cNvPr id="90" name="Freeform: Shape 89">
              <a:extLst>
                <a:ext uri="{FF2B5EF4-FFF2-40B4-BE49-F238E27FC236}">
                  <a16:creationId xmlns:a16="http://schemas.microsoft.com/office/drawing/2014/main" id="{D738C07C-4F13-FCD7-0E00-C246DEB833B3}"/>
                </a:ext>
              </a:extLst>
            </p:cNvPr>
            <p:cNvSpPr/>
            <p:nvPr/>
          </p:nvSpPr>
          <p:spPr>
            <a:xfrm>
              <a:off x="8998620" y="1468312"/>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grpFill/>
            <a:ln w="9525" cap="flat">
              <a:noFill/>
              <a:prstDash val="solid"/>
              <a:miter/>
            </a:ln>
          </p:spPr>
          <p:txBody>
            <a:bodyPr rtlCol="0" anchor="ctr"/>
            <a:lstStyle/>
            <a:p>
              <a:endParaRPr lang="en-IN">
                <a:latin typeface="+mj-lt"/>
              </a:endParaRPr>
            </a:p>
          </p:txBody>
        </p:sp>
        <p:sp>
          <p:nvSpPr>
            <p:cNvPr id="91" name="Freeform: Shape 90">
              <a:extLst>
                <a:ext uri="{FF2B5EF4-FFF2-40B4-BE49-F238E27FC236}">
                  <a16:creationId xmlns:a16="http://schemas.microsoft.com/office/drawing/2014/main" id="{2C18189F-DFBF-4EF5-10C4-5FD68E533E2B}"/>
                </a:ext>
              </a:extLst>
            </p:cNvPr>
            <p:cNvSpPr/>
            <p:nvPr/>
          </p:nvSpPr>
          <p:spPr>
            <a:xfrm>
              <a:off x="9188158" y="1468312"/>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grpFill/>
            <a:ln w="9525" cap="flat">
              <a:noFill/>
              <a:prstDash val="solid"/>
              <a:miter/>
            </a:ln>
          </p:spPr>
          <p:txBody>
            <a:bodyPr rtlCol="0" anchor="ctr"/>
            <a:lstStyle/>
            <a:p>
              <a:endParaRPr lang="en-IN">
                <a:latin typeface="+mj-lt"/>
              </a:endParaRPr>
            </a:p>
          </p:txBody>
        </p:sp>
        <p:sp>
          <p:nvSpPr>
            <p:cNvPr id="92" name="Freeform: Shape 91">
              <a:extLst>
                <a:ext uri="{FF2B5EF4-FFF2-40B4-BE49-F238E27FC236}">
                  <a16:creationId xmlns:a16="http://schemas.microsoft.com/office/drawing/2014/main" id="{9771B2FB-E53E-CCC5-6DC9-E3537089CE32}"/>
                </a:ext>
              </a:extLst>
            </p:cNvPr>
            <p:cNvSpPr/>
            <p:nvPr/>
          </p:nvSpPr>
          <p:spPr>
            <a:xfrm>
              <a:off x="8845314" y="765499"/>
              <a:ext cx="424010" cy="583515"/>
            </a:xfrm>
            <a:custGeom>
              <a:avLst/>
              <a:gdLst>
                <a:gd name="connsiteX0" fmla="*/ 44109 w 424010"/>
                <a:gd name="connsiteY0" fmla="*/ 373895 h 583515"/>
                <a:gd name="connsiteX1" fmla="*/ 69149 w 424010"/>
                <a:gd name="connsiteY1" fmla="*/ 391085 h 583515"/>
                <a:gd name="connsiteX2" fmla="*/ 79232 w 424010"/>
                <a:gd name="connsiteY2" fmla="*/ 387885 h 583515"/>
                <a:gd name="connsiteX3" fmla="*/ 79232 w 424010"/>
                <a:gd name="connsiteY3" fmla="*/ 552411 h 583515"/>
                <a:gd name="connsiteX4" fmla="*/ 110337 w 424010"/>
                <a:gd name="connsiteY4" fmla="*/ 583515 h 583515"/>
                <a:gd name="connsiteX5" fmla="*/ 314639 w 424010"/>
                <a:gd name="connsiteY5" fmla="*/ 583515 h 583515"/>
                <a:gd name="connsiteX6" fmla="*/ 345743 w 424010"/>
                <a:gd name="connsiteY6" fmla="*/ 552411 h 583515"/>
                <a:gd name="connsiteX7" fmla="*/ 345706 w 424010"/>
                <a:gd name="connsiteY7" fmla="*/ 389486 h 583515"/>
                <a:gd name="connsiteX8" fmla="*/ 354859 w 424010"/>
                <a:gd name="connsiteY8" fmla="*/ 392053 h 583515"/>
                <a:gd name="connsiteX9" fmla="*/ 379974 w 424010"/>
                <a:gd name="connsiteY9" fmla="*/ 374640 h 583515"/>
                <a:gd name="connsiteX10" fmla="*/ 422315 w 424010"/>
                <a:gd name="connsiteY10" fmla="*/ 249510 h 583515"/>
                <a:gd name="connsiteX11" fmla="*/ 407134 w 424010"/>
                <a:gd name="connsiteY11" fmla="*/ 211931 h 583515"/>
                <a:gd name="connsiteX12" fmla="*/ 261021 w 424010"/>
                <a:gd name="connsiteY12" fmla="*/ 138894 h 583515"/>
                <a:gd name="connsiteX13" fmla="*/ 261021 w 424010"/>
                <a:gd name="connsiteY13" fmla="*/ 87064 h 583515"/>
                <a:gd name="connsiteX14" fmla="*/ 236018 w 424010"/>
                <a:gd name="connsiteY14" fmla="*/ 87064 h 583515"/>
                <a:gd name="connsiteX15" fmla="*/ 236055 w 424010"/>
                <a:gd name="connsiteY15" fmla="*/ 0 h 583515"/>
                <a:gd name="connsiteX16" fmla="*/ 221619 w 424010"/>
                <a:gd name="connsiteY16" fmla="*/ 0 h 583515"/>
                <a:gd name="connsiteX17" fmla="*/ 221619 w 424010"/>
                <a:gd name="connsiteY17" fmla="*/ 87064 h 583515"/>
                <a:gd name="connsiteX18" fmla="*/ 200448 w 424010"/>
                <a:gd name="connsiteY18" fmla="*/ 87064 h 583515"/>
                <a:gd name="connsiteX19" fmla="*/ 200485 w 424010"/>
                <a:gd name="connsiteY19" fmla="*/ 0 h 583515"/>
                <a:gd name="connsiteX20" fmla="*/ 186049 w 424010"/>
                <a:gd name="connsiteY20" fmla="*/ 0 h 583515"/>
                <a:gd name="connsiteX21" fmla="*/ 186049 w 424010"/>
                <a:gd name="connsiteY21" fmla="*/ 87064 h 583515"/>
                <a:gd name="connsiteX22" fmla="*/ 161046 w 424010"/>
                <a:gd name="connsiteY22" fmla="*/ 87064 h 583515"/>
                <a:gd name="connsiteX23" fmla="*/ 161046 w 424010"/>
                <a:gd name="connsiteY23" fmla="*/ 139005 h 583515"/>
                <a:gd name="connsiteX24" fmla="*/ 162571 w 424010"/>
                <a:gd name="connsiteY24" fmla="*/ 139005 h 583515"/>
                <a:gd name="connsiteX25" fmla="*/ 17096 w 424010"/>
                <a:gd name="connsiteY25" fmla="*/ 210852 h 583515"/>
                <a:gd name="connsiteX26" fmla="*/ 1692 w 424010"/>
                <a:gd name="connsiteY26" fmla="*/ 248580 h 583515"/>
                <a:gd name="connsiteX27" fmla="*/ 58917 w 424010"/>
                <a:gd name="connsiteY27" fmla="*/ 249851 h 583515"/>
                <a:gd name="connsiteX28" fmla="*/ 172322 w 424010"/>
                <a:gd name="connsiteY28" fmla="*/ 192701 h 583515"/>
                <a:gd name="connsiteX29" fmla="*/ 201902 w 424010"/>
                <a:gd name="connsiteY29" fmla="*/ 214058 h 583515"/>
                <a:gd name="connsiteX30" fmla="*/ 220171 w 424010"/>
                <a:gd name="connsiteY30" fmla="*/ 214058 h 583515"/>
                <a:gd name="connsiteX31" fmla="*/ 249973 w 424010"/>
                <a:gd name="connsiteY31" fmla="*/ 191883 h 583515"/>
                <a:gd name="connsiteX32" fmla="*/ 364312 w 424010"/>
                <a:gd name="connsiteY32" fmla="*/ 250372 h 583515"/>
                <a:gd name="connsiteX33" fmla="*/ 365316 w 424010"/>
                <a:gd name="connsiteY33" fmla="*/ 250744 h 583515"/>
                <a:gd name="connsiteX34" fmla="*/ 339382 w 424010"/>
                <a:gd name="connsiteY34" fmla="*/ 325940 h 583515"/>
                <a:gd name="connsiteX35" fmla="*/ 320184 w 424010"/>
                <a:gd name="connsiteY35" fmla="*/ 317010 h 583515"/>
                <a:gd name="connsiteX36" fmla="*/ 102747 w 424010"/>
                <a:gd name="connsiteY36" fmla="*/ 317010 h 583515"/>
                <a:gd name="connsiteX37" fmla="*/ 84702 w 424010"/>
                <a:gd name="connsiteY37" fmla="*/ 325567 h 583515"/>
                <a:gd name="connsiteX38" fmla="*/ 58694 w 424010"/>
                <a:gd name="connsiteY38" fmla="*/ 250595 h 583515"/>
                <a:gd name="connsiteX39" fmla="*/ 58843 w 424010"/>
                <a:gd name="connsiteY39" fmla="*/ 249851 h 583515"/>
                <a:gd name="connsiteX40" fmla="*/ 185085 w 424010"/>
                <a:gd name="connsiteY40" fmla="*/ 139009 h 583515"/>
                <a:gd name="connsiteX41" fmla="*/ 237026 w 424010"/>
                <a:gd name="connsiteY41" fmla="*/ 139009 h 583515"/>
                <a:gd name="connsiteX42" fmla="*/ 237026 w 424010"/>
                <a:gd name="connsiteY42" fmla="*/ 182802 h 583515"/>
                <a:gd name="connsiteX43" fmla="*/ 220172 w 424010"/>
                <a:gd name="connsiteY43" fmla="*/ 199656 h 583515"/>
                <a:gd name="connsiteX44" fmla="*/ 201903 w 424010"/>
                <a:gd name="connsiteY44" fmla="*/ 199656 h 583515"/>
                <a:gd name="connsiteX45" fmla="*/ 185048 w 424010"/>
                <a:gd name="connsiteY45" fmla="*/ 182802 h 583515"/>
                <a:gd name="connsiteX46" fmla="*/ 185048 w 424010"/>
                <a:gd name="connsiteY46" fmla="*/ 139009 h 583515"/>
                <a:gd name="connsiteX47" fmla="*/ 242793 w 424010"/>
                <a:gd name="connsiteY47" fmla="*/ 332414 h 583515"/>
                <a:gd name="connsiteX48" fmla="*/ 242793 w 424010"/>
                <a:gd name="connsiteY48" fmla="*/ 370403 h 583515"/>
                <a:gd name="connsiteX49" fmla="*/ 232710 w 424010"/>
                <a:gd name="connsiteY49" fmla="*/ 379556 h 583515"/>
                <a:gd name="connsiteX50" fmla="*/ 190369 w 424010"/>
                <a:gd name="connsiteY50" fmla="*/ 379556 h 583515"/>
                <a:gd name="connsiteX51" fmla="*/ 181216 w 424010"/>
                <a:gd name="connsiteY51" fmla="*/ 370403 h 583515"/>
                <a:gd name="connsiteX52" fmla="*/ 181216 w 424010"/>
                <a:gd name="connsiteY52" fmla="*/ 332414 h 583515"/>
                <a:gd name="connsiteX53" fmla="*/ 331346 w 424010"/>
                <a:gd name="connsiteY53" fmla="*/ 552422 h 583515"/>
                <a:gd name="connsiteX54" fmla="*/ 314678 w 424010"/>
                <a:gd name="connsiteY54" fmla="*/ 569091 h 583515"/>
                <a:gd name="connsiteX55" fmla="*/ 110376 w 424010"/>
                <a:gd name="connsiteY55" fmla="*/ 569091 h 583515"/>
                <a:gd name="connsiteX56" fmla="*/ 93707 w 424010"/>
                <a:gd name="connsiteY56" fmla="*/ 552422 h 583515"/>
                <a:gd name="connsiteX57" fmla="*/ 93707 w 424010"/>
                <a:gd name="connsiteY57" fmla="*/ 340567 h 583515"/>
                <a:gd name="connsiteX58" fmla="*/ 102860 w 424010"/>
                <a:gd name="connsiteY58" fmla="*/ 331414 h 583515"/>
                <a:gd name="connsiteX59" fmla="*/ 166819 w 424010"/>
                <a:gd name="connsiteY59" fmla="*/ 331414 h 583515"/>
                <a:gd name="connsiteX60" fmla="*/ 166819 w 424010"/>
                <a:gd name="connsiteY60" fmla="*/ 370370 h 583515"/>
                <a:gd name="connsiteX61" fmla="*/ 190408 w 424010"/>
                <a:gd name="connsiteY61" fmla="*/ 393959 h 583515"/>
                <a:gd name="connsiteX62" fmla="*/ 232750 w 424010"/>
                <a:gd name="connsiteY62" fmla="*/ 393959 h 583515"/>
                <a:gd name="connsiteX63" fmla="*/ 257269 w 424010"/>
                <a:gd name="connsiteY63" fmla="*/ 370370 h 583515"/>
                <a:gd name="connsiteX64" fmla="*/ 257269 w 424010"/>
                <a:gd name="connsiteY64" fmla="*/ 331414 h 583515"/>
                <a:gd name="connsiteX65" fmla="*/ 320298 w 424010"/>
                <a:gd name="connsiteY65" fmla="*/ 331414 h 583515"/>
                <a:gd name="connsiteX66" fmla="*/ 331349 w 424010"/>
                <a:gd name="connsiteY66" fmla="*/ 340567 h 583515"/>
                <a:gd name="connsiteX67" fmla="*/ 408700 w 424010"/>
                <a:gd name="connsiteY67" fmla="*/ 244946 h 583515"/>
                <a:gd name="connsiteX68" fmla="*/ 366433 w 424010"/>
                <a:gd name="connsiteY68" fmla="*/ 369809 h 583515"/>
                <a:gd name="connsiteX69" fmla="*/ 354899 w 424010"/>
                <a:gd name="connsiteY69" fmla="*/ 377623 h 583515"/>
                <a:gd name="connsiteX70" fmla="*/ 347569 w 424010"/>
                <a:gd name="connsiteY70" fmla="*/ 366237 h 583515"/>
                <a:gd name="connsiteX71" fmla="*/ 350174 w 424010"/>
                <a:gd name="connsiteY71" fmla="*/ 339076 h 583515"/>
                <a:gd name="connsiteX72" fmla="*/ 379084 w 424010"/>
                <a:gd name="connsiteY72" fmla="*/ 255285 h 583515"/>
                <a:gd name="connsiteX73" fmla="*/ 371680 w 424010"/>
                <a:gd name="connsiteY73" fmla="*/ 237947 h 583515"/>
                <a:gd name="connsiteX74" fmla="*/ 251503 w 424010"/>
                <a:gd name="connsiteY74" fmla="*/ 176444 h 583515"/>
                <a:gd name="connsiteX75" fmla="*/ 251503 w 424010"/>
                <a:gd name="connsiteY75" fmla="*/ 150213 h 583515"/>
                <a:gd name="connsiteX76" fmla="*/ 400998 w 424010"/>
                <a:gd name="connsiteY76" fmla="*/ 224963 h 583515"/>
                <a:gd name="connsiteX77" fmla="*/ 408700 w 424010"/>
                <a:gd name="connsiteY77" fmla="*/ 244943 h 583515"/>
                <a:gd name="connsiteX78" fmla="*/ 175452 w 424010"/>
                <a:gd name="connsiteY78" fmla="*/ 101509 h 583515"/>
                <a:gd name="connsiteX79" fmla="*/ 246629 w 424010"/>
                <a:gd name="connsiteY79" fmla="*/ 101509 h 583515"/>
                <a:gd name="connsiteX80" fmla="*/ 246629 w 424010"/>
                <a:gd name="connsiteY80" fmla="*/ 124615 h 583515"/>
                <a:gd name="connsiteX81" fmla="*/ 175452 w 424010"/>
                <a:gd name="connsiteY81" fmla="*/ 124615 h 583515"/>
                <a:gd name="connsiteX82" fmla="*/ 23271 w 424010"/>
                <a:gd name="connsiteY82" fmla="*/ 223886 h 583515"/>
                <a:gd name="connsiteX83" fmla="*/ 170651 w 424010"/>
                <a:gd name="connsiteY83" fmla="*/ 151109 h 583515"/>
                <a:gd name="connsiteX84" fmla="*/ 170651 w 424010"/>
                <a:gd name="connsiteY84" fmla="*/ 177378 h 583515"/>
                <a:gd name="connsiteX85" fmla="*/ 51665 w 424010"/>
                <a:gd name="connsiteY85" fmla="*/ 237393 h 583515"/>
                <a:gd name="connsiteX86" fmla="*/ 45005 w 424010"/>
                <a:gd name="connsiteY86" fmla="*/ 254397 h 583515"/>
                <a:gd name="connsiteX87" fmla="*/ 73989 w 424010"/>
                <a:gd name="connsiteY87" fmla="*/ 338410 h 583515"/>
                <a:gd name="connsiteX88" fmla="*/ 76519 w 424010"/>
                <a:gd name="connsiteY88" fmla="*/ 364939 h 583515"/>
                <a:gd name="connsiteX89" fmla="*/ 69152 w 424010"/>
                <a:gd name="connsiteY89" fmla="*/ 376622 h 583515"/>
                <a:gd name="connsiteX90" fmla="*/ 57693 w 424010"/>
                <a:gd name="connsiteY90" fmla="*/ 369032 h 583515"/>
                <a:gd name="connsiteX91" fmla="*/ 15388 w 424010"/>
                <a:gd name="connsiteY91" fmla="*/ 243978 h 583515"/>
                <a:gd name="connsiteX92" fmla="*/ 23276 w 424010"/>
                <a:gd name="connsiteY92" fmla="*/ 223849 h 58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424010" h="583515">
                  <a:moveTo>
                    <a:pt x="44109" y="373895"/>
                  </a:moveTo>
                  <a:cubicBezTo>
                    <a:pt x="47978" y="384164"/>
                    <a:pt x="58024" y="391085"/>
                    <a:pt x="69149" y="391085"/>
                  </a:cubicBezTo>
                  <a:cubicBezTo>
                    <a:pt x="71902" y="391085"/>
                    <a:pt x="75586" y="390378"/>
                    <a:pt x="79232" y="387885"/>
                  </a:cubicBezTo>
                  <a:lnTo>
                    <a:pt x="79232" y="552411"/>
                  </a:lnTo>
                  <a:cubicBezTo>
                    <a:pt x="79232" y="569563"/>
                    <a:pt x="93184" y="583515"/>
                    <a:pt x="110337" y="583515"/>
                  </a:cubicBezTo>
                  <a:lnTo>
                    <a:pt x="314639" y="583515"/>
                  </a:lnTo>
                  <a:cubicBezTo>
                    <a:pt x="331791" y="583515"/>
                    <a:pt x="345743" y="569563"/>
                    <a:pt x="345743" y="552411"/>
                  </a:cubicBezTo>
                  <a:lnTo>
                    <a:pt x="345706" y="389486"/>
                  </a:lnTo>
                  <a:cubicBezTo>
                    <a:pt x="349055" y="391458"/>
                    <a:pt x="352366" y="392053"/>
                    <a:pt x="354859" y="392053"/>
                  </a:cubicBezTo>
                  <a:cubicBezTo>
                    <a:pt x="365984" y="392053"/>
                    <a:pt x="376030" y="385132"/>
                    <a:pt x="379974" y="374640"/>
                  </a:cubicBezTo>
                  <a:lnTo>
                    <a:pt x="422315" y="249510"/>
                  </a:lnTo>
                  <a:cubicBezTo>
                    <a:pt x="427375" y="234292"/>
                    <a:pt x="420753" y="218107"/>
                    <a:pt x="407134" y="211931"/>
                  </a:cubicBezTo>
                  <a:lnTo>
                    <a:pt x="261021" y="138894"/>
                  </a:lnTo>
                  <a:lnTo>
                    <a:pt x="261021" y="87064"/>
                  </a:lnTo>
                  <a:lnTo>
                    <a:pt x="236018" y="87064"/>
                  </a:lnTo>
                  <a:lnTo>
                    <a:pt x="236055" y="0"/>
                  </a:lnTo>
                  <a:lnTo>
                    <a:pt x="221619" y="0"/>
                  </a:lnTo>
                  <a:lnTo>
                    <a:pt x="221619" y="87064"/>
                  </a:lnTo>
                  <a:lnTo>
                    <a:pt x="200448" y="87064"/>
                  </a:lnTo>
                  <a:lnTo>
                    <a:pt x="200485" y="0"/>
                  </a:lnTo>
                  <a:lnTo>
                    <a:pt x="186049" y="0"/>
                  </a:lnTo>
                  <a:lnTo>
                    <a:pt x="186049" y="87064"/>
                  </a:lnTo>
                  <a:lnTo>
                    <a:pt x="161046" y="87064"/>
                  </a:lnTo>
                  <a:lnTo>
                    <a:pt x="161046" y="139005"/>
                  </a:lnTo>
                  <a:lnTo>
                    <a:pt x="162571" y="139005"/>
                  </a:lnTo>
                  <a:lnTo>
                    <a:pt x="17096" y="210852"/>
                  </a:lnTo>
                  <a:cubicBezTo>
                    <a:pt x="3255" y="217140"/>
                    <a:pt x="-3368" y="233363"/>
                    <a:pt x="1692" y="248580"/>
                  </a:cubicBezTo>
                  <a:close/>
                  <a:moveTo>
                    <a:pt x="58917" y="249851"/>
                  </a:moveTo>
                  <a:lnTo>
                    <a:pt x="172322" y="192701"/>
                  </a:lnTo>
                  <a:cubicBezTo>
                    <a:pt x="176377" y="205203"/>
                    <a:pt x="187874" y="214058"/>
                    <a:pt x="201902" y="214058"/>
                  </a:cubicBezTo>
                  <a:lnTo>
                    <a:pt x="220171" y="214058"/>
                  </a:lnTo>
                  <a:cubicBezTo>
                    <a:pt x="234495" y="214058"/>
                    <a:pt x="246141" y="204831"/>
                    <a:pt x="249973" y="191883"/>
                  </a:cubicBezTo>
                  <a:lnTo>
                    <a:pt x="364312" y="250372"/>
                  </a:lnTo>
                  <a:cubicBezTo>
                    <a:pt x="364758" y="250670"/>
                    <a:pt x="365130" y="251228"/>
                    <a:pt x="365316" y="250744"/>
                  </a:cubicBezTo>
                  <a:lnTo>
                    <a:pt x="339382" y="325940"/>
                  </a:lnTo>
                  <a:cubicBezTo>
                    <a:pt x="334620" y="320507"/>
                    <a:pt x="327736" y="317010"/>
                    <a:pt x="320184" y="317010"/>
                  </a:cubicBezTo>
                  <a:lnTo>
                    <a:pt x="102747" y="317010"/>
                  </a:lnTo>
                  <a:cubicBezTo>
                    <a:pt x="95492" y="317010"/>
                    <a:pt x="89055" y="320396"/>
                    <a:pt x="84702" y="325567"/>
                  </a:cubicBezTo>
                  <a:lnTo>
                    <a:pt x="58694" y="250595"/>
                  </a:lnTo>
                  <a:cubicBezTo>
                    <a:pt x="58768" y="250335"/>
                    <a:pt x="59140" y="249702"/>
                    <a:pt x="58843" y="249851"/>
                  </a:cubicBezTo>
                  <a:close/>
                  <a:moveTo>
                    <a:pt x="185085" y="139009"/>
                  </a:moveTo>
                  <a:lnTo>
                    <a:pt x="237026" y="139009"/>
                  </a:lnTo>
                  <a:lnTo>
                    <a:pt x="237026" y="182802"/>
                  </a:lnTo>
                  <a:cubicBezTo>
                    <a:pt x="237026" y="192253"/>
                    <a:pt x="229622" y="199656"/>
                    <a:pt x="220172" y="199656"/>
                  </a:cubicBezTo>
                  <a:lnTo>
                    <a:pt x="201903" y="199656"/>
                  </a:lnTo>
                  <a:cubicBezTo>
                    <a:pt x="192452" y="199656"/>
                    <a:pt x="185048" y="192252"/>
                    <a:pt x="185048" y="182802"/>
                  </a:cubicBezTo>
                  <a:lnTo>
                    <a:pt x="185048" y="139009"/>
                  </a:lnTo>
                  <a:close/>
                  <a:moveTo>
                    <a:pt x="242793" y="332414"/>
                  </a:moveTo>
                  <a:lnTo>
                    <a:pt x="242793" y="370403"/>
                  </a:lnTo>
                  <a:cubicBezTo>
                    <a:pt x="242793" y="375277"/>
                    <a:pt x="238068" y="379556"/>
                    <a:pt x="232710" y="379556"/>
                  </a:cubicBezTo>
                  <a:lnTo>
                    <a:pt x="190369" y="379556"/>
                  </a:lnTo>
                  <a:cubicBezTo>
                    <a:pt x="185681" y="379556"/>
                    <a:pt x="181216" y="375128"/>
                    <a:pt x="181216" y="370403"/>
                  </a:cubicBezTo>
                  <a:lnTo>
                    <a:pt x="181216" y="332414"/>
                  </a:lnTo>
                  <a:close/>
                  <a:moveTo>
                    <a:pt x="331346" y="552422"/>
                  </a:moveTo>
                  <a:cubicBezTo>
                    <a:pt x="331346" y="561613"/>
                    <a:pt x="323868" y="569091"/>
                    <a:pt x="314678" y="569091"/>
                  </a:cubicBezTo>
                  <a:lnTo>
                    <a:pt x="110376" y="569091"/>
                  </a:lnTo>
                  <a:cubicBezTo>
                    <a:pt x="101186" y="569091"/>
                    <a:pt x="93707" y="561613"/>
                    <a:pt x="93707" y="552422"/>
                  </a:cubicBezTo>
                  <a:lnTo>
                    <a:pt x="93707" y="340567"/>
                  </a:lnTo>
                  <a:cubicBezTo>
                    <a:pt x="93707" y="335545"/>
                    <a:pt x="97800" y="331414"/>
                    <a:pt x="102860" y="331414"/>
                  </a:cubicBezTo>
                  <a:lnTo>
                    <a:pt x="166819" y="331414"/>
                  </a:lnTo>
                  <a:lnTo>
                    <a:pt x="166819" y="370370"/>
                  </a:lnTo>
                  <a:cubicBezTo>
                    <a:pt x="166819" y="382946"/>
                    <a:pt x="177831" y="393959"/>
                    <a:pt x="190408" y="393959"/>
                  </a:cubicBezTo>
                  <a:lnTo>
                    <a:pt x="232750" y="393959"/>
                  </a:lnTo>
                  <a:cubicBezTo>
                    <a:pt x="246032" y="393959"/>
                    <a:pt x="257269" y="383170"/>
                    <a:pt x="257269" y="370370"/>
                  </a:cubicBezTo>
                  <a:lnTo>
                    <a:pt x="257269" y="331414"/>
                  </a:lnTo>
                  <a:lnTo>
                    <a:pt x="320298" y="331414"/>
                  </a:lnTo>
                  <a:cubicBezTo>
                    <a:pt x="326474" y="331414"/>
                    <a:pt x="330865" y="336586"/>
                    <a:pt x="331349" y="340567"/>
                  </a:cubicBezTo>
                  <a:close/>
                  <a:moveTo>
                    <a:pt x="408700" y="244946"/>
                  </a:moveTo>
                  <a:lnTo>
                    <a:pt x="366433" y="369809"/>
                  </a:lnTo>
                  <a:cubicBezTo>
                    <a:pt x="364721" y="374423"/>
                    <a:pt x="359959" y="377623"/>
                    <a:pt x="354899" y="377623"/>
                  </a:cubicBezTo>
                  <a:cubicBezTo>
                    <a:pt x="350471" y="377623"/>
                    <a:pt x="348127" y="368693"/>
                    <a:pt x="347569" y="366237"/>
                  </a:cubicBezTo>
                  <a:cubicBezTo>
                    <a:pt x="345895" y="356973"/>
                    <a:pt x="346751" y="347671"/>
                    <a:pt x="350174" y="339076"/>
                  </a:cubicBezTo>
                  <a:lnTo>
                    <a:pt x="379084" y="255285"/>
                  </a:lnTo>
                  <a:cubicBezTo>
                    <a:pt x="381019" y="249481"/>
                    <a:pt x="378117" y="242189"/>
                    <a:pt x="371680" y="237947"/>
                  </a:cubicBezTo>
                  <a:lnTo>
                    <a:pt x="251503" y="176444"/>
                  </a:lnTo>
                  <a:lnTo>
                    <a:pt x="251503" y="150213"/>
                  </a:lnTo>
                  <a:lnTo>
                    <a:pt x="400998" y="224963"/>
                  </a:lnTo>
                  <a:cubicBezTo>
                    <a:pt x="408104" y="228200"/>
                    <a:pt x="411416" y="236795"/>
                    <a:pt x="408700" y="244943"/>
                  </a:cubicBezTo>
                  <a:close/>
                  <a:moveTo>
                    <a:pt x="175452" y="101509"/>
                  </a:moveTo>
                  <a:lnTo>
                    <a:pt x="246629" y="101509"/>
                  </a:lnTo>
                  <a:lnTo>
                    <a:pt x="246629" y="124615"/>
                  </a:lnTo>
                  <a:lnTo>
                    <a:pt x="175452" y="124615"/>
                  </a:lnTo>
                  <a:close/>
                  <a:moveTo>
                    <a:pt x="23271" y="223886"/>
                  </a:moveTo>
                  <a:lnTo>
                    <a:pt x="170651" y="151109"/>
                  </a:lnTo>
                  <a:lnTo>
                    <a:pt x="170651" y="177378"/>
                  </a:lnTo>
                  <a:lnTo>
                    <a:pt x="51665" y="237393"/>
                  </a:lnTo>
                  <a:cubicBezTo>
                    <a:pt x="45898" y="241225"/>
                    <a:pt x="43033" y="248518"/>
                    <a:pt x="45005" y="254397"/>
                  </a:cubicBezTo>
                  <a:lnTo>
                    <a:pt x="73989" y="338410"/>
                  </a:lnTo>
                  <a:cubicBezTo>
                    <a:pt x="77301" y="346670"/>
                    <a:pt x="78156" y="355934"/>
                    <a:pt x="76519" y="364939"/>
                  </a:cubicBezTo>
                  <a:cubicBezTo>
                    <a:pt x="75924" y="367692"/>
                    <a:pt x="73580" y="376622"/>
                    <a:pt x="69152" y="376622"/>
                  </a:cubicBezTo>
                  <a:cubicBezTo>
                    <a:pt x="64092" y="376622"/>
                    <a:pt x="59367" y="373423"/>
                    <a:pt x="57693" y="369032"/>
                  </a:cubicBezTo>
                  <a:lnTo>
                    <a:pt x="15388" y="243978"/>
                  </a:lnTo>
                  <a:cubicBezTo>
                    <a:pt x="12672" y="235793"/>
                    <a:pt x="15984" y="227198"/>
                    <a:pt x="23276" y="223849"/>
                  </a:cubicBezTo>
                  <a:close/>
                </a:path>
              </a:pathLst>
            </a:custGeom>
            <a:grpFill/>
            <a:ln w="9525" cap="flat">
              <a:noFill/>
              <a:prstDash val="solid"/>
              <a:miter/>
            </a:ln>
          </p:spPr>
          <p:txBody>
            <a:bodyPr rtlCol="0" anchor="ctr"/>
            <a:lstStyle/>
            <a:p>
              <a:endParaRPr lang="en-IN">
                <a:latin typeface="+mj-lt"/>
              </a:endParaRPr>
            </a:p>
          </p:txBody>
        </p:sp>
      </p:grpSp>
      <p:cxnSp>
        <p:nvCxnSpPr>
          <p:cNvPr id="97" name="Straight Connector 96">
            <a:extLst>
              <a:ext uri="{FF2B5EF4-FFF2-40B4-BE49-F238E27FC236}">
                <a16:creationId xmlns:a16="http://schemas.microsoft.com/office/drawing/2014/main" id="{E5B551F6-989C-EABF-95E6-2C450BDDDFA7}"/>
              </a:ext>
            </a:extLst>
          </p:cNvPr>
          <p:cNvCxnSpPr>
            <a:cxnSpLocks/>
          </p:cNvCxnSpPr>
          <p:nvPr/>
        </p:nvCxnSpPr>
        <p:spPr>
          <a:xfrm>
            <a:off x="9229725" y="2045371"/>
            <a:ext cx="0" cy="74792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F0685E0-CB8A-448A-DF85-116F568C28E8}"/>
              </a:ext>
            </a:extLst>
          </p:cNvPr>
          <p:cNvCxnSpPr>
            <a:cxnSpLocks/>
          </p:cNvCxnSpPr>
          <p:nvPr/>
        </p:nvCxnSpPr>
        <p:spPr>
          <a:xfrm>
            <a:off x="5410200" y="2045371"/>
            <a:ext cx="0" cy="74792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1F8A7DA-27DF-86FD-E15E-092A9B74522F}"/>
              </a:ext>
            </a:extLst>
          </p:cNvPr>
          <p:cNvCxnSpPr>
            <a:cxnSpLocks/>
          </p:cNvCxnSpPr>
          <p:nvPr/>
        </p:nvCxnSpPr>
        <p:spPr>
          <a:xfrm>
            <a:off x="1514475" y="2045371"/>
            <a:ext cx="0" cy="74792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719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73C3F-70C0-1415-C0B4-F5EF7DDF7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F430D-38E8-7587-F5AA-2BE1A3DBE42D}"/>
              </a:ext>
            </a:extLst>
          </p:cNvPr>
          <p:cNvSpPr>
            <a:spLocks noGrp="1"/>
          </p:cNvSpPr>
          <p:nvPr>
            <p:ph type="title"/>
          </p:nvPr>
        </p:nvSpPr>
        <p:spPr/>
        <p:txBody>
          <a:bodyPr/>
          <a:lstStyle/>
          <a:p>
            <a:r>
              <a:rPr lang="en-US">
                <a:latin typeface="+mj-lt"/>
              </a:rPr>
              <a:t>Growth Drivers</a:t>
            </a:r>
          </a:p>
        </p:txBody>
      </p:sp>
      <p:graphicFrame>
        <p:nvGraphicFramePr>
          <p:cNvPr id="3" name="Diagram 2">
            <a:extLst>
              <a:ext uri="{FF2B5EF4-FFF2-40B4-BE49-F238E27FC236}">
                <a16:creationId xmlns:a16="http://schemas.microsoft.com/office/drawing/2014/main" id="{E5A4A163-002A-2C9B-454B-B0DE03583F64}"/>
              </a:ext>
            </a:extLst>
          </p:cNvPr>
          <p:cNvGraphicFramePr/>
          <p:nvPr>
            <p:extLst>
              <p:ext uri="{D42A27DB-BD31-4B8C-83A1-F6EECF244321}">
                <p14:modId xmlns:p14="http://schemas.microsoft.com/office/powerpoint/2010/main" val="798685419"/>
              </p:ext>
            </p:extLst>
          </p:nvPr>
        </p:nvGraphicFramePr>
        <p:xfrm>
          <a:off x="648183" y="719666"/>
          <a:ext cx="1098437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3267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AA66A034-D25A-79FD-457C-1DA2A014A54A}"/>
              </a:ext>
            </a:extLst>
          </p:cNvPr>
          <p:cNvSpPr/>
          <p:nvPr/>
        </p:nvSpPr>
        <p:spPr>
          <a:xfrm>
            <a:off x="964850" y="5639459"/>
            <a:ext cx="515923" cy="515923"/>
          </a:xfrm>
          <a:custGeom>
            <a:avLst/>
            <a:gdLst>
              <a:gd name="connsiteX0" fmla="*/ 380550 w 902336"/>
              <a:gd name="connsiteY0" fmla="*/ 0 h 902336"/>
              <a:gd name="connsiteX1" fmla="*/ 521787 w 902336"/>
              <a:gd name="connsiteY1" fmla="*/ 0 h 902336"/>
              <a:gd name="connsiteX2" fmla="*/ 540316 w 902336"/>
              <a:gd name="connsiteY2" fmla="*/ 18492 h 902336"/>
              <a:gd name="connsiteX3" fmla="*/ 540316 w 902336"/>
              <a:gd name="connsiteY3" fmla="*/ 103249 h 902336"/>
              <a:gd name="connsiteX4" fmla="*/ 634153 w 902336"/>
              <a:gd name="connsiteY4" fmla="*/ 142167 h 902336"/>
              <a:gd name="connsiteX5" fmla="*/ 694094 w 902336"/>
              <a:gd name="connsiteY5" fmla="*/ 82189 h 902336"/>
              <a:gd name="connsiteX6" fmla="*/ 720287 w 902336"/>
              <a:gd name="connsiteY6" fmla="*/ 82189 h 902336"/>
              <a:gd name="connsiteX7" fmla="*/ 820147 w 902336"/>
              <a:gd name="connsiteY7" fmla="*/ 182049 h 902336"/>
              <a:gd name="connsiteX8" fmla="*/ 820929 w 902336"/>
              <a:gd name="connsiteY8" fmla="*/ 182905 h 902336"/>
              <a:gd name="connsiteX9" fmla="*/ 820892 w 902336"/>
              <a:gd name="connsiteY9" fmla="*/ 182942 h 902336"/>
              <a:gd name="connsiteX10" fmla="*/ 820147 w 902336"/>
              <a:gd name="connsiteY10" fmla="*/ 208206 h 902336"/>
              <a:gd name="connsiteX11" fmla="*/ 760207 w 902336"/>
              <a:gd name="connsiteY11" fmla="*/ 268146 h 902336"/>
              <a:gd name="connsiteX12" fmla="*/ 799088 w 902336"/>
              <a:gd name="connsiteY12" fmla="*/ 362020 h 902336"/>
              <a:gd name="connsiteX13" fmla="*/ 883808 w 902336"/>
              <a:gd name="connsiteY13" fmla="*/ 362020 h 902336"/>
              <a:gd name="connsiteX14" fmla="*/ 902337 w 902336"/>
              <a:gd name="connsiteY14" fmla="*/ 380549 h 902336"/>
              <a:gd name="connsiteX15" fmla="*/ 902337 w 902336"/>
              <a:gd name="connsiteY15" fmla="*/ 521786 h 902336"/>
              <a:gd name="connsiteX16" fmla="*/ 883845 w 902336"/>
              <a:gd name="connsiteY16" fmla="*/ 540315 h 902336"/>
              <a:gd name="connsiteX17" fmla="*/ 799088 w 902336"/>
              <a:gd name="connsiteY17" fmla="*/ 540315 h 902336"/>
              <a:gd name="connsiteX18" fmla="*/ 760169 w 902336"/>
              <a:gd name="connsiteY18" fmla="*/ 634151 h 902336"/>
              <a:gd name="connsiteX19" fmla="*/ 820147 w 902336"/>
              <a:gd name="connsiteY19" fmla="*/ 694092 h 902336"/>
              <a:gd name="connsiteX20" fmla="*/ 820929 w 902336"/>
              <a:gd name="connsiteY20" fmla="*/ 694948 h 902336"/>
              <a:gd name="connsiteX21" fmla="*/ 820892 w 902336"/>
              <a:gd name="connsiteY21" fmla="*/ 694948 h 902336"/>
              <a:gd name="connsiteX22" fmla="*/ 820147 w 902336"/>
              <a:gd name="connsiteY22" fmla="*/ 720211 h 902336"/>
              <a:gd name="connsiteX23" fmla="*/ 720287 w 902336"/>
              <a:gd name="connsiteY23" fmla="*/ 820147 h 902336"/>
              <a:gd name="connsiteX24" fmla="*/ 719431 w 902336"/>
              <a:gd name="connsiteY24" fmla="*/ 820929 h 902336"/>
              <a:gd name="connsiteX25" fmla="*/ 719394 w 902336"/>
              <a:gd name="connsiteY25" fmla="*/ 820891 h 902336"/>
              <a:gd name="connsiteX26" fmla="*/ 694094 w 902336"/>
              <a:gd name="connsiteY26" fmla="*/ 820147 h 902336"/>
              <a:gd name="connsiteX27" fmla="*/ 634153 w 902336"/>
              <a:gd name="connsiteY27" fmla="*/ 760206 h 902336"/>
              <a:gd name="connsiteX28" fmla="*/ 634153 w 902336"/>
              <a:gd name="connsiteY28" fmla="*/ 760169 h 902336"/>
              <a:gd name="connsiteX29" fmla="*/ 540317 w 902336"/>
              <a:gd name="connsiteY29" fmla="*/ 799087 h 902336"/>
              <a:gd name="connsiteX30" fmla="*/ 540317 w 902336"/>
              <a:gd name="connsiteY30" fmla="*/ 883808 h 902336"/>
              <a:gd name="connsiteX31" fmla="*/ 521788 w 902336"/>
              <a:gd name="connsiteY31" fmla="*/ 902336 h 902336"/>
              <a:gd name="connsiteX32" fmla="*/ 380551 w 902336"/>
              <a:gd name="connsiteY32" fmla="*/ 902336 h 902336"/>
              <a:gd name="connsiteX33" fmla="*/ 362022 w 902336"/>
              <a:gd name="connsiteY33" fmla="*/ 883808 h 902336"/>
              <a:gd name="connsiteX34" fmla="*/ 362022 w 902336"/>
              <a:gd name="connsiteY34" fmla="*/ 799087 h 902336"/>
              <a:gd name="connsiteX35" fmla="*/ 268186 w 902336"/>
              <a:gd name="connsiteY35" fmla="*/ 760169 h 902336"/>
              <a:gd name="connsiteX36" fmla="*/ 208245 w 902336"/>
              <a:gd name="connsiteY36" fmla="*/ 820147 h 902336"/>
              <a:gd name="connsiteX37" fmla="*/ 207389 w 902336"/>
              <a:gd name="connsiteY37" fmla="*/ 820929 h 902336"/>
              <a:gd name="connsiteX38" fmla="*/ 207389 w 902336"/>
              <a:gd name="connsiteY38" fmla="*/ 820891 h 902336"/>
              <a:gd name="connsiteX39" fmla="*/ 182126 w 902336"/>
              <a:gd name="connsiteY39" fmla="*/ 820147 h 902336"/>
              <a:gd name="connsiteX40" fmla="*/ 82189 w 902336"/>
              <a:gd name="connsiteY40" fmla="*/ 720287 h 902336"/>
              <a:gd name="connsiteX41" fmla="*/ 76794 w 902336"/>
              <a:gd name="connsiteY41" fmla="*/ 707190 h 902336"/>
              <a:gd name="connsiteX42" fmla="*/ 82189 w 902336"/>
              <a:gd name="connsiteY42" fmla="*/ 694093 h 902336"/>
              <a:gd name="connsiteX43" fmla="*/ 142130 w 902336"/>
              <a:gd name="connsiteY43" fmla="*/ 634153 h 902336"/>
              <a:gd name="connsiteX44" fmla="*/ 142167 w 902336"/>
              <a:gd name="connsiteY44" fmla="*/ 634153 h 902336"/>
              <a:gd name="connsiteX45" fmla="*/ 103249 w 902336"/>
              <a:gd name="connsiteY45" fmla="*/ 540316 h 902336"/>
              <a:gd name="connsiteX46" fmla="*/ 18529 w 902336"/>
              <a:gd name="connsiteY46" fmla="*/ 540316 h 902336"/>
              <a:gd name="connsiteX47" fmla="*/ 5469 w 902336"/>
              <a:gd name="connsiteY47" fmla="*/ 534884 h 902336"/>
              <a:gd name="connsiteX48" fmla="*/ 0 w 902336"/>
              <a:gd name="connsiteY48" fmla="*/ 521787 h 902336"/>
              <a:gd name="connsiteX49" fmla="*/ 0 w 902336"/>
              <a:gd name="connsiteY49" fmla="*/ 380550 h 902336"/>
              <a:gd name="connsiteX50" fmla="*/ 5395 w 902336"/>
              <a:gd name="connsiteY50" fmla="*/ 367528 h 902336"/>
              <a:gd name="connsiteX51" fmla="*/ 18492 w 902336"/>
              <a:gd name="connsiteY51" fmla="*/ 362095 h 902336"/>
              <a:gd name="connsiteX52" fmla="*/ 103249 w 902336"/>
              <a:gd name="connsiteY52" fmla="*/ 362095 h 902336"/>
              <a:gd name="connsiteX53" fmla="*/ 142167 w 902336"/>
              <a:gd name="connsiteY53" fmla="*/ 268259 h 902336"/>
              <a:gd name="connsiteX54" fmla="*/ 82189 w 902336"/>
              <a:gd name="connsiteY54" fmla="*/ 208244 h 902336"/>
              <a:gd name="connsiteX55" fmla="*/ 82189 w 902336"/>
              <a:gd name="connsiteY55" fmla="*/ 182050 h 902336"/>
              <a:gd name="connsiteX56" fmla="*/ 182050 w 902336"/>
              <a:gd name="connsiteY56" fmla="*/ 82190 h 902336"/>
              <a:gd name="connsiteX57" fmla="*/ 208243 w 902336"/>
              <a:gd name="connsiteY57" fmla="*/ 82190 h 902336"/>
              <a:gd name="connsiteX58" fmla="*/ 268184 w 902336"/>
              <a:gd name="connsiteY58" fmla="*/ 142131 h 902336"/>
              <a:gd name="connsiteX59" fmla="*/ 362021 w 902336"/>
              <a:gd name="connsiteY59" fmla="*/ 103250 h 902336"/>
              <a:gd name="connsiteX60" fmla="*/ 362021 w 902336"/>
              <a:gd name="connsiteY60" fmla="*/ 18492 h 902336"/>
              <a:gd name="connsiteX61" fmla="*/ 367453 w 902336"/>
              <a:gd name="connsiteY61" fmla="*/ 5433 h 902336"/>
              <a:gd name="connsiteX62" fmla="*/ 368383 w 902336"/>
              <a:gd name="connsiteY62" fmla="*/ 4614 h 902336"/>
              <a:gd name="connsiteX63" fmla="*/ 380549 w 902336"/>
              <a:gd name="connsiteY63" fmla="*/ 0 h 902336"/>
              <a:gd name="connsiteX64" fmla="*/ 277157 w 902336"/>
              <a:gd name="connsiteY64" fmla="*/ 433235 h 902336"/>
              <a:gd name="connsiteX65" fmla="*/ 250740 w 902336"/>
              <a:gd name="connsiteY65" fmla="*/ 454926 h 902336"/>
              <a:gd name="connsiteX66" fmla="*/ 266851 w 902336"/>
              <a:gd name="connsiteY66" fmla="*/ 485064 h 902336"/>
              <a:gd name="connsiteX67" fmla="*/ 299556 w 902336"/>
              <a:gd name="connsiteY67" fmla="*/ 475167 h 902336"/>
              <a:gd name="connsiteX68" fmla="*/ 296207 w 902336"/>
              <a:gd name="connsiteY68" fmla="*/ 441160 h 902336"/>
              <a:gd name="connsiteX69" fmla="*/ 277157 w 902336"/>
              <a:gd name="connsiteY69" fmla="*/ 433235 h 902336"/>
              <a:gd name="connsiteX70" fmla="*/ 243150 w 902336"/>
              <a:gd name="connsiteY70" fmla="*/ 426203 h 902336"/>
              <a:gd name="connsiteX71" fmla="*/ 243150 w 902336"/>
              <a:gd name="connsiteY71" fmla="*/ 426240 h 902336"/>
              <a:gd name="connsiteX72" fmla="*/ 308782 w 902336"/>
              <a:gd name="connsiteY72" fmla="*/ 424938 h 902336"/>
              <a:gd name="connsiteX73" fmla="*/ 314698 w 902336"/>
              <a:gd name="connsiteY73" fmla="*/ 490274 h 902336"/>
              <a:gd name="connsiteX74" fmla="*/ 366491 w 902336"/>
              <a:gd name="connsiteY74" fmla="*/ 554977 h 902336"/>
              <a:gd name="connsiteX75" fmla="*/ 369393 w 902336"/>
              <a:gd name="connsiteY75" fmla="*/ 560112 h 902336"/>
              <a:gd name="connsiteX76" fmla="*/ 370397 w 902336"/>
              <a:gd name="connsiteY76" fmla="*/ 565916 h 902336"/>
              <a:gd name="connsiteX77" fmla="*/ 370397 w 902336"/>
              <a:gd name="connsiteY77" fmla="*/ 691303 h 902336"/>
              <a:gd name="connsiteX78" fmla="*/ 440570 w 902336"/>
              <a:gd name="connsiteY78" fmla="*/ 704251 h 902336"/>
              <a:gd name="connsiteX79" fmla="*/ 440570 w 902336"/>
              <a:gd name="connsiteY79" fmla="*/ 449381 h 902336"/>
              <a:gd name="connsiteX80" fmla="*/ 392238 w 902336"/>
              <a:gd name="connsiteY80" fmla="*/ 385869 h 902336"/>
              <a:gd name="connsiteX81" fmla="*/ 451137 w 902336"/>
              <a:gd name="connsiteY81" fmla="*/ 332031 h 902336"/>
              <a:gd name="connsiteX82" fmla="*/ 510073 w 902336"/>
              <a:gd name="connsiteY82" fmla="*/ 385869 h 902336"/>
              <a:gd name="connsiteX83" fmla="*/ 461741 w 902336"/>
              <a:gd name="connsiteY83" fmla="*/ 449381 h 902336"/>
              <a:gd name="connsiteX84" fmla="*/ 461741 w 902336"/>
              <a:gd name="connsiteY84" fmla="*/ 704251 h 902336"/>
              <a:gd name="connsiteX85" fmla="*/ 531914 w 902336"/>
              <a:gd name="connsiteY85" fmla="*/ 691303 h 902336"/>
              <a:gd name="connsiteX86" fmla="*/ 531914 w 902336"/>
              <a:gd name="connsiteY86" fmla="*/ 565916 h 902336"/>
              <a:gd name="connsiteX87" fmla="*/ 532918 w 902336"/>
              <a:gd name="connsiteY87" fmla="*/ 560112 h 902336"/>
              <a:gd name="connsiteX88" fmla="*/ 535821 w 902336"/>
              <a:gd name="connsiteY88" fmla="*/ 554903 h 902336"/>
              <a:gd name="connsiteX89" fmla="*/ 536304 w 902336"/>
              <a:gd name="connsiteY89" fmla="*/ 554344 h 902336"/>
              <a:gd name="connsiteX90" fmla="*/ 587650 w 902336"/>
              <a:gd name="connsiteY90" fmla="*/ 490274 h 902336"/>
              <a:gd name="connsiteX91" fmla="*/ 591222 w 902336"/>
              <a:gd name="connsiteY91" fmla="*/ 426352 h 902336"/>
              <a:gd name="connsiteX92" fmla="*/ 655143 w 902336"/>
              <a:gd name="connsiteY92" fmla="*/ 422892 h 902336"/>
              <a:gd name="connsiteX93" fmla="*/ 665673 w 902336"/>
              <a:gd name="connsiteY93" fmla="*/ 486032 h 902336"/>
              <a:gd name="connsiteX94" fmla="*/ 604057 w 902336"/>
              <a:gd name="connsiteY94" fmla="*/ 503445 h 902336"/>
              <a:gd name="connsiteX95" fmla="*/ 553121 w 902336"/>
              <a:gd name="connsiteY95" fmla="*/ 567106 h 902336"/>
              <a:gd name="connsiteX96" fmla="*/ 553121 w 902336"/>
              <a:gd name="connsiteY96" fmla="*/ 683083 h 902336"/>
              <a:gd name="connsiteX97" fmla="*/ 696558 w 902336"/>
              <a:gd name="connsiteY97" fmla="*/ 513385 h 902336"/>
              <a:gd name="connsiteX98" fmla="*/ 650830 w 902336"/>
              <a:gd name="connsiteY98" fmla="*/ 295910 h 902336"/>
              <a:gd name="connsiteX99" fmla="*/ 451176 w 902336"/>
              <a:gd name="connsiteY99" fmla="*/ 198355 h 902336"/>
              <a:gd name="connsiteX100" fmla="*/ 251523 w 902336"/>
              <a:gd name="connsiteY100" fmla="*/ 295910 h 902336"/>
              <a:gd name="connsiteX101" fmla="*/ 205795 w 902336"/>
              <a:gd name="connsiteY101" fmla="*/ 513385 h 902336"/>
              <a:gd name="connsiteX102" fmla="*/ 349232 w 902336"/>
              <a:gd name="connsiteY102" fmla="*/ 683083 h 902336"/>
              <a:gd name="connsiteX103" fmla="*/ 349232 w 902336"/>
              <a:gd name="connsiteY103" fmla="*/ 567068 h 902336"/>
              <a:gd name="connsiteX104" fmla="*/ 298295 w 902336"/>
              <a:gd name="connsiteY104" fmla="*/ 503407 h 902336"/>
              <a:gd name="connsiteX105" fmla="*/ 238169 w 902336"/>
              <a:gd name="connsiteY105" fmla="*/ 488077 h 902336"/>
              <a:gd name="connsiteX106" fmla="*/ 243155 w 902336"/>
              <a:gd name="connsiteY106" fmla="*/ 426202 h 902336"/>
              <a:gd name="connsiteX107" fmla="*/ 477998 w 902336"/>
              <a:gd name="connsiteY107" fmla="*/ 364365 h 902336"/>
              <a:gd name="connsiteX108" fmla="*/ 478035 w 902336"/>
              <a:gd name="connsiteY108" fmla="*/ 364365 h 902336"/>
              <a:gd name="connsiteX109" fmla="*/ 430038 w 902336"/>
              <a:gd name="connsiteY109" fmla="*/ 359640 h 902336"/>
              <a:gd name="connsiteX110" fmla="*/ 416047 w 902336"/>
              <a:gd name="connsiteY110" fmla="*/ 405777 h 902336"/>
              <a:gd name="connsiteX111" fmla="*/ 458575 w 902336"/>
              <a:gd name="connsiteY111" fmla="*/ 428510 h 902336"/>
              <a:gd name="connsiteX112" fmla="*/ 489158 w 902336"/>
              <a:gd name="connsiteY112" fmla="*/ 391228 h 902336"/>
              <a:gd name="connsiteX113" fmla="*/ 478033 w 902336"/>
              <a:gd name="connsiteY113" fmla="*/ 364365 h 902336"/>
              <a:gd name="connsiteX114" fmla="*/ 644238 w 902336"/>
              <a:gd name="connsiteY114" fmla="*/ 441160 h 902336"/>
              <a:gd name="connsiteX115" fmla="*/ 610194 w 902336"/>
              <a:gd name="connsiteY115" fmla="*/ 437774 h 902336"/>
              <a:gd name="connsiteX116" fmla="*/ 600296 w 902336"/>
              <a:gd name="connsiteY116" fmla="*/ 470516 h 902336"/>
              <a:gd name="connsiteX117" fmla="*/ 630434 w 902336"/>
              <a:gd name="connsiteY117" fmla="*/ 486627 h 902336"/>
              <a:gd name="connsiteX118" fmla="*/ 652125 w 902336"/>
              <a:gd name="connsiteY118" fmla="*/ 460210 h 902336"/>
              <a:gd name="connsiteX119" fmla="*/ 644238 w 902336"/>
              <a:gd name="connsiteY119" fmla="*/ 441160 h 902336"/>
              <a:gd name="connsiteX120" fmla="*/ 451166 w 902336"/>
              <a:gd name="connsiteY120" fmla="*/ 176727 h 902336"/>
              <a:gd name="connsiteX121" fmla="*/ 233434 w 902336"/>
              <a:gd name="connsiteY121" fmla="*/ 284102 h 902336"/>
              <a:gd name="connsiteX122" fmla="*/ 186069 w 902336"/>
              <a:gd name="connsiteY122" fmla="*/ 522189 h 902336"/>
              <a:gd name="connsiteX123" fmla="*/ 346137 w 902336"/>
              <a:gd name="connsiteY123" fmla="*/ 704726 h 902336"/>
              <a:gd name="connsiteX124" fmla="*/ 588396 w 902336"/>
              <a:gd name="connsiteY124" fmla="*/ 688876 h 902336"/>
              <a:gd name="connsiteX125" fmla="*/ 723270 w 902336"/>
              <a:gd name="connsiteY125" fmla="*/ 486993 h 902336"/>
              <a:gd name="connsiteX126" fmla="*/ 645209 w 902336"/>
              <a:gd name="connsiteY126" fmla="*/ 257127 h 902336"/>
              <a:gd name="connsiteX127" fmla="*/ 451176 w 902336"/>
              <a:gd name="connsiteY127" fmla="*/ 176722 h 902336"/>
              <a:gd name="connsiteX128" fmla="*/ 519143 w 902336"/>
              <a:gd name="connsiteY128" fmla="*/ 21127 h 902336"/>
              <a:gd name="connsiteX129" fmla="*/ 383193 w 902336"/>
              <a:gd name="connsiteY129" fmla="*/ 21127 h 902336"/>
              <a:gd name="connsiteX130" fmla="*/ 383193 w 902336"/>
              <a:gd name="connsiteY130" fmla="*/ 111503 h 902336"/>
              <a:gd name="connsiteX131" fmla="*/ 374970 w 902336"/>
              <a:gd name="connsiteY131" fmla="*/ 121809 h 902336"/>
              <a:gd name="connsiteX132" fmla="*/ 321839 w 902336"/>
              <a:gd name="connsiteY132" fmla="*/ 138850 h 902336"/>
              <a:gd name="connsiteX133" fmla="*/ 272688 w 902336"/>
              <a:gd name="connsiteY133" fmla="*/ 164150 h 902336"/>
              <a:gd name="connsiteX134" fmla="*/ 259144 w 902336"/>
              <a:gd name="connsiteY134" fmla="*/ 162997 h 902336"/>
              <a:gd name="connsiteX135" fmla="*/ 195186 w 902336"/>
              <a:gd name="connsiteY135" fmla="*/ 99038 h 902336"/>
              <a:gd name="connsiteX136" fmla="*/ 99040 w 902336"/>
              <a:gd name="connsiteY136" fmla="*/ 195184 h 902336"/>
              <a:gd name="connsiteX137" fmla="*/ 162999 w 902336"/>
              <a:gd name="connsiteY137" fmla="*/ 259142 h 902336"/>
              <a:gd name="connsiteX138" fmla="*/ 162962 w 902336"/>
              <a:gd name="connsiteY138" fmla="*/ 259142 h 902336"/>
              <a:gd name="connsiteX139" fmla="*/ 164450 w 902336"/>
              <a:gd name="connsiteY139" fmla="*/ 272202 h 902336"/>
              <a:gd name="connsiteX140" fmla="*/ 138814 w 902336"/>
              <a:gd name="connsiteY140" fmla="*/ 321911 h 902336"/>
              <a:gd name="connsiteX141" fmla="*/ 121960 w 902336"/>
              <a:gd name="connsiteY141" fmla="*/ 374336 h 902336"/>
              <a:gd name="connsiteX142" fmla="*/ 111541 w 902336"/>
              <a:gd name="connsiteY142" fmla="*/ 383228 h 902336"/>
              <a:gd name="connsiteX143" fmla="*/ 21128 w 902336"/>
              <a:gd name="connsiteY143" fmla="*/ 383228 h 902336"/>
              <a:gd name="connsiteX144" fmla="*/ 21128 w 902336"/>
              <a:gd name="connsiteY144" fmla="*/ 519150 h 902336"/>
              <a:gd name="connsiteX145" fmla="*/ 111504 w 902336"/>
              <a:gd name="connsiteY145" fmla="*/ 519150 h 902336"/>
              <a:gd name="connsiteX146" fmla="*/ 121810 w 902336"/>
              <a:gd name="connsiteY146" fmla="*/ 527373 h 902336"/>
              <a:gd name="connsiteX147" fmla="*/ 164115 w 902336"/>
              <a:gd name="connsiteY147" fmla="*/ 629614 h 902336"/>
              <a:gd name="connsiteX148" fmla="*/ 162961 w 902336"/>
              <a:gd name="connsiteY148" fmla="*/ 643195 h 902336"/>
              <a:gd name="connsiteX149" fmla="*/ 99003 w 902336"/>
              <a:gd name="connsiteY149" fmla="*/ 707153 h 902336"/>
              <a:gd name="connsiteX150" fmla="*/ 195148 w 902336"/>
              <a:gd name="connsiteY150" fmla="*/ 803299 h 902336"/>
              <a:gd name="connsiteX151" fmla="*/ 259107 w 902336"/>
              <a:gd name="connsiteY151" fmla="*/ 739340 h 902336"/>
              <a:gd name="connsiteX152" fmla="*/ 272166 w 902336"/>
              <a:gd name="connsiteY152" fmla="*/ 737852 h 902336"/>
              <a:gd name="connsiteX153" fmla="*/ 321875 w 902336"/>
              <a:gd name="connsiteY153" fmla="*/ 763524 h 902336"/>
              <a:gd name="connsiteX154" fmla="*/ 374263 w 902336"/>
              <a:gd name="connsiteY154" fmla="*/ 780342 h 902336"/>
              <a:gd name="connsiteX155" fmla="*/ 383155 w 902336"/>
              <a:gd name="connsiteY155" fmla="*/ 790797 h 902336"/>
              <a:gd name="connsiteX156" fmla="*/ 383155 w 902336"/>
              <a:gd name="connsiteY156" fmla="*/ 881211 h 902336"/>
              <a:gd name="connsiteX157" fmla="*/ 519144 w 902336"/>
              <a:gd name="connsiteY157" fmla="*/ 881211 h 902336"/>
              <a:gd name="connsiteX158" fmla="*/ 519144 w 902336"/>
              <a:gd name="connsiteY158" fmla="*/ 790835 h 902336"/>
              <a:gd name="connsiteX159" fmla="*/ 527366 w 902336"/>
              <a:gd name="connsiteY159" fmla="*/ 780529 h 902336"/>
              <a:gd name="connsiteX160" fmla="*/ 629646 w 902336"/>
              <a:gd name="connsiteY160" fmla="*/ 738224 h 902336"/>
              <a:gd name="connsiteX161" fmla="*/ 643189 w 902336"/>
              <a:gd name="connsiteY161" fmla="*/ 739378 h 902336"/>
              <a:gd name="connsiteX162" fmla="*/ 707148 w 902336"/>
              <a:gd name="connsiteY162" fmla="*/ 803336 h 902336"/>
              <a:gd name="connsiteX163" fmla="*/ 803293 w 902336"/>
              <a:gd name="connsiteY163" fmla="*/ 707191 h 902336"/>
              <a:gd name="connsiteX164" fmla="*/ 739335 w 902336"/>
              <a:gd name="connsiteY164" fmla="*/ 643232 h 902336"/>
              <a:gd name="connsiteX165" fmla="*/ 739372 w 902336"/>
              <a:gd name="connsiteY165" fmla="*/ 643232 h 902336"/>
              <a:gd name="connsiteX166" fmla="*/ 737884 w 902336"/>
              <a:gd name="connsiteY166" fmla="*/ 630173 h 902336"/>
              <a:gd name="connsiteX167" fmla="*/ 763519 w 902336"/>
              <a:gd name="connsiteY167" fmla="*/ 580463 h 902336"/>
              <a:gd name="connsiteX168" fmla="*/ 780374 w 902336"/>
              <a:gd name="connsiteY168" fmla="*/ 528076 h 902336"/>
              <a:gd name="connsiteX169" fmla="*/ 790792 w 902336"/>
              <a:gd name="connsiteY169" fmla="*/ 519183 h 902336"/>
              <a:gd name="connsiteX170" fmla="*/ 881168 w 902336"/>
              <a:gd name="connsiteY170" fmla="*/ 519183 h 902336"/>
              <a:gd name="connsiteX171" fmla="*/ 881168 w 902336"/>
              <a:gd name="connsiteY171" fmla="*/ 383195 h 902336"/>
              <a:gd name="connsiteX172" fmla="*/ 790829 w 902336"/>
              <a:gd name="connsiteY172" fmla="*/ 383195 h 902336"/>
              <a:gd name="connsiteX173" fmla="*/ 780523 w 902336"/>
              <a:gd name="connsiteY173" fmla="*/ 374972 h 902336"/>
              <a:gd name="connsiteX174" fmla="*/ 763482 w 902336"/>
              <a:gd name="connsiteY174" fmla="*/ 321841 h 902336"/>
              <a:gd name="connsiteX175" fmla="*/ 738182 w 902336"/>
              <a:gd name="connsiteY175" fmla="*/ 272690 h 902336"/>
              <a:gd name="connsiteX176" fmla="*/ 739335 w 902336"/>
              <a:gd name="connsiteY176" fmla="*/ 259146 h 902336"/>
              <a:gd name="connsiteX177" fmla="*/ 803294 w 902336"/>
              <a:gd name="connsiteY177" fmla="*/ 195188 h 902336"/>
              <a:gd name="connsiteX178" fmla="*/ 707148 w 902336"/>
              <a:gd name="connsiteY178" fmla="*/ 99043 h 902336"/>
              <a:gd name="connsiteX179" fmla="*/ 643190 w 902336"/>
              <a:gd name="connsiteY179" fmla="*/ 163001 h 902336"/>
              <a:gd name="connsiteX180" fmla="*/ 643190 w 902336"/>
              <a:gd name="connsiteY180" fmla="*/ 162964 h 902336"/>
              <a:gd name="connsiteX181" fmla="*/ 630130 w 902336"/>
              <a:gd name="connsiteY181" fmla="*/ 164452 h 902336"/>
              <a:gd name="connsiteX182" fmla="*/ 580421 w 902336"/>
              <a:gd name="connsiteY182" fmla="*/ 138817 h 902336"/>
              <a:gd name="connsiteX183" fmla="*/ 528034 w 902336"/>
              <a:gd name="connsiteY183" fmla="*/ 121962 h 902336"/>
              <a:gd name="connsiteX184" fmla="*/ 519141 w 902336"/>
              <a:gd name="connsiteY184" fmla="*/ 111544 h 90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902336" h="902336">
                <a:moveTo>
                  <a:pt x="380550" y="0"/>
                </a:moveTo>
                <a:lnTo>
                  <a:pt x="521787" y="0"/>
                </a:lnTo>
                <a:cubicBezTo>
                  <a:pt x="532019" y="0"/>
                  <a:pt x="540279" y="8297"/>
                  <a:pt x="540316" y="18492"/>
                </a:cubicBezTo>
                <a:lnTo>
                  <a:pt x="540316" y="103249"/>
                </a:lnTo>
                <a:cubicBezTo>
                  <a:pt x="573281" y="111695"/>
                  <a:pt x="604870" y="124792"/>
                  <a:pt x="634153" y="142167"/>
                </a:cubicBezTo>
                <a:lnTo>
                  <a:pt x="694094" y="82189"/>
                </a:lnTo>
                <a:cubicBezTo>
                  <a:pt x="701312" y="74971"/>
                  <a:pt x="713032" y="74971"/>
                  <a:pt x="720287" y="82189"/>
                </a:cubicBezTo>
                <a:lnTo>
                  <a:pt x="820147" y="182049"/>
                </a:lnTo>
                <a:cubicBezTo>
                  <a:pt x="820408" y="182347"/>
                  <a:pt x="820668" y="182608"/>
                  <a:pt x="820929" y="182905"/>
                </a:cubicBezTo>
                <a:lnTo>
                  <a:pt x="820892" y="182942"/>
                </a:lnTo>
                <a:cubicBezTo>
                  <a:pt x="827366" y="190235"/>
                  <a:pt x="827031" y="201323"/>
                  <a:pt x="820147" y="208206"/>
                </a:cubicBezTo>
                <a:lnTo>
                  <a:pt x="760207" y="268146"/>
                </a:lnTo>
                <a:cubicBezTo>
                  <a:pt x="777545" y="297428"/>
                  <a:pt x="790642" y="329054"/>
                  <a:pt x="799088" y="362020"/>
                </a:cubicBezTo>
                <a:lnTo>
                  <a:pt x="883808" y="362020"/>
                </a:lnTo>
                <a:cubicBezTo>
                  <a:pt x="894002" y="362057"/>
                  <a:pt x="902300" y="370317"/>
                  <a:pt x="902337" y="380549"/>
                </a:cubicBezTo>
                <a:lnTo>
                  <a:pt x="902337" y="521786"/>
                </a:lnTo>
                <a:cubicBezTo>
                  <a:pt x="902337" y="532017"/>
                  <a:pt x="894040" y="540278"/>
                  <a:pt x="883845" y="540315"/>
                </a:cubicBezTo>
                <a:lnTo>
                  <a:pt x="799088" y="540315"/>
                </a:lnTo>
                <a:cubicBezTo>
                  <a:pt x="790642" y="573280"/>
                  <a:pt x="777545" y="604868"/>
                  <a:pt x="760169" y="634151"/>
                </a:cubicBezTo>
                <a:lnTo>
                  <a:pt x="820147" y="694092"/>
                </a:lnTo>
                <a:cubicBezTo>
                  <a:pt x="820408" y="694390"/>
                  <a:pt x="820668" y="694650"/>
                  <a:pt x="820929" y="694948"/>
                </a:cubicBezTo>
                <a:lnTo>
                  <a:pt x="820892" y="694948"/>
                </a:lnTo>
                <a:cubicBezTo>
                  <a:pt x="827366" y="702240"/>
                  <a:pt x="827031" y="713328"/>
                  <a:pt x="820147" y="720211"/>
                </a:cubicBezTo>
                <a:lnTo>
                  <a:pt x="720287" y="820147"/>
                </a:lnTo>
                <a:cubicBezTo>
                  <a:pt x="719990" y="820408"/>
                  <a:pt x="719729" y="820668"/>
                  <a:pt x="719431" y="820929"/>
                </a:cubicBezTo>
                <a:lnTo>
                  <a:pt x="719394" y="820891"/>
                </a:lnTo>
                <a:cubicBezTo>
                  <a:pt x="712102" y="827365"/>
                  <a:pt x="700977" y="827031"/>
                  <a:pt x="694094" y="820147"/>
                </a:cubicBezTo>
                <a:lnTo>
                  <a:pt x="634153" y="760206"/>
                </a:lnTo>
                <a:lnTo>
                  <a:pt x="634153" y="760169"/>
                </a:lnTo>
                <a:cubicBezTo>
                  <a:pt x="604871" y="777545"/>
                  <a:pt x="573283" y="790642"/>
                  <a:pt x="540317" y="799087"/>
                </a:cubicBezTo>
                <a:lnTo>
                  <a:pt x="540317" y="883808"/>
                </a:lnTo>
                <a:cubicBezTo>
                  <a:pt x="540279" y="894002"/>
                  <a:pt x="532020" y="902299"/>
                  <a:pt x="521788" y="902336"/>
                </a:cubicBezTo>
                <a:lnTo>
                  <a:pt x="380551" y="902336"/>
                </a:lnTo>
                <a:cubicBezTo>
                  <a:pt x="370319" y="902336"/>
                  <a:pt x="362059" y="894039"/>
                  <a:pt x="362022" y="883808"/>
                </a:cubicBezTo>
                <a:lnTo>
                  <a:pt x="362022" y="799087"/>
                </a:lnTo>
                <a:cubicBezTo>
                  <a:pt x="329057" y="790641"/>
                  <a:pt x="297468" y="777545"/>
                  <a:pt x="268186" y="760169"/>
                </a:cubicBezTo>
                <a:lnTo>
                  <a:pt x="208245" y="820147"/>
                </a:lnTo>
                <a:cubicBezTo>
                  <a:pt x="207947" y="820408"/>
                  <a:pt x="207687" y="820668"/>
                  <a:pt x="207389" y="820929"/>
                </a:cubicBezTo>
                <a:lnTo>
                  <a:pt x="207389" y="820891"/>
                </a:lnTo>
                <a:cubicBezTo>
                  <a:pt x="200096" y="827365"/>
                  <a:pt x="189009" y="827030"/>
                  <a:pt x="182126" y="820147"/>
                </a:cubicBezTo>
                <a:lnTo>
                  <a:pt x="82189" y="720287"/>
                </a:lnTo>
                <a:cubicBezTo>
                  <a:pt x="78729" y="716790"/>
                  <a:pt x="76794" y="712102"/>
                  <a:pt x="76794" y="707190"/>
                </a:cubicBezTo>
                <a:cubicBezTo>
                  <a:pt x="76794" y="702279"/>
                  <a:pt x="78729" y="697554"/>
                  <a:pt x="82189" y="694093"/>
                </a:cubicBezTo>
                <a:lnTo>
                  <a:pt x="142130" y="634153"/>
                </a:lnTo>
                <a:lnTo>
                  <a:pt x="142167" y="634153"/>
                </a:lnTo>
                <a:cubicBezTo>
                  <a:pt x="124792" y="604871"/>
                  <a:pt x="111695" y="573282"/>
                  <a:pt x="103249" y="540316"/>
                </a:cubicBezTo>
                <a:lnTo>
                  <a:pt x="18529" y="540316"/>
                </a:lnTo>
                <a:cubicBezTo>
                  <a:pt x="13618" y="540279"/>
                  <a:pt x="8930" y="538344"/>
                  <a:pt x="5469" y="534884"/>
                </a:cubicBezTo>
                <a:cubicBezTo>
                  <a:pt x="1972" y="531424"/>
                  <a:pt x="0" y="526698"/>
                  <a:pt x="0" y="521787"/>
                </a:cubicBezTo>
                <a:lnTo>
                  <a:pt x="0" y="380550"/>
                </a:lnTo>
                <a:cubicBezTo>
                  <a:pt x="0" y="375676"/>
                  <a:pt x="1935" y="370988"/>
                  <a:pt x="5395" y="367528"/>
                </a:cubicBezTo>
                <a:cubicBezTo>
                  <a:pt x="8855" y="364030"/>
                  <a:pt x="13581" y="362095"/>
                  <a:pt x="18492" y="362095"/>
                </a:cubicBezTo>
                <a:lnTo>
                  <a:pt x="103249" y="362095"/>
                </a:lnTo>
                <a:cubicBezTo>
                  <a:pt x="111695" y="329130"/>
                  <a:pt x="124792" y="297505"/>
                  <a:pt x="142167" y="268259"/>
                </a:cubicBezTo>
                <a:lnTo>
                  <a:pt x="82189" y="208244"/>
                </a:lnTo>
                <a:cubicBezTo>
                  <a:pt x="74971" y="201026"/>
                  <a:pt x="74971" y="189305"/>
                  <a:pt x="82189" y="182050"/>
                </a:cubicBezTo>
                <a:lnTo>
                  <a:pt x="182050" y="82190"/>
                </a:lnTo>
                <a:cubicBezTo>
                  <a:pt x="189305" y="74972"/>
                  <a:pt x="201025" y="74972"/>
                  <a:pt x="208243" y="82190"/>
                </a:cubicBezTo>
                <a:lnTo>
                  <a:pt x="268184" y="142131"/>
                </a:lnTo>
                <a:cubicBezTo>
                  <a:pt x="297466" y="124755"/>
                  <a:pt x="329055" y="111696"/>
                  <a:pt x="362021" y="103250"/>
                </a:cubicBezTo>
                <a:lnTo>
                  <a:pt x="362021" y="18492"/>
                </a:lnTo>
                <a:cubicBezTo>
                  <a:pt x="362021" y="13581"/>
                  <a:pt x="363993" y="8893"/>
                  <a:pt x="367453" y="5433"/>
                </a:cubicBezTo>
                <a:cubicBezTo>
                  <a:pt x="367750" y="5135"/>
                  <a:pt x="368048" y="4875"/>
                  <a:pt x="368383" y="4614"/>
                </a:cubicBezTo>
                <a:cubicBezTo>
                  <a:pt x="371732" y="1638"/>
                  <a:pt x="376048" y="0"/>
                  <a:pt x="380549" y="0"/>
                </a:cubicBezTo>
                <a:close/>
                <a:moveTo>
                  <a:pt x="277157" y="433235"/>
                </a:moveTo>
                <a:cubicBezTo>
                  <a:pt x="264320" y="433235"/>
                  <a:pt x="253270" y="442314"/>
                  <a:pt x="250740" y="454926"/>
                </a:cubicBezTo>
                <a:cubicBezTo>
                  <a:pt x="248247" y="467539"/>
                  <a:pt x="254982" y="480152"/>
                  <a:pt x="266851" y="485064"/>
                </a:cubicBezTo>
                <a:cubicBezTo>
                  <a:pt x="278720" y="490013"/>
                  <a:pt x="292412" y="485846"/>
                  <a:pt x="299556" y="475167"/>
                </a:cubicBezTo>
                <a:cubicBezTo>
                  <a:pt x="306699" y="464489"/>
                  <a:pt x="305323" y="450238"/>
                  <a:pt x="296207" y="441160"/>
                </a:cubicBezTo>
                <a:cubicBezTo>
                  <a:pt x="291184" y="436100"/>
                  <a:pt x="284301" y="433235"/>
                  <a:pt x="277157" y="433235"/>
                </a:cubicBezTo>
                <a:close/>
                <a:moveTo>
                  <a:pt x="243150" y="426203"/>
                </a:moveTo>
                <a:lnTo>
                  <a:pt x="243150" y="426240"/>
                </a:lnTo>
                <a:cubicBezTo>
                  <a:pt x="261306" y="408641"/>
                  <a:pt x="289956" y="408084"/>
                  <a:pt x="308782" y="424938"/>
                </a:cubicBezTo>
                <a:cubicBezTo>
                  <a:pt x="327610" y="441755"/>
                  <a:pt x="330177" y="470293"/>
                  <a:pt x="314698" y="490274"/>
                </a:cubicBezTo>
                <a:lnTo>
                  <a:pt x="366491" y="554977"/>
                </a:lnTo>
                <a:cubicBezTo>
                  <a:pt x="367756" y="556503"/>
                  <a:pt x="368723" y="558251"/>
                  <a:pt x="369393" y="560112"/>
                </a:cubicBezTo>
                <a:cubicBezTo>
                  <a:pt x="370062" y="561972"/>
                  <a:pt x="370397" y="563944"/>
                  <a:pt x="370397" y="565916"/>
                </a:cubicBezTo>
                <a:lnTo>
                  <a:pt x="370397" y="691303"/>
                </a:lnTo>
                <a:cubicBezTo>
                  <a:pt x="393056" y="698893"/>
                  <a:pt x="416683" y="703246"/>
                  <a:pt x="440570" y="704251"/>
                </a:cubicBezTo>
                <a:lnTo>
                  <a:pt x="440570" y="449381"/>
                </a:lnTo>
                <a:cubicBezTo>
                  <a:pt x="410469" y="443912"/>
                  <a:pt x="389484" y="416341"/>
                  <a:pt x="392238" y="385869"/>
                </a:cubicBezTo>
                <a:cubicBezTo>
                  <a:pt x="394991" y="355359"/>
                  <a:pt x="420553" y="332031"/>
                  <a:pt x="451137" y="332031"/>
                </a:cubicBezTo>
                <a:cubicBezTo>
                  <a:pt x="481758" y="332031"/>
                  <a:pt x="507319" y="355359"/>
                  <a:pt x="510073" y="385869"/>
                </a:cubicBezTo>
                <a:cubicBezTo>
                  <a:pt x="512826" y="416341"/>
                  <a:pt x="491841" y="443912"/>
                  <a:pt x="461741" y="449381"/>
                </a:cubicBezTo>
                <a:lnTo>
                  <a:pt x="461741" y="704251"/>
                </a:lnTo>
                <a:cubicBezTo>
                  <a:pt x="485628" y="703247"/>
                  <a:pt x="509255" y="698894"/>
                  <a:pt x="531914" y="691303"/>
                </a:cubicBezTo>
                <a:lnTo>
                  <a:pt x="531914" y="565916"/>
                </a:lnTo>
                <a:cubicBezTo>
                  <a:pt x="531914" y="563907"/>
                  <a:pt x="532249" y="561972"/>
                  <a:pt x="532918" y="560112"/>
                </a:cubicBezTo>
                <a:cubicBezTo>
                  <a:pt x="533588" y="558214"/>
                  <a:pt x="534556" y="556465"/>
                  <a:pt x="535821" y="554903"/>
                </a:cubicBezTo>
                <a:cubicBezTo>
                  <a:pt x="535969" y="554717"/>
                  <a:pt x="536118" y="554531"/>
                  <a:pt x="536304" y="554344"/>
                </a:cubicBezTo>
                <a:lnTo>
                  <a:pt x="587650" y="490274"/>
                </a:lnTo>
                <a:cubicBezTo>
                  <a:pt x="572394" y="471149"/>
                  <a:pt x="573920" y="443653"/>
                  <a:pt x="591222" y="426352"/>
                </a:cubicBezTo>
                <a:cubicBezTo>
                  <a:pt x="608523" y="409088"/>
                  <a:pt x="636056" y="407599"/>
                  <a:pt x="655143" y="422892"/>
                </a:cubicBezTo>
                <a:cubicBezTo>
                  <a:pt x="674230" y="438184"/>
                  <a:pt x="678770" y="465382"/>
                  <a:pt x="665673" y="486032"/>
                </a:cubicBezTo>
                <a:cubicBezTo>
                  <a:pt x="652576" y="506683"/>
                  <a:pt x="626047" y="514161"/>
                  <a:pt x="604057" y="503445"/>
                </a:cubicBezTo>
                <a:lnTo>
                  <a:pt x="553121" y="567106"/>
                </a:lnTo>
                <a:lnTo>
                  <a:pt x="553121" y="683083"/>
                </a:lnTo>
                <a:cubicBezTo>
                  <a:pt x="624521" y="651680"/>
                  <a:pt x="677469" y="589060"/>
                  <a:pt x="696558" y="513385"/>
                </a:cubicBezTo>
                <a:cubicBezTo>
                  <a:pt x="715682" y="437706"/>
                  <a:pt x="698790" y="357490"/>
                  <a:pt x="650830" y="295910"/>
                </a:cubicBezTo>
                <a:cubicBezTo>
                  <a:pt x="602870" y="234333"/>
                  <a:pt x="529196" y="198355"/>
                  <a:pt x="451176" y="198355"/>
                </a:cubicBezTo>
                <a:cubicBezTo>
                  <a:pt x="373157" y="198355"/>
                  <a:pt x="299481" y="234334"/>
                  <a:pt x="251523" y="295910"/>
                </a:cubicBezTo>
                <a:cubicBezTo>
                  <a:pt x="203563" y="357488"/>
                  <a:pt x="186671" y="437709"/>
                  <a:pt x="205795" y="513385"/>
                </a:cubicBezTo>
                <a:cubicBezTo>
                  <a:pt x="224882" y="589064"/>
                  <a:pt x="277828" y="651688"/>
                  <a:pt x="349232" y="683083"/>
                </a:cubicBezTo>
                <a:lnTo>
                  <a:pt x="349232" y="567068"/>
                </a:lnTo>
                <a:lnTo>
                  <a:pt x="298295" y="503407"/>
                </a:lnTo>
                <a:cubicBezTo>
                  <a:pt x="277199" y="513639"/>
                  <a:pt x="251787" y="507128"/>
                  <a:pt x="238169" y="488077"/>
                </a:cubicBezTo>
                <a:cubicBezTo>
                  <a:pt x="224514" y="468990"/>
                  <a:pt x="226635" y="442871"/>
                  <a:pt x="243155" y="426202"/>
                </a:cubicBezTo>
                <a:close/>
                <a:moveTo>
                  <a:pt x="477998" y="364365"/>
                </a:moveTo>
                <a:lnTo>
                  <a:pt x="478035" y="364365"/>
                </a:lnTo>
                <a:cubicBezTo>
                  <a:pt x="465235" y="351565"/>
                  <a:pt x="445144" y="349556"/>
                  <a:pt x="430038" y="359640"/>
                </a:cubicBezTo>
                <a:cubicBezTo>
                  <a:pt x="414969" y="369723"/>
                  <a:pt x="409090" y="389033"/>
                  <a:pt x="416047" y="405777"/>
                </a:cubicBezTo>
                <a:cubicBezTo>
                  <a:pt x="422968" y="422520"/>
                  <a:pt x="440790" y="432045"/>
                  <a:pt x="458575" y="428510"/>
                </a:cubicBezTo>
                <a:cubicBezTo>
                  <a:pt x="476360" y="424975"/>
                  <a:pt x="489158" y="409386"/>
                  <a:pt x="489158" y="391228"/>
                </a:cubicBezTo>
                <a:cubicBezTo>
                  <a:pt x="489158" y="381182"/>
                  <a:pt x="485177" y="371509"/>
                  <a:pt x="478033" y="364365"/>
                </a:cubicBezTo>
                <a:close/>
                <a:moveTo>
                  <a:pt x="644238" y="441160"/>
                </a:moveTo>
                <a:cubicBezTo>
                  <a:pt x="635122" y="432044"/>
                  <a:pt x="620909" y="430667"/>
                  <a:pt x="610194" y="437774"/>
                </a:cubicBezTo>
                <a:cubicBezTo>
                  <a:pt x="599515" y="444918"/>
                  <a:pt x="595385" y="458610"/>
                  <a:pt x="600296" y="470516"/>
                </a:cubicBezTo>
                <a:cubicBezTo>
                  <a:pt x="605207" y="482386"/>
                  <a:pt x="617820" y="489120"/>
                  <a:pt x="630434" y="486627"/>
                </a:cubicBezTo>
                <a:cubicBezTo>
                  <a:pt x="643047" y="484097"/>
                  <a:pt x="652125" y="473046"/>
                  <a:pt x="652125" y="460210"/>
                </a:cubicBezTo>
                <a:cubicBezTo>
                  <a:pt x="652125" y="453029"/>
                  <a:pt x="649298" y="446183"/>
                  <a:pt x="644238" y="441160"/>
                </a:cubicBezTo>
                <a:close/>
                <a:moveTo>
                  <a:pt x="451166" y="176727"/>
                </a:moveTo>
                <a:cubicBezTo>
                  <a:pt x="365851" y="176727"/>
                  <a:pt x="285374" y="216427"/>
                  <a:pt x="233434" y="284102"/>
                </a:cubicBezTo>
                <a:cubicBezTo>
                  <a:pt x="181493" y="351782"/>
                  <a:pt x="163968" y="439779"/>
                  <a:pt x="186069" y="522189"/>
                </a:cubicBezTo>
                <a:cubicBezTo>
                  <a:pt x="208133" y="604640"/>
                  <a:pt x="267292" y="672094"/>
                  <a:pt x="346137" y="704726"/>
                </a:cubicBezTo>
                <a:cubicBezTo>
                  <a:pt x="424941" y="737394"/>
                  <a:pt x="514501" y="731515"/>
                  <a:pt x="588396" y="688876"/>
                </a:cubicBezTo>
                <a:cubicBezTo>
                  <a:pt x="662289" y="646199"/>
                  <a:pt x="712144" y="571604"/>
                  <a:pt x="723270" y="486993"/>
                </a:cubicBezTo>
                <a:cubicBezTo>
                  <a:pt x="734395" y="402422"/>
                  <a:pt x="705559" y="317439"/>
                  <a:pt x="645209" y="257127"/>
                </a:cubicBezTo>
                <a:cubicBezTo>
                  <a:pt x="593827" y="205557"/>
                  <a:pt x="523985" y="176648"/>
                  <a:pt x="451176" y="176722"/>
                </a:cubicBezTo>
                <a:close/>
                <a:moveTo>
                  <a:pt x="519143" y="21127"/>
                </a:moveTo>
                <a:lnTo>
                  <a:pt x="383193" y="21127"/>
                </a:lnTo>
                <a:lnTo>
                  <a:pt x="383193" y="111503"/>
                </a:lnTo>
                <a:cubicBezTo>
                  <a:pt x="383193" y="116451"/>
                  <a:pt x="379770" y="120693"/>
                  <a:pt x="374970" y="121809"/>
                </a:cubicBezTo>
                <a:cubicBezTo>
                  <a:pt x="356813" y="125976"/>
                  <a:pt x="339028" y="131706"/>
                  <a:pt x="321839" y="138850"/>
                </a:cubicBezTo>
                <a:cubicBezTo>
                  <a:pt x="304797" y="145919"/>
                  <a:pt x="288353" y="154402"/>
                  <a:pt x="272688" y="164150"/>
                </a:cubicBezTo>
                <a:cubicBezTo>
                  <a:pt x="268483" y="167127"/>
                  <a:pt x="262753" y="166643"/>
                  <a:pt x="259144" y="162997"/>
                </a:cubicBezTo>
                <a:lnTo>
                  <a:pt x="195186" y="99038"/>
                </a:lnTo>
                <a:lnTo>
                  <a:pt x="99040" y="195184"/>
                </a:lnTo>
                <a:lnTo>
                  <a:pt x="162999" y="259142"/>
                </a:lnTo>
                <a:lnTo>
                  <a:pt x="162962" y="259142"/>
                </a:lnTo>
                <a:cubicBezTo>
                  <a:pt x="166422" y="262640"/>
                  <a:pt x="167054" y="268035"/>
                  <a:pt x="164450" y="272202"/>
                </a:cubicBezTo>
                <a:cubicBezTo>
                  <a:pt x="154552" y="288015"/>
                  <a:pt x="145995" y="304646"/>
                  <a:pt x="138814" y="321911"/>
                </a:cubicBezTo>
                <a:cubicBezTo>
                  <a:pt x="131782" y="338877"/>
                  <a:pt x="126127" y="356439"/>
                  <a:pt x="121960" y="374336"/>
                </a:cubicBezTo>
                <a:cubicBezTo>
                  <a:pt x="121141" y="379433"/>
                  <a:pt x="116714" y="383228"/>
                  <a:pt x="111541" y="383228"/>
                </a:cubicBezTo>
                <a:lnTo>
                  <a:pt x="21128" y="383228"/>
                </a:lnTo>
                <a:lnTo>
                  <a:pt x="21128" y="519150"/>
                </a:lnTo>
                <a:lnTo>
                  <a:pt x="111504" y="519150"/>
                </a:lnTo>
                <a:cubicBezTo>
                  <a:pt x="116453" y="519150"/>
                  <a:pt x="120694" y="522573"/>
                  <a:pt x="121810" y="527373"/>
                </a:cubicBezTo>
                <a:cubicBezTo>
                  <a:pt x="130145" y="563575"/>
                  <a:pt x="144469" y="598103"/>
                  <a:pt x="164115" y="629614"/>
                </a:cubicBezTo>
                <a:cubicBezTo>
                  <a:pt x="167091" y="633818"/>
                  <a:pt x="166607" y="639549"/>
                  <a:pt x="162961" y="643195"/>
                </a:cubicBezTo>
                <a:lnTo>
                  <a:pt x="99003" y="707153"/>
                </a:lnTo>
                <a:lnTo>
                  <a:pt x="195148" y="803299"/>
                </a:lnTo>
                <a:lnTo>
                  <a:pt x="259107" y="739340"/>
                </a:lnTo>
                <a:cubicBezTo>
                  <a:pt x="262604" y="735880"/>
                  <a:pt x="267999" y="735284"/>
                  <a:pt x="272166" y="737852"/>
                </a:cubicBezTo>
                <a:cubicBezTo>
                  <a:pt x="287980" y="747786"/>
                  <a:pt x="304610" y="756344"/>
                  <a:pt x="321875" y="763524"/>
                </a:cubicBezTo>
                <a:cubicBezTo>
                  <a:pt x="338841" y="770557"/>
                  <a:pt x="356366" y="776175"/>
                  <a:pt x="374263" y="780342"/>
                </a:cubicBezTo>
                <a:cubicBezTo>
                  <a:pt x="379397" y="781198"/>
                  <a:pt x="383155" y="785588"/>
                  <a:pt x="383155" y="790797"/>
                </a:cubicBezTo>
                <a:lnTo>
                  <a:pt x="383155" y="881211"/>
                </a:lnTo>
                <a:lnTo>
                  <a:pt x="519144" y="881211"/>
                </a:lnTo>
                <a:lnTo>
                  <a:pt x="519144" y="790835"/>
                </a:lnTo>
                <a:cubicBezTo>
                  <a:pt x="519144" y="785886"/>
                  <a:pt x="522567" y="781645"/>
                  <a:pt x="527366" y="780529"/>
                </a:cubicBezTo>
                <a:cubicBezTo>
                  <a:pt x="563569" y="772194"/>
                  <a:pt x="598134" y="757870"/>
                  <a:pt x="629646" y="738224"/>
                </a:cubicBezTo>
                <a:cubicBezTo>
                  <a:pt x="633850" y="735248"/>
                  <a:pt x="639580" y="735731"/>
                  <a:pt x="643189" y="739378"/>
                </a:cubicBezTo>
                <a:lnTo>
                  <a:pt x="707148" y="803336"/>
                </a:lnTo>
                <a:lnTo>
                  <a:pt x="803293" y="707191"/>
                </a:lnTo>
                <a:lnTo>
                  <a:pt x="739335" y="643232"/>
                </a:lnTo>
                <a:lnTo>
                  <a:pt x="739372" y="643232"/>
                </a:lnTo>
                <a:cubicBezTo>
                  <a:pt x="735912" y="639735"/>
                  <a:pt x="735279" y="634340"/>
                  <a:pt x="737884" y="630173"/>
                </a:cubicBezTo>
                <a:cubicBezTo>
                  <a:pt x="747781" y="614359"/>
                  <a:pt x="756338" y="597728"/>
                  <a:pt x="763519" y="580463"/>
                </a:cubicBezTo>
                <a:cubicBezTo>
                  <a:pt x="770551" y="563498"/>
                  <a:pt x="776207" y="545972"/>
                  <a:pt x="780374" y="528076"/>
                </a:cubicBezTo>
                <a:cubicBezTo>
                  <a:pt x="781192" y="522941"/>
                  <a:pt x="785620" y="519183"/>
                  <a:pt x="790792" y="519183"/>
                </a:cubicBezTo>
                <a:lnTo>
                  <a:pt x="881168" y="519183"/>
                </a:lnTo>
                <a:lnTo>
                  <a:pt x="881168" y="383195"/>
                </a:lnTo>
                <a:lnTo>
                  <a:pt x="790829" y="383195"/>
                </a:lnTo>
                <a:cubicBezTo>
                  <a:pt x="785881" y="383195"/>
                  <a:pt x="781639" y="379772"/>
                  <a:pt x="780523" y="374972"/>
                </a:cubicBezTo>
                <a:cubicBezTo>
                  <a:pt x="776356" y="356816"/>
                  <a:pt x="770626" y="339031"/>
                  <a:pt x="763482" y="321841"/>
                </a:cubicBezTo>
                <a:cubicBezTo>
                  <a:pt x="756413" y="304800"/>
                  <a:pt x="747930" y="288355"/>
                  <a:pt x="738182" y="272690"/>
                </a:cubicBezTo>
                <a:cubicBezTo>
                  <a:pt x="735205" y="268486"/>
                  <a:pt x="735689" y="262755"/>
                  <a:pt x="739335" y="259146"/>
                </a:cubicBezTo>
                <a:lnTo>
                  <a:pt x="803294" y="195188"/>
                </a:lnTo>
                <a:lnTo>
                  <a:pt x="707148" y="99043"/>
                </a:lnTo>
                <a:lnTo>
                  <a:pt x="643190" y="163001"/>
                </a:lnTo>
                <a:lnTo>
                  <a:pt x="643190" y="162964"/>
                </a:lnTo>
                <a:cubicBezTo>
                  <a:pt x="639692" y="166424"/>
                  <a:pt x="634297" y="167057"/>
                  <a:pt x="630130" y="164452"/>
                </a:cubicBezTo>
                <a:cubicBezTo>
                  <a:pt x="614317" y="154555"/>
                  <a:pt x="597686" y="145997"/>
                  <a:pt x="580421" y="138817"/>
                </a:cubicBezTo>
                <a:cubicBezTo>
                  <a:pt x="563455" y="131784"/>
                  <a:pt x="545930" y="126129"/>
                  <a:pt x="528034" y="121962"/>
                </a:cubicBezTo>
                <a:cubicBezTo>
                  <a:pt x="522899" y="121143"/>
                  <a:pt x="519141" y="116716"/>
                  <a:pt x="519141" y="111544"/>
                </a:cubicBezTo>
                <a:close/>
              </a:path>
            </a:pathLst>
          </a:custGeom>
          <a:solidFill>
            <a:schemeClr val="bg1"/>
          </a:solidFill>
          <a:ln w="9525" cap="flat">
            <a:noFill/>
            <a:prstDash val="solid"/>
            <a:miter/>
          </a:ln>
        </p:spPr>
        <p:txBody>
          <a:bodyPr rtlCol="0" anchor="ctr"/>
          <a:lstStyle/>
          <a:p>
            <a:endParaRPr lang="en-IN">
              <a:latin typeface="Calibri Light" panose="020F0302020204030204" pitchFamily="34" charset="0"/>
              <a:cs typeface="Calibri Light" panose="020F0302020204030204" pitchFamily="34" charset="0"/>
            </a:endParaRPr>
          </a:p>
        </p:txBody>
      </p:sp>
      <p:sp>
        <p:nvSpPr>
          <p:cNvPr id="46" name="Title 3">
            <a:extLst>
              <a:ext uri="{FF2B5EF4-FFF2-40B4-BE49-F238E27FC236}">
                <a16:creationId xmlns:a16="http://schemas.microsoft.com/office/drawing/2014/main" id="{B2F06E36-3C7C-3B07-22C4-984ACCCD0813}"/>
              </a:ext>
            </a:extLst>
          </p:cNvPr>
          <p:cNvSpPr txBox="1">
            <a:spLocks/>
          </p:cNvSpPr>
          <p:nvPr/>
        </p:nvSpPr>
        <p:spPr>
          <a:xfrm>
            <a:off x="95250" y="-342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spc="120" baseline="0">
                <a:solidFill>
                  <a:schemeClr val="tx1"/>
                </a:solidFill>
                <a:latin typeface="Calibri Light" panose="020F0302020204030204" pitchFamily="34" charset="0"/>
                <a:ea typeface="+mj-ea"/>
                <a:cs typeface="Calibri Light" panose="020F0302020204030204" pitchFamily="34" charset="0"/>
              </a:defRPr>
            </a:lvl1pPr>
          </a:lstStyle>
          <a:p>
            <a:r>
              <a:rPr lang="en-IN"/>
              <a:t>Future Growth Strategies</a:t>
            </a:r>
          </a:p>
        </p:txBody>
      </p:sp>
      <p:sp>
        <p:nvSpPr>
          <p:cNvPr id="8" name="Rectangle 7">
            <a:extLst>
              <a:ext uri="{FF2B5EF4-FFF2-40B4-BE49-F238E27FC236}">
                <a16:creationId xmlns:a16="http://schemas.microsoft.com/office/drawing/2014/main" id="{4521E8BD-CB8B-FFA7-2FD2-C02548F8785D}"/>
              </a:ext>
            </a:extLst>
          </p:cNvPr>
          <p:cNvSpPr/>
          <p:nvPr/>
        </p:nvSpPr>
        <p:spPr>
          <a:xfrm>
            <a:off x="396012" y="1498530"/>
            <a:ext cx="3081841" cy="1447029"/>
          </a:xfrm>
          <a:prstGeom prst="rect">
            <a:avLst/>
          </a:prstGeom>
          <a:solidFill>
            <a:srgbClr val="961921"/>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972000" tIns="0" rIns="216000" bIns="0" rtlCol="0" anchor="ctr"/>
          <a:lstStyle/>
          <a:p>
            <a:r>
              <a:rPr lang="en-US" sz="1600" b="1">
                <a:latin typeface="Calibri Light" panose="020F0302020204030204" pitchFamily="34" charset="0"/>
                <a:cs typeface="Calibri Light" panose="020F0302020204030204" pitchFamily="34" charset="0"/>
              </a:rPr>
              <a:t>Expanding </a:t>
            </a:r>
            <a:br>
              <a:rPr lang="en-US" sz="1600" b="1">
                <a:latin typeface="Calibri Light" panose="020F0302020204030204" pitchFamily="34" charset="0"/>
                <a:cs typeface="Calibri Light" panose="020F0302020204030204" pitchFamily="34" charset="0"/>
              </a:rPr>
            </a:br>
            <a:r>
              <a:rPr lang="en-US" sz="1600" b="1">
                <a:latin typeface="Calibri Light" panose="020F0302020204030204" pitchFamily="34" charset="0"/>
                <a:cs typeface="Calibri Light" panose="020F0302020204030204" pitchFamily="34" charset="0"/>
              </a:rPr>
              <a:t>Market Footprint</a:t>
            </a:r>
          </a:p>
        </p:txBody>
      </p:sp>
      <p:sp>
        <p:nvSpPr>
          <p:cNvPr id="9" name="Rectangle 8">
            <a:extLst>
              <a:ext uri="{FF2B5EF4-FFF2-40B4-BE49-F238E27FC236}">
                <a16:creationId xmlns:a16="http://schemas.microsoft.com/office/drawing/2014/main" id="{1466B7B9-5FBB-663E-F961-A1916B55578C}"/>
              </a:ext>
            </a:extLst>
          </p:cNvPr>
          <p:cNvSpPr/>
          <p:nvPr/>
        </p:nvSpPr>
        <p:spPr>
          <a:xfrm>
            <a:off x="394777" y="3604356"/>
            <a:ext cx="3081841" cy="1447029"/>
          </a:xfrm>
          <a:prstGeom prst="rect">
            <a:avLst/>
          </a:prstGeom>
          <a:solidFill>
            <a:srgbClr val="961921"/>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972000" tIns="0" rIns="216000" bIns="0" rtlCol="0" anchor="ctr"/>
          <a:lstStyle/>
          <a:p>
            <a:r>
              <a:rPr lang="en-US" sz="1600" b="1">
                <a:latin typeface="Calibri Light" panose="020F0302020204030204" pitchFamily="34" charset="0"/>
                <a:cs typeface="Calibri Light" panose="020F0302020204030204" pitchFamily="34" charset="0"/>
              </a:rPr>
              <a:t>Expanding </a:t>
            </a:r>
            <a:br>
              <a:rPr lang="en-US" sz="1600" b="1">
                <a:latin typeface="Calibri Light" panose="020F0302020204030204" pitchFamily="34" charset="0"/>
                <a:cs typeface="Calibri Light" panose="020F0302020204030204" pitchFamily="34" charset="0"/>
              </a:rPr>
            </a:br>
            <a:r>
              <a:rPr lang="en-US" sz="1600" b="1">
                <a:latin typeface="Calibri Light" panose="020F0302020204030204" pitchFamily="34" charset="0"/>
                <a:cs typeface="Calibri Light" panose="020F0302020204030204" pitchFamily="34" charset="0"/>
              </a:rPr>
              <a:t>Manufacturing </a:t>
            </a:r>
            <a:br>
              <a:rPr lang="en-US" sz="1600" b="1">
                <a:latin typeface="Calibri Light" panose="020F0302020204030204" pitchFamily="34" charset="0"/>
                <a:cs typeface="Calibri Light" panose="020F0302020204030204" pitchFamily="34" charset="0"/>
              </a:rPr>
            </a:br>
            <a:r>
              <a:rPr lang="en-US" sz="1600" b="1">
                <a:latin typeface="Calibri Light" panose="020F0302020204030204" pitchFamily="34" charset="0"/>
                <a:cs typeface="Calibri Light" panose="020F0302020204030204" pitchFamily="34" charset="0"/>
              </a:rPr>
              <a:t>Capacity</a:t>
            </a:r>
          </a:p>
        </p:txBody>
      </p:sp>
      <p:sp>
        <p:nvSpPr>
          <p:cNvPr id="16" name="Freeform 2">
            <a:extLst>
              <a:ext uri="{FF2B5EF4-FFF2-40B4-BE49-F238E27FC236}">
                <a16:creationId xmlns:a16="http://schemas.microsoft.com/office/drawing/2014/main" id="{3534CDC5-00F8-8FCB-DDAA-C8D6A657B386}"/>
              </a:ext>
            </a:extLst>
          </p:cNvPr>
          <p:cNvSpPr/>
          <p:nvPr/>
        </p:nvSpPr>
        <p:spPr>
          <a:xfrm rot="5400000">
            <a:off x="2875303" y="2117882"/>
            <a:ext cx="1390567" cy="208321"/>
          </a:xfrm>
          <a:custGeom>
            <a:avLst/>
            <a:gdLst/>
            <a:ahLst/>
            <a:cxnLst/>
            <a:rect l="l" t="t" r="r" b="b"/>
            <a:pathLst>
              <a:path w="12710840" h="1184047">
                <a:moveTo>
                  <a:pt x="0" y="0"/>
                </a:moveTo>
                <a:lnTo>
                  <a:pt x="12710840" y="0"/>
                </a:lnTo>
                <a:lnTo>
                  <a:pt x="12710840" y="1184046"/>
                </a:lnTo>
                <a:lnTo>
                  <a:pt x="0" y="1184046"/>
                </a:lnTo>
                <a:lnTo>
                  <a:pt x="0" y="0"/>
                </a:lnTo>
                <a:close/>
              </a:path>
            </a:pathLst>
          </a:custGeom>
          <a:blipFill>
            <a:blip r:embed="rId3">
              <a:alphaModFix amt="72000"/>
            </a:blip>
            <a:stretch>
              <a:fillRect b="-208633"/>
            </a:stretch>
          </a:blipFill>
        </p:spPr>
        <p:txBody>
          <a:bodyPr lIns="864000" rIns="72000"/>
          <a:lstStyle/>
          <a:p>
            <a:endParaRPr lang="en-US">
              <a:latin typeface="Calibri Light" panose="020F0302020204030204" pitchFamily="34" charset="0"/>
              <a:cs typeface="Calibri Light" panose="020F0302020204030204" pitchFamily="34" charset="0"/>
            </a:endParaRPr>
          </a:p>
        </p:txBody>
      </p:sp>
      <p:sp>
        <p:nvSpPr>
          <p:cNvPr id="17" name="Freeform 2">
            <a:extLst>
              <a:ext uri="{FF2B5EF4-FFF2-40B4-BE49-F238E27FC236}">
                <a16:creationId xmlns:a16="http://schemas.microsoft.com/office/drawing/2014/main" id="{2A28EB48-4F16-BB2F-2E63-153A0449C1BD}"/>
              </a:ext>
            </a:extLst>
          </p:cNvPr>
          <p:cNvSpPr/>
          <p:nvPr/>
        </p:nvSpPr>
        <p:spPr>
          <a:xfrm rot="5400000">
            <a:off x="2875303" y="4231672"/>
            <a:ext cx="1390567" cy="208321"/>
          </a:xfrm>
          <a:custGeom>
            <a:avLst/>
            <a:gdLst/>
            <a:ahLst/>
            <a:cxnLst/>
            <a:rect l="l" t="t" r="r" b="b"/>
            <a:pathLst>
              <a:path w="12710840" h="1184047">
                <a:moveTo>
                  <a:pt x="0" y="0"/>
                </a:moveTo>
                <a:lnTo>
                  <a:pt x="12710840" y="0"/>
                </a:lnTo>
                <a:lnTo>
                  <a:pt x="12710840" y="1184046"/>
                </a:lnTo>
                <a:lnTo>
                  <a:pt x="0" y="1184046"/>
                </a:lnTo>
                <a:lnTo>
                  <a:pt x="0" y="0"/>
                </a:lnTo>
                <a:close/>
              </a:path>
            </a:pathLst>
          </a:custGeom>
          <a:blipFill>
            <a:blip r:embed="rId3">
              <a:alphaModFix amt="72000"/>
            </a:blip>
            <a:stretch>
              <a:fillRect b="-208633"/>
            </a:stretch>
          </a:blipFill>
        </p:spPr>
        <p:txBody>
          <a:bodyPr lIns="864000" rIns="72000"/>
          <a:lstStyle/>
          <a:p>
            <a:endParaRPr lang="en-US">
              <a:latin typeface="Calibri Light" panose="020F0302020204030204" pitchFamily="34" charset="0"/>
              <a:cs typeface="Calibri Light" panose="020F0302020204030204" pitchFamily="34" charset="0"/>
            </a:endParaRPr>
          </a:p>
        </p:txBody>
      </p:sp>
      <p:sp>
        <p:nvSpPr>
          <p:cNvPr id="50" name="Freeform: Shape 49">
            <a:extLst>
              <a:ext uri="{FF2B5EF4-FFF2-40B4-BE49-F238E27FC236}">
                <a16:creationId xmlns:a16="http://schemas.microsoft.com/office/drawing/2014/main" id="{60E310F4-BB11-B30F-92EE-21EC789AB206}"/>
              </a:ext>
            </a:extLst>
          </p:cNvPr>
          <p:cNvSpPr/>
          <p:nvPr/>
        </p:nvSpPr>
        <p:spPr>
          <a:xfrm>
            <a:off x="568152" y="2005928"/>
            <a:ext cx="570795" cy="432226"/>
          </a:xfrm>
          <a:custGeom>
            <a:avLst/>
            <a:gdLst>
              <a:gd name="connsiteX0" fmla="*/ 236626 w 892956"/>
              <a:gd name="connsiteY0" fmla="*/ 187134 h 676178"/>
              <a:gd name="connsiteX1" fmla="*/ 266950 w 892956"/>
              <a:gd name="connsiteY1" fmla="*/ 204621 h 676178"/>
              <a:gd name="connsiteX2" fmla="*/ 278335 w 892956"/>
              <a:gd name="connsiteY2" fmla="*/ 207671 h 676178"/>
              <a:gd name="connsiteX3" fmla="*/ 284325 w 892956"/>
              <a:gd name="connsiteY3" fmla="*/ 206890 h 676178"/>
              <a:gd name="connsiteX4" fmla="*/ 297682 w 892956"/>
              <a:gd name="connsiteY4" fmla="*/ 197068 h 676178"/>
              <a:gd name="connsiteX5" fmla="*/ 303226 w 892956"/>
              <a:gd name="connsiteY5" fmla="*/ 207114 h 676178"/>
              <a:gd name="connsiteX6" fmla="*/ 330870 w 892956"/>
              <a:gd name="connsiteY6" fmla="*/ 241754 h 676178"/>
              <a:gd name="connsiteX7" fmla="*/ 448628 w 892956"/>
              <a:gd name="connsiteY7" fmla="*/ 315349 h 676178"/>
              <a:gd name="connsiteX8" fmla="*/ 450451 w 892956"/>
              <a:gd name="connsiteY8" fmla="*/ 315461 h 676178"/>
              <a:gd name="connsiteX9" fmla="*/ 509498 w 892956"/>
              <a:gd name="connsiteY9" fmla="*/ 287370 h 676178"/>
              <a:gd name="connsiteX10" fmla="*/ 544436 w 892956"/>
              <a:gd name="connsiteY10" fmla="*/ 261362 h 676178"/>
              <a:gd name="connsiteX11" fmla="*/ 544548 w 892956"/>
              <a:gd name="connsiteY11" fmla="*/ 261250 h 676178"/>
              <a:gd name="connsiteX12" fmla="*/ 565048 w 892956"/>
              <a:gd name="connsiteY12" fmla="*/ 237028 h 676178"/>
              <a:gd name="connsiteX13" fmla="*/ 566537 w 892956"/>
              <a:gd name="connsiteY13" fmla="*/ 226498 h 676178"/>
              <a:gd name="connsiteX14" fmla="*/ 600470 w 892956"/>
              <a:gd name="connsiteY14" fmla="*/ 187803 h 676178"/>
              <a:gd name="connsiteX15" fmla="*/ 614571 w 892956"/>
              <a:gd name="connsiteY15" fmla="*/ 192677 h 676178"/>
              <a:gd name="connsiteX16" fmla="*/ 625957 w 892956"/>
              <a:gd name="connsiteY16" fmla="*/ 189626 h 676178"/>
              <a:gd name="connsiteX17" fmla="*/ 656280 w 892956"/>
              <a:gd name="connsiteY17" fmla="*/ 172139 h 676178"/>
              <a:gd name="connsiteX18" fmla="*/ 666922 w 892956"/>
              <a:gd name="connsiteY18" fmla="*/ 158224 h 676178"/>
              <a:gd name="connsiteX19" fmla="*/ 664652 w 892956"/>
              <a:gd name="connsiteY19" fmla="*/ 140849 h 676178"/>
              <a:gd name="connsiteX20" fmla="*/ 589940 w 892956"/>
              <a:gd name="connsiteY20" fmla="*/ 11442 h 676178"/>
              <a:gd name="connsiteX21" fmla="*/ 576025 w 892956"/>
              <a:gd name="connsiteY21" fmla="*/ 801 h 676178"/>
              <a:gd name="connsiteX22" fmla="*/ 558649 w 892956"/>
              <a:gd name="connsiteY22" fmla="*/ 3070 h 676178"/>
              <a:gd name="connsiteX23" fmla="*/ 528325 w 892956"/>
              <a:gd name="connsiteY23" fmla="*/ 20557 h 676178"/>
              <a:gd name="connsiteX24" fmla="*/ 517684 w 892956"/>
              <a:gd name="connsiteY24" fmla="*/ 34472 h 676178"/>
              <a:gd name="connsiteX25" fmla="*/ 518242 w 892956"/>
              <a:gd name="connsiteY25" fmla="*/ 48127 h 676178"/>
              <a:gd name="connsiteX26" fmla="*/ 429689 w 892956"/>
              <a:gd name="connsiteY26" fmla="*/ 67550 h 676178"/>
              <a:gd name="connsiteX27" fmla="*/ 424369 w 892956"/>
              <a:gd name="connsiteY27" fmla="*/ 71345 h 676178"/>
              <a:gd name="connsiteX28" fmla="*/ 374102 w 892956"/>
              <a:gd name="connsiteY28" fmla="*/ 64276 h 676178"/>
              <a:gd name="connsiteX29" fmla="*/ 375107 w 892956"/>
              <a:gd name="connsiteY29" fmla="*/ 49467 h 676178"/>
              <a:gd name="connsiteX30" fmla="*/ 364466 w 892956"/>
              <a:gd name="connsiteY30" fmla="*/ 35552 h 676178"/>
              <a:gd name="connsiteX31" fmla="*/ 334142 w 892956"/>
              <a:gd name="connsiteY31" fmla="*/ 18065 h 676178"/>
              <a:gd name="connsiteX32" fmla="*/ 316766 w 892956"/>
              <a:gd name="connsiteY32" fmla="*/ 15795 h 676178"/>
              <a:gd name="connsiteX33" fmla="*/ 302851 w 892956"/>
              <a:gd name="connsiteY33" fmla="*/ 26437 h 676178"/>
              <a:gd name="connsiteX34" fmla="*/ 228139 w 892956"/>
              <a:gd name="connsiteY34" fmla="*/ 155843 h 676178"/>
              <a:gd name="connsiteX35" fmla="*/ 225870 w 892956"/>
              <a:gd name="connsiteY35" fmla="*/ 173219 h 676178"/>
              <a:gd name="connsiteX36" fmla="*/ 236622 w 892956"/>
              <a:gd name="connsiteY36" fmla="*/ 187134 h 676178"/>
              <a:gd name="connsiteX37" fmla="*/ 532834 w 892956"/>
              <a:gd name="connsiteY37" fmla="*/ 38496 h 676178"/>
              <a:gd name="connsiteX38" fmla="*/ 536220 w 892956"/>
              <a:gd name="connsiteY38" fmla="*/ 34068 h 676178"/>
              <a:gd name="connsiteX39" fmla="*/ 566544 w 892956"/>
              <a:gd name="connsiteY39" fmla="*/ 16581 h 676178"/>
              <a:gd name="connsiteX40" fmla="*/ 570153 w 892956"/>
              <a:gd name="connsiteY40" fmla="*/ 15614 h 676178"/>
              <a:gd name="connsiteX41" fmla="*/ 572051 w 892956"/>
              <a:gd name="connsiteY41" fmla="*/ 15875 h 676178"/>
              <a:gd name="connsiteX42" fmla="*/ 576478 w 892956"/>
              <a:gd name="connsiteY42" fmla="*/ 19260 h 676178"/>
              <a:gd name="connsiteX43" fmla="*/ 651190 w 892956"/>
              <a:gd name="connsiteY43" fmla="*/ 148667 h 676178"/>
              <a:gd name="connsiteX44" fmla="*/ 651897 w 892956"/>
              <a:gd name="connsiteY44" fmla="*/ 154211 h 676178"/>
              <a:gd name="connsiteX45" fmla="*/ 648511 w 892956"/>
              <a:gd name="connsiteY45" fmla="*/ 158638 h 676178"/>
              <a:gd name="connsiteX46" fmla="*/ 618188 w 892956"/>
              <a:gd name="connsiteY46" fmla="*/ 176125 h 676178"/>
              <a:gd name="connsiteX47" fmla="*/ 608253 w 892956"/>
              <a:gd name="connsiteY47" fmla="*/ 173446 h 676178"/>
              <a:gd name="connsiteX48" fmla="*/ 533541 w 892956"/>
              <a:gd name="connsiteY48" fmla="*/ 44040 h 676178"/>
              <a:gd name="connsiteX49" fmla="*/ 532834 w 892956"/>
              <a:gd name="connsiteY49" fmla="*/ 38496 h 676178"/>
              <a:gd name="connsiteX50" fmla="*/ 438812 w 892956"/>
              <a:gd name="connsiteY50" fmla="*/ 80279 h 676178"/>
              <a:gd name="connsiteX51" fmla="*/ 528257 w 892956"/>
              <a:gd name="connsiteY51" fmla="*/ 66103 h 676178"/>
              <a:gd name="connsiteX52" fmla="*/ 589612 w 892956"/>
              <a:gd name="connsiteY52" fmla="*/ 172364 h 676178"/>
              <a:gd name="connsiteX53" fmla="*/ 556386 w 892956"/>
              <a:gd name="connsiteY53" fmla="*/ 214557 h 676178"/>
              <a:gd name="connsiteX54" fmla="*/ 445134 w 892956"/>
              <a:gd name="connsiteY54" fmla="*/ 135306 h 676178"/>
              <a:gd name="connsiteX55" fmla="*/ 444762 w 892956"/>
              <a:gd name="connsiteY55" fmla="*/ 135083 h 676178"/>
              <a:gd name="connsiteX56" fmla="*/ 444018 w 892956"/>
              <a:gd name="connsiteY56" fmla="*/ 134674 h 676178"/>
              <a:gd name="connsiteX57" fmla="*/ 443348 w 892956"/>
              <a:gd name="connsiteY57" fmla="*/ 134376 h 676178"/>
              <a:gd name="connsiteX58" fmla="*/ 442641 w 892956"/>
              <a:gd name="connsiteY58" fmla="*/ 134153 h 676178"/>
              <a:gd name="connsiteX59" fmla="*/ 441822 w 892956"/>
              <a:gd name="connsiteY59" fmla="*/ 133967 h 676178"/>
              <a:gd name="connsiteX60" fmla="*/ 441413 w 892956"/>
              <a:gd name="connsiteY60" fmla="*/ 133892 h 676178"/>
              <a:gd name="connsiteX61" fmla="*/ 441153 w 892956"/>
              <a:gd name="connsiteY61" fmla="*/ 133892 h 676178"/>
              <a:gd name="connsiteX62" fmla="*/ 440334 w 892956"/>
              <a:gd name="connsiteY62" fmla="*/ 133892 h 676178"/>
              <a:gd name="connsiteX63" fmla="*/ 439627 w 892956"/>
              <a:gd name="connsiteY63" fmla="*/ 133930 h 676178"/>
              <a:gd name="connsiteX64" fmla="*/ 438883 w 892956"/>
              <a:gd name="connsiteY64" fmla="*/ 134078 h 676178"/>
              <a:gd name="connsiteX65" fmla="*/ 438176 w 892956"/>
              <a:gd name="connsiteY65" fmla="*/ 134264 h 676178"/>
              <a:gd name="connsiteX66" fmla="*/ 437469 w 892956"/>
              <a:gd name="connsiteY66" fmla="*/ 134562 h 676178"/>
              <a:gd name="connsiteX67" fmla="*/ 436837 w 892956"/>
              <a:gd name="connsiteY67" fmla="*/ 134860 h 676178"/>
              <a:gd name="connsiteX68" fmla="*/ 436167 w 892956"/>
              <a:gd name="connsiteY68" fmla="*/ 135306 h 676178"/>
              <a:gd name="connsiteX69" fmla="*/ 435609 w 892956"/>
              <a:gd name="connsiteY69" fmla="*/ 135715 h 676178"/>
              <a:gd name="connsiteX70" fmla="*/ 435088 w 892956"/>
              <a:gd name="connsiteY70" fmla="*/ 136236 h 676178"/>
              <a:gd name="connsiteX71" fmla="*/ 434567 w 892956"/>
              <a:gd name="connsiteY71" fmla="*/ 136832 h 676178"/>
              <a:gd name="connsiteX72" fmla="*/ 434381 w 892956"/>
              <a:gd name="connsiteY72" fmla="*/ 137055 h 676178"/>
              <a:gd name="connsiteX73" fmla="*/ 434158 w 892956"/>
              <a:gd name="connsiteY73" fmla="*/ 137427 h 676178"/>
              <a:gd name="connsiteX74" fmla="*/ 433748 w 892956"/>
              <a:gd name="connsiteY74" fmla="*/ 138134 h 676178"/>
              <a:gd name="connsiteX75" fmla="*/ 433451 w 892956"/>
              <a:gd name="connsiteY75" fmla="*/ 138841 h 676178"/>
              <a:gd name="connsiteX76" fmla="*/ 433227 w 892956"/>
              <a:gd name="connsiteY76" fmla="*/ 139548 h 676178"/>
              <a:gd name="connsiteX77" fmla="*/ 433041 w 892956"/>
              <a:gd name="connsiteY77" fmla="*/ 140366 h 676178"/>
              <a:gd name="connsiteX78" fmla="*/ 432967 w 892956"/>
              <a:gd name="connsiteY78" fmla="*/ 140776 h 676178"/>
              <a:gd name="connsiteX79" fmla="*/ 406029 w 892956"/>
              <a:gd name="connsiteY79" fmla="*/ 178801 h 676178"/>
              <a:gd name="connsiteX80" fmla="*/ 392151 w 892956"/>
              <a:gd name="connsiteY80" fmla="*/ 178615 h 676178"/>
              <a:gd name="connsiteX81" fmla="*/ 380692 w 892956"/>
              <a:gd name="connsiteY81" fmla="*/ 159081 h 676178"/>
              <a:gd name="connsiteX82" fmla="*/ 438697 w 892956"/>
              <a:gd name="connsiteY82" fmla="*/ 80352 h 676178"/>
              <a:gd name="connsiteX83" fmla="*/ 438809 w 892956"/>
              <a:gd name="connsiteY83" fmla="*/ 80277 h 676178"/>
              <a:gd name="connsiteX84" fmla="*/ 410051 w 892956"/>
              <a:gd name="connsiteY84" fmla="*/ 83479 h 676178"/>
              <a:gd name="connsiteX85" fmla="*/ 364993 w 892956"/>
              <a:gd name="connsiteY85" fmla="*/ 159270 h 676178"/>
              <a:gd name="connsiteX86" fmla="*/ 383559 w 892956"/>
              <a:gd name="connsiteY86" fmla="*/ 191789 h 676178"/>
              <a:gd name="connsiteX87" fmla="*/ 398665 w 892956"/>
              <a:gd name="connsiteY87" fmla="*/ 196365 h 676178"/>
              <a:gd name="connsiteX88" fmla="*/ 412693 w 892956"/>
              <a:gd name="connsiteY88" fmla="*/ 192942 h 676178"/>
              <a:gd name="connsiteX89" fmla="*/ 445323 w 892956"/>
              <a:gd name="connsiteY89" fmla="*/ 154507 h 676178"/>
              <a:gd name="connsiteX90" fmla="*/ 551137 w 892956"/>
              <a:gd name="connsiteY90" fmla="*/ 229889 h 676178"/>
              <a:gd name="connsiteX91" fmla="*/ 540384 w 892956"/>
              <a:gd name="connsiteY91" fmla="*/ 243953 h 676178"/>
              <a:gd name="connsiteX92" fmla="*/ 538895 w 892956"/>
              <a:gd name="connsiteY92" fmla="*/ 245367 h 676178"/>
              <a:gd name="connsiteX93" fmla="*/ 498600 w 892956"/>
              <a:gd name="connsiteY93" fmla="*/ 216681 h 676178"/>
              <a:gd name="connsiteX94" fmla="*/ 487736 w 892956"/>
              <a:gd name="connsiteY94" fmla="*/ 218504 h 676178"/>
              <a:gd name="connsiteX95" fmla="*/ 489559 w 892956"/>
              <a:gd name="connsiteY95" fmla="*/ 229368 h 676178"/>
              <a:gd name="connsiteX96" fmla="*/ 526804 w 892956"/>
              <a:gd name="connsiteY96" fmla="*/ 255897 h 676178"/>
              <a:gd name="connsiteX97" fmla="*/ 510842 w 892956"/>
              <a:gd name="connsiteY97" fmla="*/ 267766 h 676178"/>
              <a:gd name="connsiteX98" fmla="*/ 465858 w 892956"/>
              <a:gd name="connsiteY98" fmla="*/ 235731 h 676178"/>
              <a:gd name="connsiteX99" fmla="*/ 454994 w 892956"/>
              <a:gd name="connsiteY99" fmla="*/ 237554 h 676178"/>
              <a:gd name="connsiteX100" fmla="*/ 456817 w 892956"/>
              <a:gd name="connsiteY100" fmla="*/ 248418 h 676178"/>
              <a:gd name="connsiteX101" fmla="*/ 496926 w 892956"/>
              <a:gd name="connsiteY101" fmla="*/ 276993 h 676178"/>
              <a:gd name="connsiteX102" fmla="*/ 481188 w 892956"/>
              <a:gd name="connsiteY102" fmla="*/ 286444 h 676178"/>
              <a:gd name="connsiteX103" fmla="*/ 436874 w 892956"/>
              <a:gd name="connsiteY103" fmla="*/ 254892 h 676178"/>
              <a:gd name="connsiteX104" fmla="*/ 426010 w 892956"/>
              <a:gd name="connsiteY104" fmla="*/ 256716 h 676178"/>
              <a:gd name="connsiteX105" fmla="*/ 427833 w 892956"/>
              <a:gd name="connsiteY105" fmla="*/ 267580 h 676178"/>
              <a:gd name="connsiteX106" fmla="*/ 465748 w 892956"/>
              <a:gd name="connsiteY106" fmla="*/ 294592 h 676178"/>
              <a:gd name="connsiteX107" fmla="*/ 451050 w 892956"/>
              <a:gd name="connsiteY107" fmla="*/ 299912 h 676178"/>
              <a:gd name="connsiteX108" fmla="*/ 450976 w 892956"/>
              <a:gd name="connsiteY108" fmla="*/ 299912 h 676178"/>
              <a:gd name="connsiteX109" fmla="*/ 340696 w 892956"/>
              <a:gd name="connsiteY109" fmla="*/ 229591 h 676178"/>
              <a:gd name="connsiteX110" fmla="*/ 317143 w 892956"/>
              <a:gd name="connsiteY110" fmla="*/ 199974 h 676178"/>
              <a:gd name="connsiteX111" fmla="*/ 306390 w 892956"/>
              <a:gd name="connsiteY111" fmla="*/ 182189 h 676178"/>
              <a:gd name="connsiteX112" fmla="*/ 365028 w 892956"/>
              <a:gd name="connsiteY112" fmla="*/ 80614 h 676178"/>
              <a:gd name="connsiteX113" fmla="*/ 410049 w 892956"/>
              <a:gd name="connsiteY113" fmla="*/ 83479 h 676178"/>
              <a:gd name="connsiteX114" fmla="*/ 241764 w 892956"/>
              <a:gd name="connsiteY114" fmla="*/ 163698 h 676178"/>
              <a:gd name="connsiteX115" fmla="*/ 316476 w 892956"/>
              <a:gd name="connsiteY115" fmla="*/ 34291 h 676178"/>
              <a:gd name="connsiteX116" fmla="*/ 320903 w 892956"/>
              <a:gd name="connsiteY116" fmla="*/ 30905 h 676178"/>
              <a:gd name="connsiteX117" fmla="*/ 322801 w 892956"/>
              <a:gd name="connsiteY117" fmla="*/ 30645 h 676178"/>
              <a:gd name="connsiteX118" fmla="*/ 326410 w 892956"/>
              <a:gd name="connsiteY118" fmla="*/ 31612 h 676178"/>
              <a:gd name="connsiteX119" fmla="*/ 356734 w 892956"/>
              <a:gd name="connsiteY119" fmla="*/ 49099 h 676178"/>
              <a:gd name="connsiteX120" fmla="*/ 360120 w 892956"/>
              <a:gd name="connsiteY120" fmla="*/ 53527 h 676178"/>
              <a:gd name="connsiteX121" fmla="*/ 359413 w 892956"/>
              <a:gd name="connsiteY121" fmla="*/ 59070 h 676178"/>
              <a:gd name="connsiteX122" fmla="*/ 284701 w 892956"/>
              <a:gd name="connsiteY122" fmla="*/ 188477 h 676178"/>
              <a:gd name="connsiteX123" fmla="*/ 280273 w 892956"/>
              <a:gd name="connsiteY123" fmla="*/ 191863 h 676178"/>
              <a:gd name="connsiteX124" fmla="*/ 274729 w 892956"/>
              <a:gd name="connsiteY124" fmla="*/ 191156 h 676178"/>
              <a:gd name="connsiteX125" fmla="*/ 244405 w 892956"/>
              <a:gd name="connsiteY125" fmla="*/ 173669 h 676178"/>
              <a:gd name="connsiteX126" fmla="*/ 241019 w 892956"/>
              <a:gd name="connsiteY126" fmla="*/ 169242 h 676178"/>
              <a:gd name="connsiteX127" fmla="*/ 241764 w 892956"/>
              <a:gd name="connsiteY127" fmla="*/ 163698 h 676178"/>
              <a:gd name="connsiteX128" fmla="*/ 446475 w 892956"/>
              <a:gd name="connsiteY128" fmla="*/ 364761 h 676178"/>
              <a:gd name="connsiteX129" fmla="*/ 381028 w 892956"/>
              <a:gd name="connsiteY129" fmla="*/ 429427 h 676178"/>
              <a:gd name="connsiteX130" fmla="*/ 446475 w 892956"/>
              <a:gd name="connsiteY130" fmla="*/ 509683 h 676178"/>
              <a:gd name="connsiteX131" fmla="*/ 511922 w 892956"/>
              <a:gd name="connsiteY131" fmla="*/ 429427 h 676178"/>
              <a:gd name="connsiteX132" fmla="*/ 446475 w 892956"/>
              <a:gd name="connsiteY132" fmla="*/ 364761 h 676178"/>
              <a:gd name="connsiteX133" fmla="*/ 446475 w 892956"/>
              <a:gd name="connsiteY133" fmla="*/ 494053 h 676178"/>
              <a:gd name="connsiteX134" fmla="*/ 396617 w 892956"/>
              <a:gd name="connsiteY134" fmla="*/ 429387 h 676178"/>
              <a:gd name="connsiteX135" fmla="*/ 446475 w 892956"/>
              <a:gd name="connsiteY135" fmla="*/ 380311 h 676178"/>
              <a:gd name="connsiteX136" fmla="*/ 496333 w 892956"/>
              <a:gd name="connsiteY136" fmla="*/ 429387 h 676178"/>
              <a:gd name="connsiteX137" fmla="*/ 446475 w 892956"/>
              <a:gd name="connsiteY137" fmla="*/ 494053 h 676178"/>
              <a:gd name="connsiteX138" fmla="*/ 446475 w 892956"/>
              <a:gd name="connsiteY138" fmla="*/ 518535 h 676178"/>
              <a:gd name="connsiteX139" fmla="*/ 296675 w 892956"/>
              <a:gd name="connsiteY139" fmla="*/ 668030 h 676178"/>
              <a:gd name="connsiteX140" fmla="*/ 296675 w 892956"/>
              <a:gd name="connsiteY140" fmla="*/ 668365 h 676178"/>
              <a:gd name="connsiteX141" fmla="*/ 304489 w 892956"/>
              <a:gd name="connsiteY141" fmla="*/ 676179 h 676178"/>
              <a:gd name="connsiteX142" fmla="*/ 588524 w 892956"/>
              <a:gd name="connsiteY142" fmla="*/ 676179 h 676178"/>
              <a:gd name="connsiteX143" fmla="*/ 594031 w 892956"/>
              <a:gd name="connsiteY143" fmla="*/ 673872 h 676178"/>
              <a:gd name="connsiteX144" fmla="*/ 596300 w 892956"/>
              <a:gd name="connsiteY144" fmla="*/ 668328 h 676178"/>
              <a:gd name="connsiteX145" fmla="*/ 446472 w 892956"/>
              <a:gd name="connsiteY145" fmla="*/ 518528 h 676178"/>
              <a:gd name="connsiteX146" fmla="*/ 312496 w 892956"/>
              <a:gd name="connsiteY146" fmla="*/ 660553 h 676178"/>
              <a:gd name="connsiteX147" fmla="*/ 446475 w 892956"/>
              <a:gd name="connsiteY147" fmla="*/ 534128 h 676178"/>
              <a:gd name="connsiteX148" fmla="*/ 580454 w 892956"/>
              <a:gd name="connsiteY148" fmla="*/ 660553 h 676178"/>
              <a:gd name="connsiteX149" fmla="*/ 149828 w 892956"/>
              <a:gd name="connsiteY149" fmla="*/ 375175 h 676178"/>
              <a:gd name="connsiteX150" fmla="*/ 215275 w 892956"/>
              <a:gd name="connsiteY150" fmla="*/ 294919 h 676178"/>
              <a:gd name="connsiteX151" fmla="*/ 149828 w 892956"/>
              <a:gd name="connsiteY151" fmla="*/ 230253 h 676178"/>
              <a:gd name="connsiteX152" fmla="*/ 84381 w 892956"/>
              <a:gd name="connsiteY152" fmla="*/ 294919 h 676178"/>
              <a:gd name="connsiteX153" fmla="*/ 149828 w 892956"/>
              <a:gd name="connsiteY153" fmla="*/ 375175 h 676178"/>
              <a:gd name="connsiteX154" fmla="*/ 149828 w 892956"/>
              <a:gd name="connsiteY154" fmla="*/ 245844 h 676178"/>
              <a:gd name="connsiteX155" fmla="*/ 199686 w 892956"/>
              <a:gd name="connsiteY155" fmla="*/ 294920 h 676178"/>
              <a:gd name="connsiteX156" fmla="*/ 149828 w 892956"/>
              <a:gd name="connsiteY156" fmla="*/ 359586 h 676178"/>
              <a:gd name="connsiteX157" fmla="*/ 99971 w 892956"/>
              <a:gd name="connsiteY157" fmla="*/ 294920 h 676178"/>
              <a:gd name="connsiteX158" fmla="*/ 149828 w 892956"/>
              <a:gd name="connsiteY158" fmla="*/ 245844 h 676178"/>
              <a:gd name="connsiteX159" fmla="*/ 299628 w 892956"/>
              <a:gd name="connsiteY159" fmla="*/ 533785 h 676178"/>
              <a:gd name="connsiteX160" fmla="*/ 149800 w 892956"/>
              <a:gd name="connsiteY160" fmla="*/ 384023 h 676178"/>
              <a:gd name="connsiteX161" fmla="*/ 0 w 892956"/>
              <a:gd name="connsiteY161" fmla="*/ 533518 h 676178"/>
              <a:gd name="connsiteX162" fmla="*/ 0 w 892956"/>
              <a:gd name="connsiteY162" fmla="*/ 533853 h 676178"/>
              <a:gd name="connsiteX163" fmla="*/ 7813 w 892956"/>
              <a:gd name="connsiteY163" fmla="*/ 541667 h 676178"/>
              <a:gd name="connsiteX164" fmla="*/ 291849 w 892956"/>
              <a:gd name="connsiteY164" fmla="*/ 541667 h 676178"/>
              <a:gd name="connsiteX165" fmla="*/ 297467 w 892956"/>
              <a:gd name="connsiteY165" fmla="*/ 539248 h 676178"/>
              <a:gd name="connsiteX166" fmla="*/ 299625 w 892956"/>
              <a:gd name="connsiteY166" fmla="*/ 533779 h 676178"/>
              <a:gd name="connsiteX167" fmla="*/ 15811 w 892956"/>
              <a:gd name="connsiteY167" fmla="*/ 526046 h 676178"/>
              <a:gd name="connsiteX168" fmla="*/ 149790 w 892956"/>
              <a:gd name="connsiteY168" fmla="*/ 399621 h 676178"/>
              <a:gd name="connsiteX169" fmla="*/ 283769 w 892956"/>
              <a:gd name="connsiteY169" fmla="*/ 526046 h 676178"/>
              <a:gd name="connsiteX170" fmla="*/ 743131 w 892956"/>
              <a:gd name="connsiteY170" fmla="*/ 375170 h 676178"/>
              <a:gd name="connsiteX171" fmla="*/ 808578 w 892956"/>
              <a:gd name="connsiteY171" fmla="*/ 294914 h 676178"/>
              <a:gd name="connsiteX172" fmla="*/ 743131 w 892956"/>
              <a:gd name="connsiteY172" fmla="*/ 230248 h 676178"/>
              <a:gd name="connsiteX173" fmla="*/ 677684 w 892956"/>
              <a:gd name="connsiteY173" fmla="*/ 294914 h 676178"/>
              <a:gd name="connsiteX174" fmla="*/ 743131 w 892956"/>
              <a:gd name="connsiteY174" fmla="*/ 375170 h 676178"/>
              <a:gd name="connsiteX175" fmla="*/ 743131 w 892956"/>
              <a:gd name="connsiteY175" fmla="*/ 245839 h 676178"/>
              <a:gd name="connsiteX176" fmla="*/ 792989 w 892956"/>
              <a:gd name="connsiteY176" fmla="*/ 294915 h 676178"/>
              <a:gd name="connsiteX177" fmla="*/ 743131 w 892956"/>
              <a:gd name="connsiteY177" fmla="*/ 359581 h 676178"/>
              <a:gd name="connsiteX178" fmla="*/ 693273 w 892956"/>
              <a:gd name="connsiteY178" fmla="*/ 294915 h 676178"/>
              <a:gd name="connsiteX179" fmla="*/ 743131 w 892956"/>
              <a:gd name="connsiteY179" fmla="*/ 245839 h 676178"/>
              <a:gd name="connsiteX180" fmla="*/ 743131 w 892956"/>
              <a:gd name="connsiteY180" fmla="*/ 384028 h 676178"/>
              <a:gd name="connsiteX181" fmla="*/ 593331 w 892956"/>
              <a:gd name="connsiteY181" fmla="*/ 533523 h 676178"/>
              <a:gd name="connsiteX182" fmla="*/ 593331 w 892956"/>
              <a:gd name="connsiteY182" fmla="*/ 533858 h 676178"/>
              <a:gd name="connsiteX183" fmla="*/ 601145 w 892956"/>
              <a:gd name="connsiteY183" fmla="*/ 541671 h 676178"/>
              <a:gd name="connsiteX184" fmla="*/ 885180 w 892956"/>
              <a:gd name="connsiteY184" fmla="*/ 541671 h 676178"/>
              <a:gd name="connsiteX185" fmla="*/ 890687 w 892956"/>
              <a:gd name="connsiteY185" fmla="*/ 539364 h 676178"/>
              <a:gd name="connsiteX186" fmla="*/ 892956 w 892956"/>
              <a:gd name="connsiteY186" fmla="*/ 533821 h 676178"/>
              <a:gd name="connsiteX187" fmla="*/ 743128 w 892956"/>
              <a:gd name="connsiteY187" fmla="*/ 384021 h 676178"/>
              <a:gd name="connsiteX188" fmla="*/ 609152 w 892956"/>
              <a:gd name="connsiteY188" fmla="*/ 526046 h 676178"/>
              <a:gd name="connsiteX189" fmla="*/ 743131 w 892956"/>
              <a:gd name="connsiteY189" fmla="*/ 399621 h 676178"/>
              <a:gd name="connsiteX190" fmla="*/ 877110 w 892956"/>
              <a:gd name="connsiteY190" fmla="*/ 526046 h 676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892956" h="676178">
                <a:moveTo>
                  <a:pt x="236626" y="187134"/>
                </a:moveTo>
                <a:lnTo>
                  <a:pt x="266950" y="204621"/>
                </a:lnTo>
                <a:cubicBezTo>
                  <a:pt x="270447" y="206667"/>
                  <a:pt x="274354" y="207671"/>
                  <a:pt x="278335" y="207671"/>
                </a:cubicBezTo>
                <a:cubicBezTo>
                  <a:pt x="280344" y="207671"/>
                  <a:pt x="282316" y="207411"/>
                  <a:pt x="284325" y="206890"/>
                </a:cubicBezTo>
                <a:cubicBezTo>
                  <a:pt x="289906" y="205402"/>
                  <a:pt x="294631" y="201904"/>
                  <a:pt x="297682" y="197068"/>
                </a:cubicBezTo>
                <a:cubicBezTo>
                  <a:pt x="299766" y="200417"/>
                  <a:pt x="301477" y="203728"/>
                  <a:pt x="303226" y="207114"/>
                </a:cubicBezTo>
                <a:cubicBezTo>
                  <a:pt x="308658" y="217644"/>
                  <a:pt x="314314" y="228508"/>
                  <a:pt x="330870" y="241754"/>
                </a:cubicBezTo>
                <a:cubicBezTo>
                  <a:pt x="374477" y="276579"/>
                  <a:pt x="432778" y="313005"/>
                  <a:pt x="448628" y="315349"/>
                </a:cubicBezTo>
                <a:cubicBezTo>
                  <a:pt x="449186" y="315424"/>
                  <a:pt x="449781" y="315461"/>
                  <a:pt x="450451" y="315461"/>
                </a:cubicBezTo>
                <a:cubicBezTo>
                  <a:pt x="465222" y="315461"/>
                  <a:pt x="499118" y="294141"/>
                  <a:pt x="509498" y="287370"/>
                </a:cubicBezTo>
                <a:cubicBezTo>
                  <a:pt x="517610" y="282086"/>
                  <a:pt x="532083" y="272189"/>
                  <a:pt x="544436" y="261362"/>
                </a:cubicBezTo>
                <a:cubicBezTo>
                  <a:pt x="544473" y="261325"/>
                  <a:pt x="544511" y="261287"/>
                  <a:pt x="544548" y="261250"/>
                </a:cubicBezTo>
                <a:cubicBezTo>
                  <a:pt x="553775" y="253176"/>
                  <a:pt x="561812" y="244582"/>
                  <a:pt x="565048" y="237028"/>
                </a:cubicBezTo>
                <a:cubicBezTo>
                  <a:pt x="566872" y="232824"/>
                  <a:pt x="567095" y="229326"/>
                  <a:pt x="566537" y="226498"/>
                </a:cubicBezTo>
                <a:cubicBezTo>
                  <a:pt x="578332" y="218238"/>
                  <a:pt x="592619" y="204286"/>
                  <a:pt x="600470" y="187803"/>
                </a:cubicBezTo>
                <a:cubicBezTo>
                  <a:pt x="604525" y="190966"/>
                  <a:pt x="609511" y="192677"/>
                  <a:pt x="614571" y="192677"/>
                </a:cubicBezTo>
                <a:cubicBezTo>
                  <a:pt x="618441" y="192677"/>
                  <a:pt x="622385" y="191710"/>
                  <a:pt x="625957" y="189626"/>
                </a:cubicBezTo>
                <a:lnTo>
                  <a:pt x="656280" y="172139"/>
                </a:lnTo>
                <a:cubicBezTo>
                  <a:pt x="661564" y="169088"/>
                  <a:pt x="665359" y="164140"/>
                  <a:pt x="666922" y="158224"/>
                </a:cubicBezTo>
                <a:cubicBezTo>
                  <a:pt x="668522" y="152308"/>
                  <a:pt x="667703" y="146132"/>
                  <a:pt x="664652" y="140849"/>
                </a:cubicBezTo>
                <a:lnTo>
                  <a:pt x="589940" y="11442"/>
                </a:lnTo>
                <a:cubicBezTo>
                  <a:pt x="586889" y="6159"/>
                  <a:pt x="581940" y="2364"/>
                  <a:pt x="576025" y="801"/>
                </a:cubicBezTo>
                <a:cubicBezTo>
                  <a:pt x="570109" y="-799"/>
                  <a:pt x="563933" y="19"/>
                  <a:pt x="558649" y="3070"/>
                </a:cubicBezTo>
                <a:lnTo>
                  <a:pt x="528325" y="20557"/>
                </a:lnTo>
                <a:cubicBezTo>
                  <a:pt x="523042" y="23608"/>
                  <a:pt x="519247" y="28557"/>
                  <a:pt x="517684" y="34472"/>
                </a:cubicBezTo>
                <a:cubicBezTo>
                  <a:pt x="516456" y="39049"/>
                  <a:pt x="516680" y="43774"/>
                  <a:pt x="518242" y="48127"/>
                </a:cubicBezTo>
                <a:cubicBezTo>
                  <a:pt x="486355" y="43290"/>
                  <a:pt x="453688" y="50174"/>
                  <a:pt x="429689" y="67550"/>
                </a:cubicBezTo>
                <a:cubicBezTo>
                  <a:pt x="428052" y="68629"/>
                  <a:pt x="426266" y="69931"/>
                  <a:pt x="424369" y="71345"/>
                </a:cubicBezTo>
                <a:cubicBezTo>
                  <a:pt x="410416" y="66508"/>
                  <a:pt x="390696" y="63866"/>
                  <a:pt x="374102" y="64276"/>
                </a:cubicBezTo>
                <a:cubicBezTo>
                  <a:pt x="376074" y="59625"/>
                  <a:pt x="376446" y="54453"/>
                  <a:pt x="375107" y="49467"/>
                </a:cubicBezTo>
                <a:cubicBezTo>
                  <a:pt x="373507" y="43551"/>
                  <a:pt x="369749" y="38640"/>
                  <a:pt x="364466" y="35552"/>
                </a:cubicBezTo>
                <a:lnTo>
                  <a:pt x="334142" y="18065"/>
                </a:lnTo>
                <a:cubicBezTo>
                  <a:pt x="328858" y="15014"/>
                  <a:pt x="322682" y="14195"/>
                  <a:pt x="316766" y="15795"/>
                </a:cubicBezTo>
                <a:cubicBezTo>
                  <a:pt x="310851" y="17395"/>
                  <a:pt x="305939" y="21153"/>
                  <a:pt x="302851" y="26437"/>
                </a:cubicBezTo>
                <a:lnTo>
                  <a:pt x="228139" y="155843"/>
                </a:lnTo>
                <a:cubicBezTo>
                  <a:pt x="225088" y="161127"/>
                  <a:pt x="224270" y="167303"/>
                  <a:pt x="225870" y="173219"/>
                </a:cubicBezTo>
                <a:cubicBezTo>
                  <a:pt x="227581" y="179172"/>
                  <a:pt x="231339" y="184083"/>
                  <a:pt x="236622" y="187134"/>
                </a:cubicBezTo>
                <a:close/>
                <a:moveTo>
                  <a:pt x="532834" y="38496"/>
                </a:moveTo>
                <a:cubicBezTo>
                  <a:pt x="533355" y="36598"/>
                  <a:pt x="534546" y="35036"/>
                  <a:pt x="536220" y="34068"/>
                </a:cubicBezTo>
                <a:lnTo>
                  <a:pt x="566544" y="16581"/>
                </a:lnTo>
                <a:cubicBezTo>
                  <a:pt x="567660" y="15949"/>
                  <a:pt x="568888" y="15614"/>
                  <a:pt x="570153" y="15614"/>
                </a:cubicBezTo>
                <a:cubicBezTo>
                  <a:pt x="570786" y="15614"/>
                  <a:pt x="571418" y="15688"/>
                  <a:pt x="572051" y="15875"/>
                </a:cubicBezTo>
                <a:cubicBezTo>
                  <a:pt x="573948" y="16395"/>
                  <a:pt x="575511" y="17586"/>
                  <a:pt x="576478" y="19260"/>
                </a:cubicBezTo>
                <a:lnTo>
                  <a:pt x="651190" y="148667"/>
                </a:lnTo>
                <a:cubicBezTo>
                  <a:pt x="652158" y="150341"/>
                  <a:pt x="652418" y="152313"/>
                  <a:pt x="651897" y="154211"/>
                </a:cubicBezTo>
                <a:cubicBezTo>
                  <a:pt x="651376" y="156108"/>
                  <a:pt x="650186" y="157671"/>
                  <a:pt x="648511" y="158638"/>
                </a:cubicBezTo>
                <a:lnTo>
                  <a:pt x="618188" y="176125"/>
                </a:lnTo>
                <a:cubicBezTo>
                  <a:pt x="614690" y="178135"/>
                  <a:pt x="610225" y="176944"/>
                  <a:pt x="608253" y="173446"/>
                </a:cubicBezTo>
                <a:lnTo>
                  <a:pt x="533541" y="44040"/>
                </a:lnTo>
                <a:cubicBezTo>
                  <a:pt x="532574" y="42366"/>
                  <a:pt x="532313" y="40394"/>
                  <a:pt x="532834" y="38496"/>
                </a:cubicBezTo>
                <a:close/>
                <a:moveTo>
                  <a:pt x="438812" y="80279"/>
                </a:moveTo>
                <a:cubicBezTo>
                  <a:pt x="462587" y="63015"/>
                  <a:pt x="496594" y="57695"/>
                  <a:pt x="528257" y="66103"/>
                </a:cubicBezTo>
                <a:lnTo>
                  <a:pt x="589612" y="172364"/>
                </a:lnTo>
                <a:cubicBezTo>
                  <a:pt x="585035" y="190261"/>
                  <a:pt x="568516" y="206408"/>
                  <a:pt x="556386" y="214557"/>
                </a:cubicBezTo>
                <a:lnTo>
                  <a:pt x="445134" y="135306"/>
                </a:lnTo>
                <a:cubicBezTo>
                  <a:pt x="445022" y="135232"/>
                  <a:pt x="444911" y="135195"/>
                  <a:pt x="444762" y="135083"/>
                </a:cubicBezTo>
                <a:cubicBezTo>
                  <a:pt x="444538" y="134934"/>
                  <a:pt x="444278" y="134785"/>
                  <a:pt x="444018" y="134674"/>
                </a:cubicBezTo>
                <a:cubicBezTo>
                  <a:pt x="443794" y="134562"/>
                  <a:pt x="443571" y="134488"/>
                  <a:pt x="443348" y="134376"/>
                </a:cubicBezTo>
                <a:cubicBezTo>
                  <a:pt x="443125" y="134302"/>
                  <a:pt x="442864" y="134190"/>
                  <a:pt x="442641" y="134153"/>
                </a:cubicBezTo>
                <a:cubicBezTo>
                  <a:pt x="442380" y="134078"/>
                  <a:pt x="442083" y="134041"/>
                  <a:pt x="441822" y="133967"/>
                </a:cubicBezTo>
                <a:cubicBezTo>
                  <a:pt x="441673" y="133930"/>
                  <a:pt x="441562" y="133892"/>
                  <a:pt x="441413" y="133892"/>
                </a:cubicBezTo>
                <a:lnTo>
                  <a:pt x="441153" y="133892"/>
                </a:lnTo>
                <a:cubicBezTo>
                  <a:pt x="440892" y="133855"/>
                  <a:pt x="440594" y="133892"/>
                  <a:pt x="440334" y="133892"/>
                </a:cubicBezTo>
                <a:cubicBezTo>
                  <a:pt x="440074" y="133892"/>
                  <a:pt x="439850" y="133930"/>
                  <a:pt x="439627" y="133930"/>
                </a:cubicBezTo>
                <a:cubicBezTo>
                  <a:pt x="439367" y="133967"/>
                  <a:pt x="439143" y="134004"/>
                  <a:pt x="438883" y="134078"/>
                </a:cubicBezTo>
                <a:cubicBezTo>
                  <a:pt x="438660" y="134153"/>
                  <a:pt x="438399" y="134190"/>
                  <a:pt x="438176" y="134264"/>
                </a:cubicBezTo>
                <a:cubicBezTo>
                  <a:pt x="437916" y="134339"/>
                  <a:pt x="437692" y="134450"/>
                  <a:pt x="437469" y="134562"/>
                </a:cubicBezTo>
                <a:cubicBezTo>
                  <a:pt x="437246" y="134674"/>
                  <a:pt x="437060" y="134748"/>
                  <a:pt x="436837" y="134860"/>
                </a:cubicBezTo>
                <a:cubicBezTo>
                  <a:pt x="436613" y="134971"/>
                  <a:pt x="436390" y="135157"/>
                  <a:pt x="436167" y="135306"/>
                </a:cubicBezTo>
                <a:cubicBezTo>
                  <a:pt x="435981" y="135455"/>
                  <a:pt x="435795" y="135567"/>
                  <a:pt x="435609" y="135715"/>
                </a:cubicBezTo>
                <a:cubicBezTo>
                  <a:pt x="435423" y="135901"/>
                  <a:pt x="435237" y="136050"/>
                  <a:pt x="435088" y="136236"/>
                </a:cubicBezTo>
                <a:cubicBezTo>
                  <a:pt x="434902" y="136422"/>
                  <a:pt x="434716" y="136646"/>
                  <a:pt x="434567" y="136832"/>
                </a:cubicBezTo>
                <a:cubicBezTo>
                  <a:pt x="434493" y="136906"/>
                  <a:pt x="434455" y="136980"/>
                  <a:pt x="434381" y="137055"/>
                </a:cubicBezTo>
                <a:cubicBezTo>
                  <a:pt x="434307" y="137167"/>
                  <a:pt x="434232" y="137315"/>
                  <a:pt x="434158" y="137427"/>
                </a:cubicBezTo>
                <a:cubicBezTo>
                  <a:pt x="434009" y="137650"/>
                  <a:pt x="433860" y="137911"/>
                  <a:pt x="433748" y="138134"/>
                </a:cubicBezTo>
                <a:cubicBezTo>
                  <a:pt x="433637" y="138357"/>
                  <a:pt x="433525" y="138580"/>
                  <a:pt x="433451" y="138841"/>
                </a:cubicBezTo>
                <a:cubicBezTo>
                  <a:pt x="433376" y="139064"/>
                  <a:pt x="433265" y="139325"/>
                  <a:pt x="433227" y="139548"/>
                </a:cubicBezTo>
                <a:cubicBezTo>
                  <a:pt x="433153" y="139808"/>
                  <a:pt x="433116" y="140106"/>
                  <a:pt x="433041" y="140366"/>
                </a:cubicBezTo>
                <a:cubicBezTo>
                  <a:pt x="433004" y="140515"/>
                  <a:pt x="432967" y="140627"/>
                  <a:pt x="432967" y="140776"/>
                </a:cubicBezTo>
                <a:cubicBezTo>
                  <a:pt x="431776" y="152645"/>
                  <a:pt x="419089" y="172513"/>
                  <a:pt x="406029" y="178801"/>
                </a:cubicBezTo>
                <a:cubicBezTo>
                  <a:pt x="399034" y="182150"/>
                  <a:pt x="394756" y="180290"/>
                  <a:pt x="392151" y="178615"/>
                </a:cubicBezTo>
                <a:cubicBezTo>
                  <a:pt x="384487" y="173667"/>
                  <a:pt x="380766" y="167267"/>
                  <a:pt x="380692" y="159081"/>
                </a:cubicBezTo>
                <a:cubicBezTo>
                  <a:pt x="380543" y="133409"/>
                  <a:pt x="414885" y="96238"/>
                  <a:pt x="438697" y="80352"/>
                </a:cubicBezTo>
                <a:cubicBezTo>
                  <a:pt x="438660" y="80389"/>
                  <a:pt x="438735" y="80314"/>
                  <a:pt x="438809" y="80277"/>
                </a:cubicBezTo>
                <a:close/>
                <a:moveTo>
                  <a:pt x="410051" y="83479"/>
                </a:moveTo>
                <a:cubicBezTo>
                  <a:pt x="389104" y="102789"/>
                  <a:pt x="364808" y="132630"/>
                  <a:pt x="364993" y="159270"/>
                </a:cubicBezTo>
                <a:cubicBezTo>
                  <a:pt x="365068" y="172702"/>
                  <a:pt x="371504" y="183975"/>
                  <a:pt x="383559" y="191789"/>
                </a:cubicBezTo>
                <a:cubicBezTo>
                  <a:pt x="388285" y="194840"/>
                  <a:pt x="393344" y="196365"/>
                  <a:pt x="398665" y="196365"/>
                </a:cubicBezTo>
                <a:cubicBezTo>
                  <a:pt x="403242" y="196365"/>
                  <a:pt x="407930" y="195212"/>
                  <a:pt x="412693" y="192942"/>
                </a:cubicBezTo>
                <a:cubicBezTo>
                  <a:pt x="427017" y="186059"/>
                  <a:pt x="439593" y="169390"/>
                  <a:pt x="445323" y="154507"/>
                </a:cubicBezTo>
                <a:lnTo>
                  <a:pt x="551137" y="229889"/>
                </a:lnTo>
                <a:cubicBezTo>
                  <a:pt x="550727" y="231377"/>
                  <a:pt x="548793" y="235693"/>
                  <a:pt x="540384" y="243953"/>
                </a:cubicBezTo>
                <a:cubicBezTo>
                  <a:pt x="539900" y="244437"/>
                  <a:pt x="539379" y="244921"/>
                  <a:pt x="538895" y="245367"/>
                </a:cubicBezTo>
                <a:lnTo>
                  <a:pt x="498600" y="216681"/>
                </a:lnTo>
                <a:cubicBezTo>
                  <a:pt x="495102" y="214188"/>
                  <a:pt x="490228" y="215006"/>
                  <a:pt x="487736" y="218504"/>
                </a:cubicBezTo>
                <a:cubicBezTo>
                  <a:pt x="485243" y="222001"/>
                  <a:pt x="486061" y="226876"/>
                  <a:pt x="489559" y="229368"/>
                </a:cubicBezTo>
                <a:lnTo>
                  <a:pt x="526804" y="255897"/>
                </a:lnTo>
                <a:cubicBezTo>
                  <a:pt x="521781" y="259916"/>
                  <a:pt x="516385" y="263934"/>
                  <a:pt x="510842" y="267766"/>
                </a:cubicBezTo>
                <a:lnTo>
                  <a:pt x="465858" y="235731"/>
                </a:lnTo>
                <a:cubicBezTo>
                  <a:pt x="462360" y="233238"/>
                  <a:pt x="457486" y="234057"/>
                  <a:pt x="454994" y="237554"/>
                </a:cubicBezTo>
                <a:cubicBezTo>
                  <a:pt x="452501" y="241052"/>
                  <a:pt x="453319" y="245926"/>
                  <a:pt x="456817" y="248418"/>
                </a:cubicBezTo>
                <a:lnTo>
                  <a:pt x="496926" y="276993"/>
                </a:lnTo>
                <a:cubicBezTo>
                  <a:pt x="491531" y="280416"/>
                  <a:pt x="486210" y="283579"/>
                  <a:pt x="481188" y="286444"/>
                </a:cubicBezTo>
                <a:lnTo>
                  <a:pt x="436874" y="254892"/>
                </a:lnTo>
                <a:cubicBezTo>
                  <a:pt x="433377" y="252399"/>
                  <a:pt x="428503" y="253218"/>
                  <a:pt x="426010" y="256716"/>
                </a:cubicBezTo>
                <a:cubicBezTo>
                  <a:pt x="423517" y="260213"/>
                  <a:pt x="424336" y="265087"/>
                  <a:pt x="427833" y="267580"/>
                </a:cubicBezTo>
                <a:lnTo>
                  <a:pt x="465748" y="294592"/>
                </a:lnTo>
                <a:cubicBezTo>
                  <a:pt x="458753" y="297940"/>
                  <a:pt x="453432" y="299912"/>
                  <a:pt x="451050" y="299912"/>
                </a:cubicBezTo>
                <a:lnTo>
                  <a:pt x="450976" y="299912"/>
                </a:lnTo>
                <a:cubicBezTo>
                  <a:pt x="440260" y="298350"/>
                  <a:pt x="386571" y="266202"/>
                  <a:pt x="340696" y="229591"/>
                </a:cubicBezTo>
                <a:cubicBezTo>
                  <a:pt x="326705" y="218429"/>
                  <a:pt x="322278" y="209871"/>
                  <a:pt x="317143" y="199974"/>
                </a:cubicBezTo>
                <a:cubicBezTo>
                  <a:pt x="314241" y="194356"/>
                  <a:pt x="311190" y="188552"/>
                  <a:pt x="306390" y="182189"/>
                </a:cubicBezTo>
                <a:lnTo>
                  <a:pt x="365028" y="80614"/>
                </a:lnTo>
                <a:cubicBezTo>
                  <a:pt x="377641" y="78903"/>
                  <a:pt x="395687" y="80168"/>
                  <a:pt x="410049" y="83479"/>
                </a:cubicBezTo>
                <a:close/>
                <a:moveTo>
                  <a:pt x="241764" y="163698"/>
                </a:moveTo>
                <a:lnTo>
                  <a:pt x="316476" y="34291"/>
                </a:lnTo>
                <a:cubicBezTo>
                  <a:pt x="317443" y="32617"/>
                  <a:pt x="319006" y="31426"/>
                  <a:pt x="320903" y="30905"/>
                </a:cubicBezTo>
                <a:cubicBezTo>
                  <a:pt x="321536" y="30719"/>
                  <a:pt x="322168" y="30645"/>
                  <a:pt x="322801" y="30645"/>
                </a:cubicBezTo>
                <a:cubicBezTo>
                  <a:pt x="324066" y="30645"/>
                  <a:pt x="325294" y="30980"/>
                  <a:pt x="326410" y="31612"/>
                </a:cubicBezTo>
                <a:lnTo>
                  <a:pt x="356734" y="49099"/>
                </a:lnTo>
                <a:cubicBezTo>
                  <a:pt x="358408" y="50066"/>
                  <a:pt x="359599" y="51629"/>
                  <a:pt x="360120" y="53527"/>
                </a:cubicBezTo>
                <a:cubicBezTo>
                  <a:pt x="360641" y="55424"/>
                  <a:pt x="360380" y="57359"/>
                  <a:pt x="359413" y="59070"/>
                </a:cubicBezTo>
                <a:lnTo>
                  <a:pt x="284701" y="188477"/>
                </a:lnTo>
                <a:cubicBezTo>
                  <a:pt x="283733" y="190151"/>
                  <a:pt x="282171" y="191342"/>
                  <a:pt x="280273" y="191863"/>
                </a:cubicBezTo>
                <a:cubicBezTo>
                  <a:pt x="278375" y="192384"/>
                  <a:pt x="276441" y="192123"/>
                  <a:pt x="274729" y="191156"/>
                </a:cubicBezTo>
                <a:lnTo>
                  <a:pt x="244405" y="173669"/>
                </a:lnTo>
                <a:cubicBezTo>
                  <a:pt x="242731" y="172702"/>
                  <a:pt x="241540" y="171139"/>
                  <a:pt x="241019" y="169242"/>
                </a:cubicBezTo>
                <a:cubicBezTo>
                  <a:pt x="240573" y="167307"/>
                  <a:pt x="240796" y="165372"/>
                  <a:pt x="241764" y="163698"/>
                </a:cubicBezTo>
                <a:close/>
                <a:moveTo>
                  <a:pt x="446475" y="364761"/>
                </a:moveTo>
                <a:cubicBezTo>
                  <a:pt x="413956" y="364761"/>
                  <a:pt x="381028" y="386973"/>
                  <a:pt x="381028" y="429427"/>
                </a:cubicBezTo>
                <a:cubicBezTo>
                  <a:pt x="381028" y="465778"/>
                  <a:pt x="410235" y="509683"/>
                  <a:pt x="446475" y="509683"/>
                </a:cubicBezTo>
                <a:cubicBezTo>
                  <a:pt x="482715" y="509683"/>
                  <a:pt x="511922" y="465778"/>
                  <a:pt x="511922" y="429427"/>
                </a:cubicBezTo>
                <a:cubicBezTo>
                  <a:pt x="511922" y="386937"/>
                  <a:pt x="478994" y="364761"/>
                  <a:pt x="446475" y="364761"/>
                </a:cubicBezTo>
                <a:close/>
                <a:moveTo>
                  <a:pt x="446475" y="494053"/>
                </a:moveTo>
                <a:cubicBezTo>
                  <a:pt x="420095" y="494053"/>
                  <a:pt x="396617" y="457888"/>
                  <a:pt x="396617" y="429387"/>
                </a:cubicBezTo>
                <a:cubicBezTo>
                  <a:pt x="396617" y="395677"/>
                  <a:pt x="422439" y="380311"/>
                  <a:pt x="446475" y="380311"/>
                </a:cubicBezTo>
                <a:cubicBezTo>
                  <a:pt x="470473" y="380311"/>
                  <a:pt x="496333" y="395678"/>
                  <a:pt x="496333" y="429387"/>
                </a:cubicBezTo>
                <a:cubicBezTo>
                  <a:pt x="496333" y="457925"/>
                  <a:pt x="472855" y="494053"/>
                  <a:pt x="446475" y="494053"/>
                </a:cubicBezTo>
                <a:close/>
                <a:moveTo>
                  <a:pt x="446475" y="518535"/>
                </a:moveTo>
                <a:cubicBezTo>
                  <a:pt x="364062" y="518535"/>
                  <a:pt x="296866" y="585583"/>
                  <a:pt x="296675" y="668030"/>
                </a:cubicBezTo>
                <a:lnTo>
                  <a:pt x="296675" y="668365"/>
                </a:lnTo>
                <a:cubicBezTo>
                  <a:pt x="296675" y="672681"/>
                  <a:pt x="300173" y="676179"/>
                  <a:pt x="304489" y="676179"/>
                </a:cubicBezTo>
                <a:lnTo>
                  <a:pt x="588524" y="676179"/>
                </a:lnTo>
                <a:cubicBezTo>
                  <a:pt x="590570" y="676179"/>
                  <a:pt x="592580" y="675323"/>
                  <a:pt x="594031" y="673872"/>
                </a:cubicBezTo>
                <a:cubicBezTo>
                  <a:pt x="595482" y="672421"/>
                  <a:pt x="596300" y="670412"/>
                  <a:pt x="596300" y="668328"/>
                </a:cubicBezTo>
                <a:cubicBezTo>
                  <a:pt x="596263" y="585728"/>
                  <a:pt x="529030" y="518528"/>
                  <a:pt x="446472" y="518528"/>
                </a:cubicBezTo>
                <a:close/>
                <a:moveTo>
                  <a:pt x="312496" y="660553"/>
                </a:moveTo>
                <a:cubicBezTo>
                  <a:pt x="316552" y="590195"/>
                  <a:pt x="375153" y="534128"/>
                  <a:pt x="446475" y="534128"/>
                </a:cubicBezTo>
                <a:cubicBezTo>
                  <a:pt x="517797" y="534128"/>
                  <a:pt x="576329" y="590050"/>
                  <a:pt x="580454" y="660553"/>
                </a:cubicBezTo>
                <a:close/>
                <a:moveTo>
                  <a:pt x="149828" y="375175"/>
                </a:moveTo>
                <a:cubicBezTo>
                  <a:pt x="186068" y="375175"/>
                  <a:pt x="215275" y="331270"/>
                  <a:pt x="215275" y="294919"/>
                </a:cubicBezTo>
                <a:cubicBezTo>
                  <a:pt x="215275" y="252466"/>
                  <a:pt x="182348" y="230253"/>
                  <a:pt x="149828" y="230253"/>
                </a:cubicBezTo>
                <a:cubicBezTo>
                  <a:pt x="117309" y="230253"/>
                  <a:pt x="84381" y="252465"/>
                  <a:pt x="84381" y="294919"/>
                </a:cubicBezTo>
                <a:cubicBezTo>
                  <a:pt x="84381" y="331270"/>
                  <a:pt x="113551" y="375175"/>
                  <a:pt x="149828" y="375175"/>
                </a:cubicBezTo>
                <a:close/>
                <a:moveTo>
                  <a:pt x="149828" y="245844"/>
                </a:moveTo>
                <a:cubicBezTo>
                  <a:pt x="173826" y="245844"/>
                  <a:pt x="199686" y="261211"/>
                  <a:pt x="199686" y="294920"/>
                </a:cubicBezTo>
                <a:cubicBezTo>
                  <a:pt x="199686" y="323421"/>
                  <a:pt x="176209" y="359586"/>
                  <a:pt x="149828" y="359586"/>
                </a:cubicBezTo>
                <a:cubicBezTo>
                  <a:pt x="123448" y="359586"/>
                  <a:pt x="99971" y="323421"/>
                  <a:pt x="99971" y="294920"/>
                </a:cubicBezTo>
                <a:cubicBezTo>
                  <a:pt x="99971" y="261210"/>
                  <a:pt x="125792" y="245844"/>
                  <a:pt x="149828" y="245844"/>
                </a:cubicBezTo>
                <a:close/>
                <a:moveTo>
                  <a:pt x="299628" y="533785"/>
                </a:moveTo>
                <a:cubicBezTo>
                  <a:pt x="299591" y="451222"/>
                  <a:pt x="232395" y="384023"/>
                  <a:pt x="149800" y="384023"/>
                </a:cubicBezTo>
                <a:cubicBezTo>
                  <a:pt x="67424" y="384023"/>
                  <a:pt x="229" y="451071"/>
                  <a:pt x="0" y="533518"/>
                </a:cubicBezTo>
                <a:lnTo>
                  <a:pt x="0" y="533853"/>
                </a:lnTo>
                <a:cubicBezTo>
                  <a:pt x="0" y="538169"/>
                  <a:pt x="3497" y="541667"/>
                  <a:pt x="7813" y="541667"/>
                </a:cubicBezTo>
                <a:lnTo>
                  <a:pt x="291849" y="541667"/>
                </a:lnTo>
                <a:cubicBezTo>
                  <a:pt x="293970" y="541667"/>
                  <a:pt x="295979" y="540774"/>
                  <a:pt x="297467" y="539248"/>
                </a:cubicBezTo>
                <a:cubicBezTo>
                  <a:pt x="298844" y="537760"/>
                  <a:pt x="299625" y="535788"/>
                  <a:pt x="299625" y="533779"/>
                </a:cubicBezTo>
                <a:close/>
                <a:moveTo>
                  <a:pt x="15811" y="526046"/>
                </a:moveTo>
                <a:cubicBezTo>
                  <a:pt x="19867" y="455688"/>
                  <a:pt x="78505" y="399621"/>
                  <a:pt x="149790" y="399621"/>
                </a:cubicBezTo>
                <a:cubicBezTo>
                  <a:pt x="221153" y="399621"/>
                  <a:pt x="279721" y="455654"/>
                  <a:pt x="283769" y="526046"/>
                </a:cubicBezTo>
                <a:close/>
                <a:moveTo>
                  <a:pt x="743131" y="375170"/>
                </a:moveTo>
                <a:cubicBezTo>
                  <a:pt x="779371" y="375170"/>
                  <a:pt x="808578" y="331265"/>
                  <a:pt x="808578" y="294914"/>
                </a:cubicBezTo>
                <a:cubicBezTo>
                  <a:pt x="808578" y="252461"/>
                  <a:pt x="775650" y="230248"/>
                  <a:pt x="743131" y="230248"/>
                </a:cubicBezTo>
                <a:cubicBezTo>
                  <a:pt x="710612" y="230248"/>
                  <a:pt x="677684" y="252460"/>
                  <a:pt x="677684" y="294914"/>
                </a:cubicBezTo>
                <a:cubicBezTo>
                  <a:pt x="677684" y="331265"/>
                  <a:pt x="706891" y="375170"/>
                  <a:pt x="743131" y="375170"/>
                </a:cubicBezTo>
                <a:close/>
                <a:moveTo>
                  <a:pt x="743131" y="245839"/>
                </a:moveTo>
                <a:cubicBezTo>
                  <a:pt x="767129" y="245839"/>
                  <a:pt x="792989" y="261206"/>
                  <a:pt x="792989" y="294915"/>
                </a:cubicBezTo>
                <a:cubicBezTo>
                  <a:pt x="792989" y="323416"/>
                  <a:pt x="769511" y="359581"/>
                  <a:pt x="743131" y="359581"/>
                </a:cubicBezTo>
                <a:cubicBezTo>
                  <a:pt x="716751" y="359581"/>
                  <a:pt x="693273" y="323416"/>
                  <a:pt x="693273" y="294915"/>
                </a:cubicBezTo>
                <a:cubicBezTo>
                  <a:pt x="693311" y="261205"/>
                  <a:pt x="719132" y="245839"/>
                  <a:pt x="743131" y="245839"/>
                </a:cubicBezTo>
                <a:close/>
                <a:moveTo>
                  <a:pt x="743131" y="384028"/>
                </a:moveTo>
                <a:cubicBezTo>
                  <a:pt x="660718" y="384028"/>
                  <a:pt x="593522" y="451076"/>
                  <a:pt x="593331" y="533523"/>
                </a:cubicBezTo>
                <a:lnTo>
                  <a:pt x="593331" y="533858"/>
                </a:lnTo>
                <a:cubicBezTo>
                  <a:pt x="593331" y="538174"/>
                  <a:pt x="596829" y="541671"/>
                  <a:pt x="601145" y="541671"/>
                </a:cubicBezTo>
                <a:lnTo>
                  <a:pt x="885180" y="541671"/>
                </a:lnTo>
                <a:cubicBezTo>
                  <a:pt x="887227" y="541671"/>
                  <a:pt x="889236" y="540816"/>
                  <a:pt x="890687" y="539364"/>
                </a:cubicBezTo>
                <a:cubicBezTo>
                  <a:pt x="892138" y="537913"/>
                  <a:pt x="892956" y="535904"/>
                  <a:pt x="892956" y="533821"/>
                </a:cubicBezTo>
                <a:cubicBezTo>
                  <a:pt x="892919" y="451221"/>
                  <a:pt x="825723" y="384021"/>
                  <a:pt x="743128" y="384021"/>
                </a:cubicBezTo>
                <a:close/>
                <a:moveTo>
                  <a:pt x="609152" y="526046"/>
                </a:moveTo>
                <a:cubicBezTo>
                  <a:pt x="613208" y="455688"/>
                  <a:pt x="671846" y="399621"/>
                  <a:pt x="743131" y="399621"/>
                </a:cubicBezTo>
                <a:cubicBezTo>
                  <a:pt x="814457" y="399621"/>
                  <a:pt x="872985" y="455543"/>
                  <a:pt x="877110" y="526046"/>
                </a:cubicBezTo>
                <a:close/>
              </a:path>
            </a:pathLst>
          </a:custGeom>
          <a:solidFill>
            <a:schemeClr val="bg1"/>
          </a:solidFill>
          <a:ln w="9525" cap="flat">
            <a:noFill/>
            <a:prstDash val="solid"/>
            <a:miter/>
          </a:ln>
        </p:spPr>
        <p:txBody>
          <a:bodyPr rtlCol="0" anchor="ctr"/>
          <a:lstStyle/>
          <a:p>
            <a:endParaRPr lang="en-IN">
              <a:latin typeface="Calibri Light" panose="020F0302020204030204" pitchFamily="34" charset="0"/>
              <a:cs typeface="Calibri Light" panose="020F0302020204030204" pitchFamily="34" charset="0"/>
            </a:endParaRPr>
          </a:p>
        </p:txBody>
      </p:sp>
      <p:grpSp>
        <p:nvGrpSpPr>
          <p:cNvPr id="61" name="Group 60">
            <a:extLst>
              <a:ext uri="{FF2B5EF4-FFF2-40B4-BE49-F238E27FC236}">
                <a16:creationId xmlns:a16="http://schemas.microsoft.com/office/drawing/2014/main" id="{E6BFC93C-57E1-3B26-7FC2-88E2A70E406F}"/>
              </a:ext>
            </a:extLst>
          </p:cNvPr>
          <p:cNvGrpSpPr/>
          <p:nvPr/>
        </p:nvGrpSpPr>
        <p:grpSpPr>
          <a:xfrm>
            <a:off x="606191" y="4125882"/>
            <a:ext cx="532756" cy="446952"/>
            <a:chOff x="-663285" y="2125427"/>
            <a:chExt cx="889978" cy="746640"/>
          </a:xfrm>
          <a:solidFill>
            <a:schemeClr val="bg1"/>
          </a:solidFill>
        </p:grpSpPr>
        <p:sp>
          <p:nvSpPr>
            <p:cNvPr id="56" name="Freeform: Shape 55">
              <a:extLst>
                <a:ext uri="{FF2B5EF4-FFF2-40B4-BE49-F238E27FC236}">
                  <a16:creationId xmlns:a16="http://schemas.microsoft.com/office/drawing/2014/main" id="{A3514EA5-66A1-BE93-101E-C6034428270B}"/>
                </a:ext>
              </a:extLst>
            </p:cNvPr>
            <p:cNvSpPr/>
            <p:nvPr/>
          </p:nvSpPr>
          <p:spPr>
            <a:xfrm>
              <a:off x="-663285" y="2425617"/>
              <a:ext cx="541700" cy="446450"/>
            </a:xfrm>
            <a:custGeom>
              <a:avLst/>
              <a:gdLst>
                <a:gd name="connsiteX0" fmla="*/ 532102 w 541700"/>
                <a:gd name="connsiteY0" fmla="*/ 0 h 446450"/>
                <a:gd name="connsiteX1" fmla="*/ 9636 w 541700"/>
                <a:gd name="connsiteY1" fmla="*/ 0 h 446450"/>
                <a:gd name="connsiteX2" fmla="*/ 0 w 541700"/>
                <a:gd name="connsiteY2" fmla="*/ 9636 h 446450"/>
                <a:gd name="connsiteX3" fmla="*/ 0 w 541700"/>
                <a:gd name="connsiteY3" fmla="*/ 436814 h 446450"/>
                <a:gd name="connsiteX4" fmla="*/ 9636 w 541700"/>
                <a:gd name="connsiteY4" fmla="*/ 446450 h 446450"/>
                <a:gd name="connsiteX5" fmla="*/ 532064 w 541700"/>
                <a:gd name="connsiteY5" fmla="*/ 446450 h 446450"/>
                <a:gd name="connsiteX6" fmla="*/ 541700 w 541700"/>
                <a:gd name="connsiteY6" fmla="*/ 436814 h 446450"/>
                <a:gd name="connsiteX7" fmla="*/ 541700 w 541700"/>
                <a:gd name="connsiteY7" fmla="*/ 9636 h 446450"/>
                <a:gd name="connsiteX8" fmla="*/ 532064 w 541700"/>
                <a:gd name="connsiteY8" fmla="*/ 0 h 446450"/>
                <a:gd name="connsiteX9" fmla="*/ 522465 w 541700"/>
                <a:gd name="connsiteY9" fmla="*/ 427177 h 446450"/>
                <a:gd name="connsiteX10" fmla="*/ 19279 w 541700"/>
                <a:gd name="connsiteY10" fmla="*/ 427177 h 446450"/>
                <a:gd name="connsiteX11" fmla="*/ 19279 w 541700"/>
                <a:gd name="connsiteY11" fmla="*/ 19241 h 446450"/>
                <a:gd name="connsiteX12" fmla="*/ 522465 w 541700"/>
                <a:gd name="connsiteY12" fmla="*/ 19241 h 44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1700" h="446450">
                  <a:moveTo>
                    <a:pt x="532102" y="0"/>
                  </a:moveTo>
                  <a:lnTo>
                    <a:pt x="9636" y="0"/>
                  </a:lnTo>
                  <a:cubicBezTo>
                    <a:pt x="4316" y="0"/>
                    <a:pt x="0" y="4316"/>
                    <a:pt x="0" y="9636"/>
                  </a:cubicBezTo>
                  <a:lnTo>
                    <a:pt x="0" y="436814"/>
                  </a:lnTo>
                  <a:cubicBezTo>
                    <a:pt x="0" y="442134"/>
                    <a:pt x="4316" y="446450"/>
                    <a:pt x="9636" y="446450"/>
                  </a:cubicBezTo>
                  <a:lnTo>
                    <a:pt x="532064" y="446450"/>
                  </a:lnTo>
                  <a:cubicBezTo>
                    <a:pt x="537384" y="446450"/>
                    <a:pt x="541700" y="442134"/>
                    <a:pt x="541700" y="436814"/>
                  </a:cubicBezTo>
                  <a:lnTo>
                    <a:pt x="541700" y="9636"/>
                  </a:lnTo>
                  <a:cubicBezTo>
                    <a:pt x="541700" y="4316"/>
                    <a:pt x="537384" y="0"/>
                    <a:pt x="532064" y="0"/>
                  </a:cubicBezTo>
                  <a:close/>
                  <a:moveTo>
                    <a:pt x="522465" y="427177"/>
                  </a:moveTo>
                  <a:lnTo>
                    <a:pt x="19279" y="427177"/>
                  </a:lnTo>
                  <a:lnTo>
                    <a:pt x="19279" y="19241"/>
                  </a:lnTo>
                  <a:lnTo>
                    <a:pt x="522465" y="19241"/>
                  </a:lnTo>
                  <a:close/>
                </a:path>
              </a:pathLst>
            </a:custGeom>
            <a:grpFill/>
            <a:ln w="9525" cap="flat">
              <a:noFill/>
              <a:prstDash val="solid"/>
              <a:miter/>
            </a:ln>
          </p:spPr>
          <p:txBody>
            <a:bodyPr rtlCol="0" anchor="ctr"/>
            <a:lstStyle/>
            <a:p>
              <a:endParaRPr lang="en-IN">
                <a:latin typeface="Calibri Light" panose="020F0302020204030204" pitchFamily="34" charset="0"/>
                <a:cs typeface="Calibri Light" panose="020F0302020204030204" pitchFamily="34" charset="0"/>
              </a:endParaRPr>
            </a:p>
          </p:txBody>
        </p:sp>
        <p:sp>
          <p:nvSpPr>
            <p:cNvPr id="57" name="Freeform: Shape 56">
              <a:extLst>
                <a:ext uri="{FF2B5EF4-FFF2-40B4-BE49-F238E27FC236}">
                  <a16:creationId xmlns:a16="http://schemas.microsoft.com/office/drawing/2014/main" id="{F3C7285F-9C51-C7D0-6969-1F0380C92F2C}"/>
                </a:ext>
              </a:extLst>
            </p:cNvPr>
            <p:cNvSpPr/>
            <p:nvPr/>
          </p:nvSpPr>
          <p:spPr>
            <a:xfrm>
              <a:off x="-570902" y="2125427"/>
              <a:ext cx="797595" cy="656187"/>
            </a:xfrm>
            <a:custGeom>
              <a:avLst/>
              <a:gdLst>
                <a:gd name="connsiteX0" fmla="*/ 787972 w 797595"/>
                <a:gd name="connsiteY0" fmla="*/ 0 h 656187"/>
                <a:gd name="connsiteX1" fmla="*/ 9636 w 797595"/>
                <a:gd name="connsiteY1" fmla="*/ 0 h 656187"/>
                <a:gd name="connsiteX2" fmla="*/ 0 w 797595"/>
                <a:gd name="connsiteY2" fmla="*/ 9636 h 656187"/>
                <a:gd name="connsiteX3" fmla="*/ 0 w 797595"/>
                <a:gd name="connsiteY3" fmla="*/ 258810 h 656187"/>
                <a:gd name="connsiteX4" fmla="*/ 9636 w 797595"/>
                <a:gd name="connsiteY4" fmla="*/ 268447 h 656187"/>
                <a:gd name="connsiteX5" fmla="*/ 19273 w 797595"/>
                <a:gd name="connsiteY5" fmla="*/ 258810 h 656187"/>
                <a:gd name="connsiteX6" fmla="*/ 19236 w 797595"/>
                <a:gd name="connsiteY6" fmla="*/ 19238 h 656187"/>
                <a:gd name="connsiteX7" fmla="*/ 778331 w 797595"/>
                <a:gd name="connsiteY7" fmla="*/ 19238 h 656187"/>
                <a:gd name="connsiteX8" fmla="*/ 778331 w 797595"/>
                <a:gd name="connsiteY8" fmla="*/ 636915 h 656187"/>
                <a:gd name="connsiteX9" fmla="*/ 491609 w 797595"/>
                <a:gd name="connsiteY9" fmla="*/ 636915 h 656187"/>
                <a:gd name="connsiteX10" fmla="*/ 481973 w 797595"/>
                <a:gd name="connsiteY10" fmla="*/ 646551 h 656187"/>
                <a:gd name="connsiteX11" fmla="*/ 491609 w 797595"/>
                <a:gd name="connsiteY11" fmla="*/ 656188 h 656187"/>
                <a:gd name="connsiteX12" fmla="*/ 787922 w 797595"/>
                <a:gd name="connsiteY12" fmla="*/ 656188 h 656187"/>
                <a:gd name="connsiteX13" fmla="*/ 797559 w 797595"/>
                <a:gd name="connsiteY13" fmla="*/ 646551 h 656187"/>
                <a:gd name="connsiteX14" fmla="*/ 797596 w 797595"/>
                <a:gd name="connsiteY14" fmla="*/ 9643 h 656187"/>
                <a:gd name="connsiteX15" fmla="*/ 787959 w 797595"/>
                <a:gd name="connsiteY15" fmla="*/ 7 h 65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7595" h="656187">
                  <a:moveTo>
                    <a:pt x="787972" y="0"/>
                  </a:moveTo>
                  <a:lnTo>
                    <a:pt x="9636" y="0"/>
                  </a:lnTo>
                  <a:cubicBezTo>
                    <a:pt x="4316" y="0"/>
                    <a:pt x="0" y="4316"/>
                    <a:pt x="0" y="9636"/>
                  </a:cubicBezTo>
                  <a:lnTo>
                    <a:pt x="0" y="258810"/>
                  </a:lnTo>
                  <a:cubicBezTo>
                    <a:pt x="0" y="264131"/>
                    <a:pt x="4316" y="268447"/>
                    <a:pt x="9636" y="268447"/>
                  </a:cubicBezTo>
                  <a:cubicBezTo>
                    <a:pt x="14957" y="268447"/>
                    <a:pt x="19273" y="264131"/>
                    <a:pt x="19273" y="258810"/>
                  </a:cubicBezTo>
                  <a:lnTo>
                    <a:pt x="19236" y="19238"/>
                  </a:lnTo>
                  <a:lnTo>
                    <a:pt x="778331" y="19238"/>
                  </a:lnTo>
                  <a:lnTo>
                    <a:pt x="778331" y="636915"/>
                  </a:lnTo>
                  <a:lnTo>
                    <a:pt x="491609" y="636915"/>
                  </a:lnTo>
                  <a:cubicBezTo>
                    <a:pt x="486288" y="636915"/>
                    <a:pt x="481973" y="641231"/>
                    <a:pt x="481973" y="646551"/>
                  </a:cubicBezTo>
                  <a:cubicBezTo>
                    <a:pt x="481973" y="651872"/>
                    <a:pt x="486289" y="656188"/>
                    <a:pt x="491609" y="656188"/>
                  </a:cubicBezTo>
                  <a:lnTo>
                    <a:pt x="787922" y="656188"/>
                  </a:lnTo>
                  <a:cubicBezTo>
                    <a:pt x="793243" y="656188"/>
                    <a:pt x="797559" y="651872"/>
                    <a:pt x="797559" y="646551"/>
                  </a:cubicBezTo>
                  <a:lnTo>
                    <a:pt x="797596" y="9643"/>
                  </a:lnTo>
                  <a:cubicBezTo>
                    <a:pt x="797596" y="4323"/>
                    <a:pt x="793280" y="7"/>
                    <a:pt x="787959" y="7"/>
                  </a:cubicBezTo>
                  <a:close/>
                </a:path>
              </a:pathLst>
            </a:custGeom>
            <a:grpFill/>
            <a:ln w="9525" cap="flat">
              <a:noFill/>
              <a:prstDash val="solid"/>
              <a:miter/>
            </a:ln>
          </p:spPr>
          <p:txBody>
            <a:bodyPr rtlCol="0" anchor="ctr"/>
            <a:lstStyle/>
            <a:p>
              <a:endParaRPr lang="en-IN">
                <a:latin typeface="Calibri Light" panose="020F0302020204030204" pitchFamily="34" charset="0"/>
                <a:cs typeface="Calibri Light" panose="020F0302020204030204" pitchFamily="34" charset="0"/>
              </a:endParaRPr>
            </a:p>
          </p:txBody>
        </p:sp>
        <p:sp>
          <p:nvSpPr>
            <p:cNvPr id="58" name="Freeform: Shape 57">
              <a:extLst>
                <a:ext uri="{FF2B5EF4-FFF2-40B4-BE49-F238E27FC236}">
                  <a16:creationId xmlns:a16="http://schemas.microsoft.com/office/drawing/2014/main" id="{6D0B8D74-47D9-7153-FBF0-13CB2888A83F}"/>
                </a:ext>
              </a:extLst>
            </p:cNvPr>
            <p:cNvSpPr/>
            <p:nvPr/>
          </p:nvSpPr>
          <p:spPr>
            <a:xfrm>
              <a:off x="-50343" y="2230318"/>
              <a:ext cx="152960" cy="153921"/>
            </a:xfrm>
            <a:custGeom>
              <a:avLst/>
              <a:gdLst>
                <a:gd name="connsiteX0" fmla="*/ 2798 w 152960"/>
                <a:gd name="connsiteY0" fmla="*/ 151131 h 153921"/>
                <a:gd name="connsiteX1" fmla="*/ 9570 w 152960"/>
                <a:gd name="connsiteY1" fmla="*/ 153922 h 153921"/>
                <a:gd name="connsiteX2" fmla="*/ 16416 w 152960"/>
                <a:gd name="connsiteY2" fmla="*/ 151094 h 153921"/>
                <a:gd name="connsiteX3" fmla="*/ 133688 w 152960"/>
                <a:gd name="connsiteY3" fmla="*/ 32965 h 153921"/>
                <a:gd name="connsiteX4" fmla="*/ 133688 w 152960"/>
                <a:gd name="connsiteY4" fmla="*/ 97185 h 153921"/>
                <a:gd name="connsiteX5" fmla="*/ 143324 w 152960"/>
                <a:gd name="connsiteY5" fmla="*/ 106821 h 153921"/>
                <a:gd name="connsiteX6" fmla="*/ 152961 w 152960"/>
                <a:gd name="connsiteY6" fmla="*/ 97185 h 153921"/>
                <a:gd name="connsiteX7" fmla="*/ 152961 w 152960"/>
                <a:gd name="connsiteY7" fmla="*/ 9636 h 153921"/>
                <a:gd name="connsiteX8" fmla="*/ 143324 w 152960"/>
                <a:gd name="connsiteY8" fmla="*/ 0 h 153921"/>
                <a:gd name="connsiteX9" fmla="*/ 56744 w 152960"/>
                <a:gd name="connsiteY9" fmla="*/ 0 h 153921"/>
                <a:gd name="connsiteX10" fmla="*/ 47108 w 152960"/>
                <a:gd name="connsiteY10" fmla="*/ 9636 h 153921"/>
                <a:gd name="connsiteX11" fmla="*/ 56744 w 152960"/>
                <a:gd name="connsiteY11" fmla="*/ 19273 h 153921"/>
                <a:gd name="connsiteX12" fmla="*/ 120219 w 152960"/>
                <a:gd name="connsiteY12" fmla="*/ 19273 h 153921"/>
                <a:gd name="connsiteX13" fmla="*/ 2795 w 152960"/>
                <a:gd name="connsiteY13" fmla="*/ 137554 h 153921"/>
                <a:gd name="connsiteX14" fmla="*/ 2870 w 152960"/>
                <a:gd name="connsiteY14" fmla="*/ 151172 h 15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960" h="153921">
                  <a:moveTo>
                    <a:pt x="2798" y="151131"/>
                  </a:moveTo>
                  <a:cubicBezTo>
                    <a:pt x="4659" y="152992"/>
                    <a:pt x="7114" y="153922"/>
                    <a:pt x="9570" y="153922"/>
                  </a:cubicBezTo>
                  <a:cubicBezTo>
                    <a:pt x="12026" y="153922"/>
                    <a:pt x="14519" y="152955"/>
                    <a:pt x="16416" y="151094"/>
                  </a:cubicBezTo>
                  <a:lnTo>
                    <a:pt x="133688" y="32965"/>
                  </a:lnTo>
                  <a:lnTo>
                    <a:pt x="133688" y="97185"/>
                  </a:lnTo>
                  <a:cubicBezTo>
                    <a:pt x="133688" y="102505"/>
                    <a:pt x="138004" y="106821"/>
                    <a:pt x="143324" y="106821"/>
                  </a:cubicBezTo>
                  <a:cubicBezTo>
                    <a:pt x="148645" y="106821"/>
                    <a:pt x="152961" y="102505"/>
                    <a:pt x="152961" y="97185"/>
                  </a:cubicBezTo>
                  <a:lnTo>
                    <a:pt x="152961" y="9636"/>
                  </a:lnTo>
                  <a:cubicBezTo>
                    <a:pt x="152961" y="4316"/>
                    <a:pt x="148645" y="0"/>
                    <a:pt x="143324" y="0"/>
                  </a:cubicBezTo>
                  <a:lnTo>
                    <a:pt x="56744" y="0"/>
                  </a:lnTo>
                  <a:cubicBezTo>
                    <a:pt x="51423" y="0"/>
                    <a:pt x="47108" y="4316"/>
                    <a:pt x="47108" y="9636"/>
                  </a:cubicBezTo>
                  <a:cubicBezTo>
                    <a:pt x="47108" y="14957"/>
                    <a:pt x="51423" y="19273"/>
                    <a:pt x="56744" y="19273"/>
                  </a:cubicBezTo>
                  <a:lnTo>
                    <a:pt x="120219" y="19273"/>
                  </a:lnTo>
                  <a:lnTo>
                    <a:pt x="2795" y="137554"/>
                  </a:lnTo>
                  <a:cubicBezTo>
                    <a:pt x="-963" y="141312"/>
                    <a:pt x="-925" y="147415"/>
                    <a:pt x="2870" y="151172"/>
                  </a:cubicBezTo>
                  <a:close/>
                </a:path>
              </a:pathLst>
            </a:custGeom>
            <a:grpFill/>
            <a:ln w="9525" cap="flat">
              <a:noFill/>
              <a:prstDash val="solid"/>
              <a:miter/>
            </a:ln>
          </p:spPr>
          <p:txBody>
            <a:bodyPr rtlCol="0" anchor="ctr"/>
            <a:lstStyle/>
            <a:p>
              <a:endParaRPr lang="en-IN">
                <a:latin typeface="Calibri Light" panose="020F0302020204030204" pitchFamily="34" charset="0"/>
                <a:cs typeface="Calibri Light" panose="020F0302020204030204" pitchFamily="34" charset="0"/>
              </a:endParaRPr>
            </a:p>
          </p:txBody>
        </p:sp>
      </p:grpSp>
      <p:sp>
        <p:nvSpPr>
          <p:cNvPr id="3" name="Rectangle 2">
            <a:extLst>
              <a:ext uri="{FF2B5EF4-FFF2-40B4-BE49-F238E27FC236}">
                <a16:creationId xmlns:a16="http://schemas.microsoft.com/office/drawing/2014/main" id="{3BC6F84E-4AF6-0256-56BA-C31A530CDE9D}"/>
              </a:ext>
            </a:extLst>
          </p:cNvPr>
          <p:cNvSpPr/>
          <p:nvPr/>
        </p:nvSpPr>
        <p:spPr>
          <a:xfrm>
            <a:off x="3723599" y="1510749"/>
            <a:ext cx="8196214" cy="1390567"/>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IN">
              <a:latin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D5455CEA-A574-6238-519D-52D2C893826C}"/>
              </a:ext>
            </a:extLst>
          </p:cNvPr>
          <p:cNvSpPr/>
          <p:nvPr/>
        </p:nvSpPr>
        <p:spPr>
          <a:xfrm>
            <a:off x="3723599" y="3637512"/>
            <a:ext cx="8196214" cy="1390567"/>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IN">
              <a:latin typeface="Calibri Light" panose="020F0302020204030204" pitchFamily="34" charset="0"/>
              <a:cs typeface="Calibri Light" panose="020F0302020204030204" pitchFamily="34" charset="0"/>
            </a:endParaRPr>
          </a:p>
        </p:txBody>
      </p:sp>
      <p:sp>
        <p:nvSpPr>
          <p:cNvPr id="25" name="TextBox 24">
            <a:extLst>
              <a:ext uri="{FF2B5EF4-FFF2-40B4-BE49-F238E27FC236}">
                <a16:creationId xmlns:a16="http://schemas.microsoft.com/office/drawing/2014/main" id="{F9716F77-7B68-8062-20E8-573D096F37CC}"/>
              </a:ext>
            </a:extLst>
          </p:cNvPr>
          <p:cNvSpPr txBox="1"/>
          <p:nvPr/>
        </p:nvSpPr>
        <p:spPr>
          <a:xfrm>
            <a:off x="4197056" y="1607150"/>
            <a:ext cx="7598932" cy="1197765"/>
          </a:xfrm>
          <a:prstGeom prst="rect">
            <a:avLst/>
          </a:prstGeom>
          <a:noFill/>
        </p:spPr>
        <p:txBody>
          <a:bodyPr wrap="square" lIns="0" tIns="0" rIns="0" bIns="0" anchor="ctr">
            <a:noAutofit/>
          </a:bodyPr>
          <a:lstStyle/>
          <a:p>
            <a:pPr marL="171450" indent="-171450">
              <a:buFont typeface="Wingdings" panose="05000000000000000000" pitchFamily="2" charset="2"/>
              <a:buChar char="§"/>
            </a:pPr>
            <a:r>
              <a:rPr lang="en-US" sz="1400" dirty="0">
                <a:latin typeface="Calibri Light" panose="020F0302020204030204" pitchFamily="34" charset="0"/>
                <a:cs typeface="Calibri Light" panose="020F0302020204030204" pitchFamily="34" charset="0"/>
              </a:rPr>
              <a:t>Targeting expansion into the retail segment with 7 new showrooms across Gujarat over the next two Financial Years.</a:t>
            </a:r>
          </a:p>
        </p:txBody>
      </p:sp>
      <p:sp>
        <p:nvSpPr>
          <p:cNvPr id="26" name="TextBox 25">
            <a:extLst>
              <a:ext uri="{FF2B5EF4-FFF2-40B4-BE49-F238E27FC236}">
                <a16:creationId xmlns:a16="http://schemas.microsoft.com/office/drawing/2014/main" id="{FAC138B7-A8F4-576D-D1E4-B1C356077CE3}"/>
              </a:ext>
            </a:extLst>
          </p:cNvPr>
          <p:cNvSpPr txBox="1"/>
          <p:nvPr/>
        </p:nvSpPr>
        <p:spPr>
          <a:xfrm>
            <a:off x="4197055" y="3729935"/>
            <a:ext cx="7600167" cy="1197765"/>
          </a:xfrm>
          <a:prstGeom prst="rect">
            <a:avLst/>
          </a:prstGeom>
          <a:noFill/>
        </p:spPr>
        <p:txBody>
          <a:bodyPr wrap="square" lIns="0" tIns="0" rIns="0" bIns="0" anchor="ctr">
            <a:noAutofit/>
          </a:bodyPr>
          <a:lstStyle/>
          <a:p>
            <a:pPr marL="171450" indent="-171450">
              <a:buFont typeface="Wingdings" panose="05000000000000000000" pitchFamily="2" charset="2"/>
              <a:buChar char="§"/>
            </a:pPr>
            <a:r>
              <a:rPr lang="en-US" sz="1400" dirty="0">
                <a:latin typeface="Calibri Light" panose="020F0302020204030204" pitchFamily="34" charset="0"/>
                <a:cs typeface="Calibri Light" panose="020F0302020204030204" pitchFamily="34" charset="0"/>
              </a:rPr>
              <a:t>Targeting maximum </a:t>
            </a:r>
            <a:r>
              <a:rPr lang="en-US" sz="1400" dirty="0" err="1">
                <a:latin typeface="Calibri Light" panose="020F0302020204030204" pitchFamily="34" charset="0"/>
                <a:cs typeface="Calibri Light" panose="020F0302020204030204" pitchFamily="34" charset="0"/>
              </a:rPr>
              <a:t>utilisation</a:t>
            </a:r>
            <a:r>
              <a:rPr lang="en-US" sz="1400" dirty="0">
                <a:latin typeface="Calibri Light" panose="020F0302020204030204" pitchFamily="34" charset="0"/>
                <a:cs typeface="Calibri Light" panose="020F0302020204030204" pitchFamily="34" charset="0"/>
              </a:rPr>
              <a:t> of existing manufacturing capacity by FY26</a:t>
            </a:r>
          </a:p>
          <a:p>
            <a:pPr marL="171450" indent="-171450">
              <a:buFont typeface="Wingdings" panose="05000000000000000000" pitchFamily="2" charset="2"/>
              <a:buChar char="§"/>
            </a:pPr>
            <a:r>
              <a:rPr lang="en-IN" sz="1400" dirty="0">
                <a:latin typeface="Calibri Light" panose="020F0302020204030204" pitchFamily="34" charset="0"/>
                <a:cs typeface="Calibri Light" panose="020F0302020204030204" pitchFamily="34" charset="0"/>
              </a:rPr>
              <a:t>Developing the current capacity for variety of product mix for captive consumption as well.</a:t>
            </a:r>
            <a:endParaRPr lang="en-US" sz="1400" dirty="0">
              <a:latin typeface="Calibri Light" panose="020F0302020204030204" pitchFamily="34" charset="0"/>
              <a:cs typeface="Calibri Light" panose="020F0302020204030204" pitchFamily="34" charset="0"/>
            </a:endParaRPr>
          </a:p>
        </p:txBody>
      </p:sp>
      <p:sp>
        <p:nvSpPr>
          <p:cNvPr id="42" name="Isosceles Triangle 41">
            <a:extLst>
              <a:ext uri="{FF2B5EF4-FFF2-40B4-BE49-F238E27FC236}">
                <a16:creationId xmlns:a16="http://schemas.microsoft.com/office/drawing/2014/main" id="{16BF64FB-B719-CE87-1029-C6D13CF6A29E}"/>
              </a:ext>
            </a:extLst>
          </p:cNvPr>
          <p:cNvSpPr/>
          <p:nvPr/>
        </p:nvSpPr>
        <p:spPr>
          <a:xfrm rot="5400000">
            <a:off x="3541810" y="2072906"/>
            <a:ext cx="388275" cy="266252"/>
          </a:xfrm>
          <a:prstGeom prst="triangle">
            <a:avLst/>
          </a:prstGeom>
          <a:solidFill>
            <a:srgbClr val="961921"/>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Calibri Light" panose="020F0302020204030204" pitchFamily="34" charset="0"/>
              <a:cs typeface="Calibri Light" panose="020F0302020204030204" pitchFamily="34" charset="0"/>
            </a:endParaRPr>
          </a:p>
        </p:txBody>
      </p:sp>
      <p:sp>
        <p:nvSpPr>
          <p:cNvPr id="43" name="Isosceles Triangle 42">
            <a:extLst>
              <a:ext uri="{FF2B5EF4-FFF2-40B4-BE49-F238E27FC236}">
                <a16:creationId xmlns:a16="http://schemas.microsoft.com/office/drawing/2014/main" id="{3A19330C-845A-6A08-ECC0-7984E6B134D7}"/>
              </a:ext>
            </a:extLst>
          </p:cNvPr>
          <p:cNvSpPr/>
          <p:nvPr/>
        </p:nvSpPr>
        <p:spPr>
          <a:xfrm rot="5400000">
            <a:off x="3541810" y="4195691"/>
            <a:ext cx="388275" cy="266252"/>
          </a:xfrm>
          <a:prstGeom prst="triangle">
            <a:avLst/>
          </a:prstGeom>
          <a:solidFill>
            <a:srgbClr val="961921"/>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9035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F15EA-7D5D-BDC1-130A-B1A01009618A}"/>
            </a:ext>
          </a:extLst>
        </p:cNvPr>
        <p:cNvGrpSpPr/>
        <p:nvPr/>
      </p:nvGrpSpPr>
      <p:grpSpPr>
        <a:xfrm>
          <a:off x="0" y="0"/>
          <a:ext cx="0" cy="0"/>
          <a:chOff x="0" y="0"/>
          <a:chExt cx="0" cy="0"/>
        </a:xfrm>
      </p:grpSpPr>
      <p:sp>
        <p:nvSpPr>
          <p:cNvPr id="46" name="Title 3">
            <a:extLst>
              <a:ext uri="{FF2B5EF4-FFF2-40B4-BE49-F238E27FC236}">
                <a16:creationId xmlns:a16="http://schemas.microsoft.com/office/drawing/2014/main" id="{B6B19ABF-A255-81C4-82FE-1518FF95132A}"/>
              </a:ext>
            </a:extLst>
          </p:cNvPr>
          <p:cNvSpPr txBox="1">
            <a:spLocks/>
          </p:cNvSpPr>
          <p:nvPr/>
        </p:nvSpPr>
        <p:spPr>
          <a:xfrm>
            <a:off x="95250" y="-342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spc="120" baseline="0">
                <a:solidFill>
                  <a:schemeClr val="tx1"/>
                </a:solidFill>
                <a:latin typeface="Calibri Light" panose="020F0302020204030204" pitchFamily="34" charset="0"/>
                <a:ea typeface="+mj-ea"/>
                <a:cs typeface="Calibri Light" panose="020F0302020204030204" pitchFamily="34" charset="0"/>
              </a:defRPr>
            </a:lvl1pPr>
          </a:lstStyle>
          <a:p>
            <a:r>
              <a:rPr lang="en-US">
                <a:latin typeface="+mj-lt"/>
              </a:rPr>
              <a:t>Deepening Presence in Gujarat</a:t>
            </a:r>
            <a:endParaRPr lang="en-IN">
              <a:latin typeface="+mj-lt"/>
            </a:endParaRPr>
          </a:p>
        </p:txBody>
      </p:sp>
      <p:sp>
        <p:nvSpPr>
          <p:cNvPr id="8" name="TextBox 7">
            <a:extLst>
              <a:ext uri="{FF2B5EF4-FFF2-40B4-BE49-F238E27FC236}">
                <a16:creationId xmlns:a16="http://schemas.microsoft.com/office/drawing/2014/main" id="{06FD1A22-A1B3-132D-3578-F593F058DDEE}"/>
              </a:ext>
            </a:extLst>
          </p:cNvPr>
          <p:cNvSpPr txBox="1"/>
          <p:nvPr/>
        </p:nvSpPr>
        <p:spPr>
          <a:xfrm>
            <a:off x="3736367" y="809575"/>
            <a:ext cx="4681555" cy="338554"/>
          </a:xfrm>
          <a:prstGeom prst="rect">
            <a:avLst/>
          </a:prstGeom>
          <a:noFill/>
        </p:spPr>
        <p:txBody>
          <a:bodyPr wrap="square">
            <a:spAutoFit/>
          </a:bodyPr>
          <a:lstStyle/>
          <a:p>
            <a:pPr algn="just"/>
            <a:r>
              <a:rPr lang="en-IN" sz="1600" b="1" dirty="0">
                <a:latin typeface="+mj-lt"/>
                <a:cs typeface="Arial" panose="020B0604020202020204" pitchFamily="34" charset="0"/>
              </a:rPr>
              <a:t>Rationale for Expansion in Major Hub Cities of Gujarat</a:t>
            </a:r>
            <a:r>
              <a:rPr lang="en-IN" sz="1600" dirty="0">
                <a:latin typeface="+mj-lt"/>
                <a:cs typeface="Arial" panose="020B0604020202020204" pitchFamily="34" charset="0"/>
              </a:rPr>
              <a:t>:</a:t>
            </a:r>
          </a:p>
        </p:txBody>
      </p:sp>
      <p:sp>
        <p:nvSpPr>
          <p:cNvPr id="2" name="Rectangle: Rounded Corners 1">
            <a:extLst>
              <a:ext uri="{FF2B5EF4-FFF2-40B4-BE49-F238E27FC236}">
                <a16:creationId xmlns:a16="http://schemas.microsoft.com/office/drawing/2014/main" id="{5EABF2C1-934F-B05B-9C5D-59DB8E91D2F2}"/>
              </a:ext>
            </a:extLst>
          </p:cNvPr>
          <p:cNvSpPr/>
          <p:nvPr/>
        </p:nvSpPr>
        <p:spPr>
          <a:xfrm>
            <a:off x="922407" y="2113735"/>
            <a:ext cx="2209800" cy="2308324"/>
          </a:xfrm>
          <a:prstGeom prst="roundRect">
            <a:avLst/>
          </a:prstGeom>
          <a:solidFill>
            <a:schemeClr val="bg1"/>
          </a:solidFill>
          <a:ln w="31750">
            <a:gradFill>
              <a:gsLst>
                <a:gs pos="0">
                  <a:srgbClr val="9E172A"/>
                </a:gs>
                <a:gs pos="54000">
                  <a:srgbClr val="ECD472"/>
                </a:gs>
                <a:gs pos="100000">
                  <a:srgbClr val="9E172A"/>
                </a:gs>
              </a:gsLst>
              <a:lin ang="5400000" scaled="1"/>
            </a:gradFill>
          </a:ln>
          <a:effectLst>
            <a:outerShdw blurRad="203200" dist="127000" dir="30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mj-lt"/>
                <a:cs typeface="Arial" panose="020B0604020202020204" pitchFamily="34" charset="0"/>
              </a:rPr>
              <a:t>Gujarat’s high per capita income, strong entrepreneurial culture, and deep global trade linkages create a structurally strong market for </a:t>
            </a:r>
            <a:r>
              <a:rPr lang="en-US" sz="1400" dirty="0" err="1">
                <a:solidFill>
                  <a:schemeClr val="tx1"/>
                </a:solidFill>
                <a:latin typeface="+mj-lt"/>
                <a:cs typeface="Arial" panose="020B0604020202020204" pitchFamily="34" charset="0"/>
              </a:rPr>
              <a:t>jewellery</a:t>
            </a:r>
            <a:r>
              <a:rPr lang="en-US" sz="1400" dirty="0">
                <a:solidFill>
                  <a:schemeClr val="tx1"/>
                </a:solidFill>
                <a:latin typeface="+mj-lt"/>
                <a:cs typeface="Arial" panose="020B0604020202020204" pitchFamily="34" charset="0"/>
              </a:rPr>
              <a:t> consumption.</a:t>
            </a:r>
          </a:p>
        </p:txBody>
      </p:sp>
      <p:sp>
        <p:nvSpPr>
          <p:cNvPr id="3" name="Rectangle: Rounded Corners 2">
            <a:extLst>
              <a:ext uri="{FF2B5EF4-FFF2-40B4-BE49-F238E27FC236}">
                <a16:creationId xmlns:a16="http://schemas.microsoft.com/office/drawing/2014/main" id="{C84293BB-F858-C647-B947-43289DCE63C7}"/>
              </a:ext>
            </a:extLst>
          </p:cNvPr>
          <p:cNvSpPr/>
          <p:nvPr/>
        </p:nvSpPr>
        <p:spPr>
          <a:xfrm>
            <a:off x="3647213" y="2113735"/>
            <a:ext cx="2209800" cy="2308324"/>
          </a:xfrm>
          <a:prstGeom prst="roundRect">
            <a:avLst/>
          </a:prstGeom>
          <a:solidFill>
            <a:schemeClr val="bg1"/>
          </a:solidFill>
          <a:ln w="31750">
            <a:gradFill>
              <a:gsLst>
                <a:gs pos="0">
                  <a:srgbClr val="9E172A"/>
                </a:gs>
                <a:gs pos="54000">
                  <a:srgbClr val="ECD472"/>
                </a:gs>
                <a:gs pos="100000">
                  <a:srgbClr val="9E172A"/>
                </a:gs>
              </a:gsLst>
              <a:lin ang="5400000" scaled="1"/>
            </a:gradFill>
          </a:ln>
          <a:effectLst>
            <a:outerShdw blurRad="203200" dist="127000" dir="30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mj-lt"/>
              </a:rPr>
              <a:t>The state’s ~8% contribution to India’s GDP offers both scale and a high concentration of premium customers.</a:t>
            </a:r>
          </a:p>
        </p:txBody>
      </p:sp>
      <p:sp>
        <p:nvSpPr>
          <p:cNvPr id="4" name="Rectangle: Rounded Corners 3">
            <a:extLst>
              <a:ext uri="{FF2B5EF4-FFF2-40B4-BE49-F238E27FC236}">
                <a16:creationId xmlns:a16="http://schemas.microsoft.com/office/drawing/2014/main" id="{BB0E8CA5-7D17-BE3D-5A21-141F86811069}"/>
              </a:ext>
            </a:extLst>
          </p:cNvPr>
          <p:cNvSpPr/>
          <p:nvPr/>
        </p:nvSpPr>
        <p:spPr>
          <a:xfrm>
            <a:off x="6393045" y="2113735"/>
            <a:ext cx="2209800" cy="2308324"/>
          </a:xfrm>
          <a:prstGeom prst="roundRect">
            <a:avLst/>
          </a:prstGeom>
          <a:solidFill>
            <a:schemeClr val="bg1"/>
          </a:solidFill>
          <a:ln w="31750">
            <a:gradFill>
              <a:gsLst>
                <a:gs pos="0">
                  <a:srgbClr val="9E172A"/>
                </a:gs>
                <a:gs pos="54000">
                  <a:srgbClr val="ECD472"/>
                </a:gs>
                <a:gs pos="100000">
                  <a:srgbClr val="9E172A"/>
                </a:gs>
              </a:gsLst>
              <a:lin ang="5400000" scaled="1"/>
            </a:gradFill>
          </a:ln>
          <a:effectLst>
            <a:outerShdw blurRad="203200" dist="127000" dir="30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mj-lt"/>
                <a:cs typeface="Arial" panose="020B0604020202020204" pitchFamily="34" charset="0"/>
              </a:rPr>
              <a:t>This combination supports robust demand across both value and luxury segments.</a:t>
            </a:r>
          </a:p>
        </p:txBody>
      </p:sp>
      <p:sp>
        <p:nvSpPr>
          <p:cNvPr id="5" name="Rectangle: Rounded Corners 4">
            <a:extLst>
              <a:ext uri="{FF2B5EF4-FFF2-40B4-BE49-F238E27FC236}">
                <a16:creationId xmlns:a16="http://schemas.microsoft.com/office/drawing/2014/main" id="{AE4D7C92-EDB0-8BEA-4365-77F75157040D}"/>
              </a:ext>
            </a:extLst>
          </p:cNvPr>
          <p:cNvSpPr/>
          <p:nvPr/>
        </p:nvSpPr>
        <p:spPr>
          <a:xfrm>
            <a:off x="9117851" y="2113735"/>
            <a:ext cx="2209800" cy="2308324"/>
          </a:xfrm>
          <a:prstGeom prst="roundRect">
            <a:avLst/>
          </a:prstGeom>
          <a:solidFill>
            <a:schemeClr val="bg1"/>
          </a:solidFill>
          <a:ln w="31750">
            <a:gradFill>
              <a:gsLst>
                <a:gs pos="0">
                  <a:srgbClr val="9E172A"/>
                </a:gs>
                <a:gs pos="54000">
                  <a:srgbClr val="ECD472"/>
                </a:gs>
                <a:gs pos="100000">
                  <a:srgbClr val="9E172A"/>
                </a:gs>
              </a:gsLst>
              <a:lin ang="5400000" scaled="1"/>
            </a:gradFill>
          </a:ln>
          <a:effectLst>
            <a:outerShdw blurRad="203200" dist="127000" dir="30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mj-lt"/>
                <a:cs typeface="Arial" panose="020B0604020202020204" pitchFamily="34" charset="0"/>
              </a:rPr>
              <a:t>The company is leveraging this advantage by deepening its presence in Gujarat as a strategic base before expanding nationally.</a:t>
            </a:r>
            <a:endParaRPr lang="en-IN" sz="1400">
              <a:solidFill>
                <a:schemeClr val="tx1"/>
              </a:solidFill>
              <a:latin typeface="+mj-lt"/>
              <a:cs typeface="Arial" panose="020B0604020202020204" pitchFamily="34" charset="0"/>
            </a:endParaRPr>
          </a:p>
        </p:txBody>
      </p:sp>
      <p:sp>
        <p:nvSpPr>
          <p:cNvPr id="6" name="Flowchart: Connector 5">
            <a:extLst>
              <a:ext uri="{FF2B5EF4-FFF2-40B4-BE49-F238E27FC236}">
                <a16:creationId xmlns:a16="http://schemas.microsoft.com/office/drawing/2014/main" id="{623A0E22-441D-A41C-FD38-4A26B6E7A2AE}"/>
              </a:ext>
            </a:extLst>
          </p:cNvPr>
          <p:cNvSpPr/>
          <p:nvPr/>
        </p:nvSpPr>
        <p:spPr>
          <a:xfrm>
            <a:off x="1599135" y="1471710"/>
            <a:ext cx="856343" cy="856343"/>
          </a:xfrm>
          <a:prstGeom prst="flowChartConnector">
            <a:avLst/>
          </a:prstGeom>
          <a:solidFill>
            <a:srgbClr val="9E1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9" name="Flowchart: Connector 8">
            <a:extLst>
              <a:ext uri="{FF2B5EF4-FFF2-40B4-BE49-F238E27FC236}">
                <a16:creationId xmlns:a16="http://schemas.microsoft.com/office/drawing/2014/main" id="{33B3F2CF-9A21-9942-F0CC-0A5327AC87B8}"/>
              </a:ext>
            </a:extLst>
          </p:cNvPr>
          <p:cNvSpPr/>
          <p:nvPr/>
        </p:nvSpPr>
        <p:spPr>
          <a:xfrm>
            <a:off x="4323941" y="1481137"/>
            <a:ext cx="856343" cy="856343"/>
          </a:xfrm>
          <a:prstGeom prst="flowChartConnector">
            <a:avLst/>
          </a:prstGeom>
          <a:solidFill>
            <a:srgbClr val="9E1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0" name="Flowchart: Connector 9">
            <a:extLst>
              <a:ext uri="{FF2B5EF4-FFF2-40B4-BE49-F238E27FC236}">
                <a16:creationId xmlns:a16="http://schemas.microsoft.com/office/drawing/2014/main" id="{852B64A3-9FBB-FCF8-E1DC-492567E80523}"/>
              </a:ext>
            </a:extLst>
          </p:cNvPr>
          <p:cNvSpPr/>
          <p:nvPr/>
        </p:nvSpPr>
        <p:spPr>
          <a:xfrm>
            <a:off x="7069774" y="1481137"/>
            <a:ext cx="856343" cy="856343"/>
          </a:xfrm>
          <a:prstGeom prst="flowChartConnector">
            <a:avLst/>
          </a:prstGeom>
          <a:solidFill>
            <a:srgbClr val="9E1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1" name="Flowchart: Connector 10">
            <a:extLst>
              <a:ext uri="{FF2B5EF4-FFF2-40B4-BE49-F238E27FC236}">
                <a16:creationId xmlns:a16="http://schemas.microsoft.com/office/drawing/2014/main" id="{9F4D5BF0-F1D4-1F71-22AA-686ED681621B}"/>
              </a:ext>
            </a:extLst>
          </p:cNvPr>
          <p:cNvSpPr/>
          <p:nvPr/>
        </p:nvSpPr>
        <p:spPr>
          <a:xfrm>
            <a:off x="9794580" y="1481137"/>
            <a:ext cx="856343" cy="856343"/>
          </a:xfrm>
          <a:prstGeom prst="flowChartConnector">
            <a:avLst/>
          </a:prstGeom>
          <a:solidFill>
            <a:srgbClr val="9E1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pSp>
        <p:nvGrpSpPr>
          <p:cNvPr id="21" name="Group 20">
            <a:extLst>
              <a:ext uri="{FF2B5EF4-FFF2-40B4-BE49-F238E27FC236}">
                <a16:creationId xmlns:a16="http://schemas.microsoft.com/office/drawing/2014/main" id="{A82F60A3-704A-4F74-2E55-6D9C7A9B017D}"/>
              </a:ext>
            </a:extLst>
          </p:cNvPr>
          <p:cNvGrpSpPr/>
          <p:nvPr/>
        </p:nvGrpSpPr>
        <p:grpSpPr>
          <a:xfrm>
            <a:off x="1781311" y="1647295"/>
            <a:ext cx="491990" cy="524026"/>
            <a:chOff x="5623566" y="2809913"/>
            <a:chExt cx="849584" cy="904906"/>
          </a:xfrm>
          <a:solidFill>
            <a:schemeClr val="bg1"/>
          </a:solidFill>
        </p:grpSpPr>
        <p:sp>
          <p:nvSpPr>
            <p:cNvPr id="15" name="Freeform: Shape 14">
              <a:extLst>
                <a:ext uri="{FF2B5EF4-FFF2-40B4-BE49-F238E27FC236}">
                  <a16:creationId xmlns:a16="http://schemas.microsoft.com/office/drawing/2014/main" id="{E517C2E6-60CF-7562-2291-3E0F1A84302E}"/>
                </a:ext>
              </a:extLst>
            </p:cNvPr>
            <p:cNvSpPr/>
            <p:nvPr/>
          </p:nvSpPr>
          <p:spPr>
            <a:xfrm>
              <a:off x="5623566" y="3339540"/>
              <a:ext cx="849584" cy="375279"/>
            </a:xfrm>
            <a:custGeom>
              <a:avLst/>
              <a:gdLst>
                <a:gd name="csX0" fmla="*/ 839366 w 849584"/>
                <a:gd name="csY0" fmla="*/ 86516 h 375279"/>
                <a:gd name="csX1" fmla="*/ 778532 w 849584"/>
                <a:gd name="csY1" fmla="*/ 62926 h 375279"/>
                <a:gd name="csX2" fmla="*/ 600129 w 849584"/>
                <a:gd name="csY2" fmla="*/ 103370 h 375279"/>
                <a:gd name="csX3" fmla="*/ 600129 w 849584"/>
                <a:gd name="csY3" fmla="*/ 101622 h 375279"/>
                <a:gd name="csX4" fmla="*/ 589339 w 849584"/>
                <a:gd name="csY4" fmla="*/ 60880 h 375279"/>
                <a:gd name="csX5" fmla="*/ 547444 w 849584"/>
                <a:gd name="csY5" fmla="*/ 33831 h 375279"/>
                <a:gd name="csX6" fmla="*/ 370784 w 849584"/>
                <a:gd name="csY6" fmla="*/ 2689 h 375279"/>
                <a:gd name="csX7" fmla="*/ 260466 w 849584"/>
                <a:gd name="csY7" fmla="*/ 19879 h 375279"/>
                <a:gd name="csX8" fmla="*/ 164625 w 849584"/>
                <a:gd name="csY8" fmla="*/ 70071 h 375279"/>
                <a:gd name="csX9" fmla="*/ 141556 w 849584"/>
                <a:gd name="csY9" fmla="*/ 47375 h 375279"/>
                <a:gd name="csX10" fmla="*/ 104498 w 849584"/>
                <a:gd name="csY10" fmla="*/ 46631 h 375279"/>
                <a:gd name="csX11" fmla="*/ 30828 w 849584"/>
                <a:gd name="csY11" fmla="*/ 75354 h 375279"/>
                <a:gd name="csX12" fmla="*/ 3295 w 849584"/>
                <a:gd name="csY12" fmla="*/ 138048 h 375279"/>
                <a:gd name="csX13" fmla="*/ 83774 w 849584"/>
                <a:gd name="csY13" fmla="*/ 344397 h 375279"/>
                <a:gd name="csX14" fmla="*/ 109409 w 849584"/>
                <a:gd name="csY14" fmla="*/ 371187 h 375279"/>
                <a:gd name="csX15" fmla="*/ 128832 w 849584"/>
                <a:gd name="csY15" fmla="*/ 375279 h 375279"/>
                <a:gd name="csX16" fmla="*/ 146431 w 849584"/>
                <a:gd name="csY16" fmla="*/ 371931 h 375279"/>
                <a:gd name="csX17" fmla="*/ 220101 w 849584"/>
                <a:gd name="csY17" fmla="*/ 343207 h 375279"/>
                <a:gd name="csX18" fmla="*/ 220139 w 849584"/>
                <a:gd name="csY18" fmla="*/ 343207 h 375279"/>
                <a:gd name="csX19" fmla="*/ 249272 w 849584"/>
                <a:gd name="csY19" fmla="*/ 286354 h 375279"/>
                <a:gd name="csX20" fmla="*/ 272675 w 849584"/>
                <a:gd name="csY20" fmla="*/ 277499 h 375279"/>
                <a:gd name="csX21" fmla="*/ 399291 w 849584"/>
                <a:gd name="csY21" fmla="*/ 331635 h 375279"/>
                <a:gd name="csX22" fmla="*/ 448479 w 849584"/>
                <a:gd name="csY22" fmla="*/ 341830 h 375279"/>
                <a:gd name="csX23" fmla="*/ 504661 w 849584"/>
                <a:gd name="csY23" fmla="*/ 328436 h 375279"/>
                <a:gd name="csX24" fmla="*/ 818395 w 849584"/>
                <a:gd name="csY24" fmla="*/ 171273 h 375279"/>
                <a:gd name="csX25" fmla="*/ 847789 w 849584"/>
                <a:gd name="csY25" fmla="*/ 134290 h 375279"/>
                <a:gd name="csX26" fmla="*/ 839342 w 849584"/>
                <a:gd name="csY26" fmla="*/ 86553 h 375279"/>
                <a:gd name="csX27" fmla="*/ 207477 w 849584"/>
                <a:gd name="csY27" fmla="*/ 310611 h 375279"/>
                <a:gd name="csX28" fmla="*/ 133807 w 849584"/>
                <a:gd name="csY28" fmla="*/ 339334 h 375279"/>
                <a:gd name="csX29" fmla="*/ 123501 w 849584"/>
                <a:gd name="csY29" fmla="*/ 339111 h 375279"/>
                <a:gd name="csX30" fmla="*/ 116357 w 849584"/>
                <a:gd name="csY30" fmla="*/ 331669 h 375279"/>
                <a:gd name="csX31" fmla="*/ 35878 w 849584"/>
                <a:gd name="csY31" fmla="*/ 125320 h 375279"/>
                <a:gd name="csX32" fmla="*/ 43543 w 849584"/>
                <a:gd name="csY32" fmla="*/ 107796 h 375279"/>
                <a:gd name="csX33" fmla="*/ 117213 w 849584"/>
                <a:gd name="csY33" fmla="*/ 79072 h 375279"/>
                <a:gd name="csX34" fmla="*/ 122125 w 849584"/>
                <a:gd name="csY34" fmla="*/ 78142 h 375279"/>
                <a:gd name="csX35" fmla="*/ 127520 w 849584"/>
                <a:gd name="csY35" fmla="*/ 79295 h 375279"/>
                <a:gd name="csX36" fmla="*/ 134663 w 849584"/>
                <a:gd name="csY36" fmla="*/ 86737 h 375279"/>
                <a:gd name="csX37" fmla="*/ 215142 w 849584"/>
                <a:gd name="csY37" fmla="*/ 293086 h 375279"/>
                <a:gd name="csX38" fmla="*/ 207477 w 849584"/>
                <a:gd name="csY38" fmla="*/ 310610 h 375279"/>
                <a:gd name="csX39" fmla="*/ 814029 w 849584"/>
                <a:gd name="csY39" fmla="*/ 125502 h 375279"/>
                <a:gd name="csX40" fmla="*/ 802383 w 849584"/>
                <a:gd name="csY40" fmla="*/ 140049 h 375279"/>
                <a:gd name="csX41" fmla="*/ 489210 w 849584"/>
                <a:gd name="csY41" fmla="*/ 297212 h 375279"/>
                <a:gd name="csX42" fmla="*/ 412936 w 849584"/>
                <a:gd name="csY42" fmla="*/ 299556 h 375279"/>
                <a:gd name="csX43" fmla="*/ 279919 w 849584"/>
                <a:gd name="csY43" fmla="*/ 242517 h 375279"/>
                <a:gd name="csX44" fmla="*/ 273222 w 849584"/>
                <a:gd name="csY44" fmla="*/ 241364 h 375279"/>
                <a:gd name="csX45" fmla="*/ 266823 w 849584"/>
                <a:gd name="csY45" fmla="*/ 242517 h 375279"/>
                <a:gd name="csX46" fmla="*/ 237205 w 849584"/>
                <a:gd name="csY46" fmla="*/ 253754 h 375279"/>
                <a:gd name="csX47" fmla="*/ 178121 w 849584"/>
                <a:gd name="csY47" fmla="*/ 102287 h 375279"/>
                <a:gd name="csX48" fmla="*/ 276686 w 849584"/>
                <a:gd name="csY48" fmla="*/ 50755 h 375279"/>
                <a:gd name="csX49" fmla="*/ 364569 w 849584"/>
                <a:gd name="csY49" fmla="*/ 37063 h 375279"/>
                <a:gd name="csX50" fmla="*/ 541229 w 849584"/>
                <a:gd name="csY50" fmla="*/ 68503 h 375279"/>
                <a:gd name="csX51" fmla="*/ 560428 w 849584"/>
                <a:gd name="csY51" fmla="*/ 80706 h 375279"/>
                <a:gd name="csX52" fmla="*/ 565376 w 849584"/>
                <a:gd name="csY52" fmla="*/ 99050 h 375279"/>
                <a:gd name="csX53" fmla="*/ 558679 w 849584"/>
                <a:gd name="csY53" fmla="*/ 115346 h 375279"/>
                <a:gd name="csX54" fmla="*/ 532783 w 849584"/>
                <a:gd name="csY54" fmla="*/ 125839 h 375279"/>
                <a:gd name="csX55" fmla="*/ 379411 w 849584"/>
                <a:gd name="csY55" fmla="*/ 106045 h 375279"/>
                <a:gd name="csX56" fmla="*/ 359914 w 849584"/>
                <a:gd name="csY56" fmla="*/ 121188 h 375279"/>
                <a:gd name="csX57" fmla="*/ 375057 w 849584"/>
                <a:gd name="csY57" fmla="*/ 140684 h 375279"/>
                <a:gd name="csX58" fmla="*/ 528124 w 849584"/>
                <a:gd name="csY58" fmla="*/ 160181 h 375279"/>
                <a:gd name="csX59" fmla="*/ 579916 w 849584"/>
                <a:gd name="csY59" fmla="*/ 143587 h 375279"/>
                <a:gd name="csX60" fmla="*/ 785970 w 849584"/>
                <a:gd name="csY60" fmla="*/ 97004 h 375279"/>
                <a:gd name="csX61" fmla="*/ 810713 w 849584"/>
                <a:gd name="csY61" fmla="*/ 106901 h 375279"/>
                <a:gd name="csX62" fmla="*/ 813913 w 849584"/>
                <a:gd name="csY62" fmla="*/ 125542 h 375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849584" h="375279">
                  <a:moveTo>
                    <a:pt x="839366" y="86516"/>
                  </a:moveTo>
                  <a:cubicBezTo>
                    <a:pt x="825971" y="67317"/>
                    <a:pt x="801526" y="57681"/>
                    <a:pt x="778532" y="62926"/>
                  </a:cubicBezTo>
                  <a:lnTo>
                    <a:pt x="600129" y="103370"/>
                  </a:lnTo>
                  <a:lnTo>
                    <a:pt x="600129" y="101622"/>
                  </a:lnTo>
                  <a:cubicBezTo>
                    <a:pt x="601282" y="87074"/>
                    <a:pt x="597524" y="72787"/>
                    <a:pt x="589339" y="60880"/>
                  </a:cubicBezTo>
                  <a:cubicBezTo>
                    <a:pt x="579740" y="46630"/>
                    <a:pt x="564894" y="37031"/>
                    <a:pt x="547444" y="33831"/>
                  </a:cubicBezTo>
                  <a:lnTo>
                    <a:pt x="370784" y="2689"/>
                  </a:lnTo>
                  <a:cubicBezTo>
                    <a:pt x="333800" y="-4008"/>
                    <a:pt x="294510" y="1833"/>
                    <a:pt x="260466" y="19879"/>
                  </a:cubicBezTo>
                  <a:lnTo>
                    <a:pt x="164625" y="70071"/>
                  </a:lnTo>
                  <a:cubicBezTo>
                    <a:pt x="159565" y="60136"/>
                    <a:pt x="151901" y="51914"/>
                    <a:pt x="141556" y="47375"/>
                  </a:cubicBezTo>
                  <a:cubicBezTo>
                    <a:pt x="129724" y="42166"/>
                    <a:pt x="116516" y="41868"/>
                    <a:pt x="104498" y="46631"/>
                  </a:cubicBezTo>
                  <a:lnTo>
                    <a:pt x="30828" y="75354"/>
                  </a:lnTo>
                  <a:cubicBezTo>
                    <a:pt x="5974" y="85065"/>
                    <a:pt x="-6378" y="113194"/>
                    <a:pt x="3295" y="138048"/>
                  </a:cubicBezTo>
                  <a:lnTo>
                    <a:pt x="83774" y="344397"/>
                  </a:lnTo>
                  <a:cubicBezTo>
                    <a:pt x="88462" y="356452"/>
                    <a:pt x="97578" y="365977"/>
                    <a:pt x="109409" y="371187"/>
                  </a:cubicBezTo>
                  <a:cubicBezTo>
                    <a:pt x="115660" y="373903"/>
                    <a:pt x="122246" y="375279"/>
                    <a:pt x="128832" y="375279"/>
                  </a:cubicBezTo>
                  <a:cubicBezTo>
                    <a:pt x="134785" y="375279"/>
                    <a:pt x="140738" y="374163"/>
                    <a:pt x="146431" y="371931"/>
                  </a:cubicBezTo>
                  <a:lnTo>
                    <a:pt x="220101" y="343207"/>
                  </a:lnTo>
                  <a:lnTo>
                    <a:pt x="220139" y="343207"/>
                  </a:lnTo>
                  <a:cubicBezTo>
                    <a:pt x="243058" y="334240"/>
                    <a:pt x="255113" y="309647"/>
                    <a:pt x="249272" y="286354"/>
                  </a:cubicBezTo>
                  <a:lnTo>
                    <a:pt x="272675" y="277499"/>
                  </a:lnTo>
                  <a:lnTo>
                    <a:pt x="399291" y="331635"/>
                  </a:lnTo>
                  <a:cubicBezTo>
                    <a:pt x="414992" y="338333"/>
                    <a:pt x="431586" y="341830"/>
                    <a:pt x="448479" y="341830"/>
                  </a:cubicBezTo>
                  <a:cubicBezTo>
                    <a:pt x="467677" y="341830"/>
                    <a:pt x="486914" y="337439"/>
                    <a:pt x="504661" y="328436"/>
                  </a:cubicBezTo>
                  <a:lnTo>
                    <a:pt x="818395" y="171273"/>
                  </a:lnTo>
                  <a:cubicBezTo>
                    <a:pt x="832943" y="163720"/>
                    <a:pt x="843696" y="150028"/>
                    <a:pt x="847789" y="134290"/>
                  </a:cubicBezTo>
                  <a:cubicBezTo>
                    <a:pt x="851881" y="118291"/>
                    <a:pt x="848942" y="101399"/>
                    <a:pt x="839342" y="86553"/>
                  </a:cubicBezTo>
                  <a:close/>
                  <a:moveTo>
                    <a:pt x="207477" y="310611"/>
                  </a:moveTo>
                  <a:lnTo>
                    <a:pt x="133807" y="339334"/>
                  </a:lnTo>
                  <a:cubicBezTo>
                    <a:pt x="130495" y="340674"/>
                    <a:pt x="126812" y="340599"/>
                    <a:pt x="123501" y="339111"/>
                  </a:cubicBezTo>
                  <a:cubicBezTo>
                    <a:pt x="120189" y="337660"/>
                    <a:pt x="117659" y="335018"/>
                    <a:pt x="116357" y="331669"/>
                  </a:cubicBezTo>
                  <a:lnTo>
                    <a:pt x="35878" y="125320"/>
                  </a:lnTo>
                  <a:cubicBezTo>
                    <a:pt x="33199" y="118399"/>
                    <a:pt x="36623" y="110548"/>
                    <a:pt x="43543" y="107796"/>
                  </a:cubicBezTo>
                  <a:lnTo>
                    <a:pt x="117213" y="79072"/>
                  </a:lnTo>
                  <a:cubicBezTo>
                    <a:pt x="118813" y="78440"/>
                    <a:pt x="120487" y="78142"/>
                    <a:pt x="122125" y="78142"/>
                  </a:cubicBezTo>
                  <a:cubicBezTo>
                    <a:pt x="123948" y="78142"/>
                    <a:pt x="125808" y="78551"/>
                    <a:pt x="127520" y="79295"/>
                  </a:cubicBezTo>
                  <a:cubicBezTo>
                    <a:pt x="130831" y="80746"/>
                    <a:pt x="133361" y="83388"/>
                    <a:pt x="134663" y="86737"/>
                  </a:cubicBezTo>
                  <a:lnTo>
                    <a:pt x="215142" y="293086"/>
                  </a:lnTo>
                  <a:cubicBezTo>
                    <a:pt x="217821" y="300007"/>
                    <a:pt x="214398" y="307858"/>
                    <a:pt x="207477" y="310610"/>
                  </a:cubicBezTo>
                  <a:close/>
                  <a:moveTo>
                    <a:pt x="814029" y="125502"/>
                  </a:moveTo>
                  <a:cubicBezTo>
                    <a:pt x="812280" y="131901"/>
                    <a:pt x="808225" y="137148"/>
                    <a:pt x="802383" y="140049"/>
                  </a:cubicBezTo>
                  <a:lnTo>
                    <a:pt x="489210" y="297212"/>
                  </a:lnTo>
                  <a:cubicBezTo>
                    <a:pt x="465063" y="309155"/>
                    <a:pt x="437418" y="310011"/>
                    <a:pt x="412936" y="299556"/>
                  </a:cubicBezTo>
                  <a:lnTo>
                    <a:pt x="279919" y="242517"/>
                  </a:lnTo>
                  <a:cubicBezTo>
                    <a:pt x="277873" y="241624"/>
                    <a:pt x="275566" y="241364"/>
                    <a:pt x="273222" y="241364"/>
                  </a:cubicBezTo>
                  <a:cubicBezTo>
                    <a:pt x="270878" y="241364"/>
                    <a:pt x="268869" y="241661"/>
                    <a:pt x="266823" y="242517"/>
                  </a:cubicBezTo>
                  <a:lnTo>
                    <a:pt x="237205" y="253754"/>
                  </a:lnTo>
                  <a:lnTo>
                    <a:pt x="178121" y="102287"/>
                  </a:lnTo>
                  <a:lnTo>
                    <a:pt x="276686" y="50755"/>
                  </a:lnTo>
                  <a:cubicBezTo>
                    <a:pt x="303735" y="36505"/>
                    <a:pt x="334878" y="31817"/>
                    <a:pt x="364569" y="37063"/>
                  </a:cubicBezTo>
                  <a:lnTo>
                    <a:pt x="541229" y="68503"/>
                  </a:lnTo>
                  <a:cubicBezTo>
                    <a:pt x="549378" y="69656"/>
                    <a:pt x="556075" y="74010"/>
                    <a:pt x="560428" y="80706"/>
                  </a:cubicBezTo>
                  <a:cubicBezTo>
                    <a:pt x="564223" y="85953"/>
                    <a:pt x="565674" y="92353"/>
                    <a:pt x="565376" y="99050"/>
                  </a:cubicBezTo>
                  <a:cubicBezTo>
                    <a:pt x="564781" y="105152"/>
                    <a:pt x="562474" y="110696"/>
                    <a:pt x="558679" y="115346"/>
                  </a:cubicBezTo>
                  <a:cubicBezTo>
                    <a:pt x="551982" y="122639"/>
                    <a:pt x="542085" y="126992"/>
                    <a:pt x="532783" y="125839"/>
                  </a:cubicBezTo>
                  <a:lnTo>
                    <a:pt x="379411" y="106045"/>
                  </a:lnTo>
                  <a:cubicBezTo>
                    <a:pt x="370109" y="104594"/>
                    <a:pt x="361068" y="111551"/>
                    <a:pt x="359914" y="121188"/>
                  </a:cubicBezTo>
                  <a:cubicBezTo>
                    <a:pt x="358463" y="130787"/>
                    <a:pt x="365458" y="139531"/>
                    <a:pt x="375057" y="140684"/>
                  </a:cubicBezTo>
                  <a:lnTo>
                    <a:pt x="528124" y="160181"/>
                  </a:lnTo>
                  <a:cubicBezTo>
                    <a:pt x="547062" y="162786"/>
                    <a:pt x="565666" y="156684"/>
                    <a:pt x="579916" y="143587"/>
                  </a:cubicBezTo>
                  <a:lnTo>
                    <a:pt x="785970" y="97004"/>
                  </a:lnTo>
                  <a:cubicBezTo>
                    <a:pt x="795272" y="94957"/>
                    <a:pt x="805169" y="98752"/>
                    <a:pt x="810713" y="106901"/>
                  </a:cubicBezTo>
                  <a:cubicBezTo>
                    <a:pt x="814509" y="112408"/>
                    <a:pt x="815662" y="119105"/>
                    <a:pt x="813913" y="125542"/>
                  </a:cubicBezTo>
                  <a:close/>
                </a:path>
              </a:pathLst>
            </a:custGeom>
            <a:grpFill/>
            <a:ln w="9525" cap="flat">
              <a:noFill/>
              <a:prstDash val="solid"/>
              <a:miter/>
            </a:ln>
          </p:spPr>
          <p:txBody>
            <a:bodyPr/>
            <a:lstStyle/>
            <a:p>
              <a:endParaRPr lang="en-IN">
                <a:latin typeface="+mj-lt"/>
              </a:endParaRPr>
            </a:p>
          </p:txBody>
        </p:sp>
        <p:sp>
          <p:nvSpPr>
            <p:cNvPr id="17" name="Freeform: Shape 16">
              <a:extLst>
                <a:ext uri="{FF2B5EF4-FFF2-40B4-BE49-F238E27FC236}">
                  <a16:creationId xmlns:a16="http://schemas.microsoft.com/office/drawing/2014/main" id="{015CFC12-574F-7942-BAB5-3FA72C901A8A}"/>
                </a:ext>
              </a:extLst>
            </p:cNvPr>
            <p:cNvSpPr/>
            <p:nvPr/>
          </p:nvSpPr>
          <p:spPr>
            <a:xfrm>
              <a:off x="5665803" y="2809913"/>
              <a:ext cx="752290" cy="553825"/>
            </a:xfrm>
            <a:custGeom>
              <a:avLst/>
              <a:gdLst>
                <a:gd name="csX0" fmla="*/ 232181 w 752290"/>
                <a:gd name="csY0" fmla="*/ 464343 h 553825"/>
                <a:gd name="csX1" fmla="*/ 382829 w 752290"/>
                <a:gd name="csY1" fmla="*/ 408495 h 553825"/>
                <a:gd name="csX2" fmla="*/ 398530 w 752290"/>
                <a:gd name="csY2" fmla="*/ 438930 h 553825"/>
                <a:gd name="csX3" fmla="*/ 381750 w 752290"/>
                <a:gd name="csY3" fmla="*/ 479895 h 553825"/>
                <a:gd name="csX4" fmla="*/ 381750 w 752290"/>
                <a:gd name="csY4" fmla="*/ 488602 h 553825"/>
                <a:gd name="csX5" fmla="*/ 399237 w 752290"/>
                <a:gd name="csY5" fmla="*/ 506051 h 553825"/>
                <a:gd name="csX6" fmla="*/ 416724 w 752290"/>
                <a:gd name="csY6" fmla="*/ 488602 h 553825"/>
                <a:gd name="csX7" fmla="*/ 416724 w 752290"/>
                <a:gd name="csY7" fmla="*/ 479895 h 553825"/>
                <a:gd name="csX8" fmla="*/ 439941 w 752290"/>
                <a:gd name="csY8" fmla="*/ 456306 h 553825"/>
                <a:gd name="csX9" fmla="*/ 693801 w 752290"/>
                <a:gd name="csY9" fmla="*/ 456306 h 553825"/>
                <a:gd name="csX10" fmla="*/ 717316 w 752290"/>
                <a:gd name="csY10" fmla="*/ 479895 h 553825"/>
                <a:gd name="csX11" fmla="*/ 717316 w 752290"/>
                <a:gd name="csY11" fmla="*/ 536673 h 553825"/>
                <a:gd name="csX12" fmla="*/ 734803 w 752290"/>
                <a:gd name="csY12" fmla="*/ 553825 h 553825"/>
                <a:gd name="csX13" fmla="*/ 752290 w 752290"/>
                <a:gd name="csY13" fmla="*/ 536077 h 553825"/>
                <a:gd name="csX14" fmla="*/ 752290 w 752290"/>
                <a:gd name="csY14" fmla="*/ 479932 h 553825"/>
                <a:gd name="csX15" fmla="*/ 735473 w 752290"/>
                <a:gd name="csY15" fmla="*/ 439004 h 553825"/>
                <a:gd name="csX16" fmla="*/ 752290 w 752290"/>
                <a:gd name="csY16" fmla="*/ 398151 h 553825"/>
                <a:gd name="csX17" fmla="*/ 752290 w 752290"/>
                <a:gd name="csY17" fmla="*/ 341968 h 553825"/>
                <a:gd name="csX18" fmla="*/ 735399 w 752290"/>
                <a:gd name="csY18" fmla="*/ 301227 h 553825"/>
                <a:gd name="csX19" fmla="*/ 752290 w 752290"/>
                <a:gd name="csY19" fmla="*/ 260188 h 553825"/>
                <a:gd name="csX20" fmla="*/ 752290 w 752290"/>
                <a:gd name="csY20" fmla="*/ 204006 h 553825"/>
                <a:gd name="csX21" fmla="*/ 735399 w 752290"/>
                <a:gd name="csY21" fmla="*/ 163264 h 553825"/>
                <a:gd name="csX22" fmla="*/ 752290 w 752290"/>
                <a:gd name="csY22" fmla="*/ 122225 h 553825"/>
                <a:gd name="csX23" fmla="*/ 752290 w 752290"/>
                <a:gd name="csY23" fmla="*/ 66080 h 553825"/>
                <a:gd name="csX24" fmla="*/ 693801 w 752290"/>
                <a:gd name="csY24" fmla="*/ 7888 h 553825"/>
                <a:gd name="csX25" fmla="*/ 440007 w 752290"/>
                <a:gd name="csY25" fmla="*/ 7888 h 553825"/>
                <a:gd name="csX26" fmla="*/ 382857 w 752290"/>
                <a:gd name="csY26" fmla="*/ 55848 h 553825"/>
                <a:gd name="csX27" fmla="*/ 232210 w 752290"/>
                <a:gd name="csY27" fmla="*/ 0 h 553825"/>
                <a:gd name="csX28" fmla="*/ 0 w 752290"/>
                <a:gd name="csY28" fmla="*/ 232210 h 553825"/>
                <a:gd name="csX29" fmla="*/ 232210 w 752290"/>
                <a:gd name="csY29" fmla="*/ 464382 h 553825"/>
                <a:gd name="csX30" fmla="*/ 717366 w 752290"/>
                <a:gd name="csY30" fmla="*/ 341966 h 553825"/>
                <a:gd name="csX31" fmla="*/ 717366 w 752290"/>
                <a:gd name="csY31" fmla="*/ 398148 h 553825"/>
                <a:gd name="csX32" fmla="*/ 694707 w 752290"/>
                <a:gd name="csY32" fmla="*/ 421551 h 553825"/>
                <a:gd name="csX33" fmla="*/ 693777 w 752290"/>
                <a:gd name="csY33" fmla="*/ 421439 h 553825"/>
                <a:gd name="csX34" fmla="*/ 439983 w 752290"/>
                <a:gd name="csY34" fmla="*/ 421439 h 553825"/>
                <a:gd name="csX35" fmla="*/ 439053 w 752290"/>
                <a:gd name="csY35" fmla="*/ 421514 h 553825"/>
                <a:gd name="csX36" fmla="*/ 416691 w 752290"/>
                <a:gd name="csY36" fmla="*/ 398148 h 553825"/>
                <a:gd name="csX37" fmla="*/ 416691 w 752290"/>
                <a:gd name="csY37" fmla="*/ 372549 h 553825"/>
                <a:gd name="csX38" fmla="*/ 447462 w 752290"/>
                <a:gd name="csY38" fmla="*/ 318711 h 553825"/>
                <a:gd name="csX39" fmla="*/ 693730 w 752290"/>
                <a:gd name="csY39" fmla="*/ 318711 h 553825"/>
                <a:gd name="csX40" fmla="*/ 717320 w 752290"/>
                <a:gd name="csY40" fmla="*/ 342003 h 553825"/>
                <a:gd name="csX41" fmla="*/ 717366 w 752290"/>
                <a:gd name="csY41" fmla="*/ 204006 h 553825"/>
                <a:gd name="csX42" fmla="*/ 717366 w 752290"/>
                <a:gd name="csY42" fmla="*/ 260188 h 553825"/>
                <a:gd name="csX43" fmla="*/ 693776 w 752290"/>
                <a:gd name="csY43" fmla="*/ 283740 h 553825"/>
                <a:gd name="csX44" fmla="*/ 458404 w 752290"/>
                <a:gd name="csY44" fmla="*/ 283740 h 553825"/>
                <a:gd name="csX45" fmla="*/ 464394 w 752290"/>
                <a:gd name="csY45" fmla="*/ 232171 h 553825"/>
                <a:gd name="csX46" fmla="*/ 458478 w 752290"/>
                <a:gd name="csY46" fmla="*/ 180751 h 553825"/>
                <a:gd name="csX47" fmla="*/ 693813 w 752290"/>
                <a:gd name="csY47" fmla="*/ 180751 h 553825"/>
                <a:gd name="csX48" fmla="*/ 717402 w 752290"/>
                <a:gd name="csY48" fmla="*/ 204043 h 553825"/>
                <a:gd name="csX49" fmla="*/ 440026 w 752290"/>
                <a:gd name="csY49" fmla="*/ 42785 h 553825"/>
                <a:gd name="csX50" fmla="*/ 693820 w 752290"/>
                <a:gd name="csY50" fmla="*/ 42785 h 553825"/>
                <a:gd name="csX51" fmla="*/ 717410 w 752290"/>
                <a:gd name="csY51" fmla="*/ 66077 h 553825"/>
                <a:gd name="csX52" fmla="*/ 717410 w 752290"/>
                <a:gd name="csY52" fmla="*/ 122222 h 553825"/>
                <a:gd name="csX53" fmla="*/ 693820 w 752290"/>
                <a:gd name="csY53" fmla="*/ 145812 h 553825"/>
                <a:gd name="csX54" fmla="*/ 447580 w 752290"/>
                <a:gd name="csY54" fmla="*/ 145812 h 553825"/>
                <a:gd name="csX55" fmla="*/ 416735 w 752290"/>
                <a:gd name="csY55" fmla="*/ 91787 h 553825"/>
                <a:gd name="csX56" fmla="*/ 416735 w 752290"/>
                <a:gd name="csY56" fmla="*/ 66077 h 553825"/>
                <a:gd name="csX57" fmla="*/ 440026 w 752290"/>
                <a:gd name="csY57" fmla="*/ 42785 h 553825"/>
                <a:gd name="csX58" fmla="*/ 232191 w 752290"/>
                <a:gd name="csY58" fmla="*/ 34860 h 553825"/>
                <a:gd name="csX59" fmla="*/ 429463 w 752290"/>
                <a:gd name="csY59" fmla="*/ 232171 h 553825"/>
                <a:gd name="csX60" fmla="*/ 232191 w 752290"/>
                <a:gd name="csY60" fmla="*/ 429443 h 553825"/>
                <a:gd name="csX61" fmla="*/ 34881 w 752290"/>
                <a:gd name="csY61" fmla="*/ 232171 h 553825"/>
                <a:gd name="csX62" fmla="*/ 232191 w 752290"/>
                <a:gd name="csY62" fmla="*/ 34860 h 553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752290" h="553825">
                  <a:moveTo>
                    <a:pt x="232181" y="464343"/>
                  </a:moveTo>
                  <a:cubicBezTo>
                    <a:pt x="289667" y="464343"/>
                    <a:pt x="342243" y="443209"/>
                    <a:pt x="382829" y="408495"/>
                  </a:cubicBezTo>
                  <a:cubicBezTo>
                    <a:pt x="384950" y="420290"/>
                    <a:pt x="390531" y="430820"/>
                    <a:pt x="398530" y="438930"/>
                  </a:cubicBezTo>
                  <a:cubicBezTo>
                    <a:pt x="388187" y="449497"/>
                    <a:pt x="381750" y="463933"/>
                    <a:pt x="381750" y="479895"/>
                  </a:cubicBezTo>
                  <a:lnTo>
                    <a:pt x="381750" y="488602"/>
                  </a:lnTo>
                  <a:cubicBezTo>
                    <a:pt x="381750" y="498238"/>
                    <a:pt x="389563" y="506051"/>
                    <a:pt x="399237" y="506051"/>
                  </a:cubicBezTo>
                  <a:cubicBezTo>
                    <a:pt x="408873" y="506051"/>
                    <a:pt x="416724" y="498238"/>
                    <a:pt x="416724" y="488602"/>
                  </a:cubicBezTo>
                  <a:lnTo>
                    <a:pt x="416724" y="479895"/>
                  </a:lnTo>
                  <a:cubicBezTo>
                    <a:pt x="416724" y="466910"/>
                    <a:pt x="427142" y="456343"/>
                    <a:pt x="439941" y="456306"/>
                  </a:cubicBezTo>
                  <a:lnTo>
                    <a:pt x="693801" y="456306"/>
                  </a:lnTo>
                  <a:cubicBezTo>
                    <a:pt x="706786" y="456343"/>
                    <a:pt x="717316" y="466910"/>
                    <a:pt x="717316" y="479895"/>
                  </a:cubicBezTo>
                  <a:lnTo>
                    <a:pt x="717316" y="536673"/>
                  </a:lnTo>
                  <a:cubicBezTo>
                    <a:pt x="717316" y="546309"/>
                    <a:pt x="725130" y="553825"/>
                    <a:pt x="734803" y="553825"/>
                  </a:cubicBezTo>
                  <a:cubicBezTo>
                    <a:pt x="744440" y="553825"/>
                    <a:pt x="752290" y="545714"/>
                    <a:pt x="752290" y="536077"/>
                  </a:cubicBezTo>
                  <a:lnTo>
                    <a:pt x="752290" y="479932"/>
                  </a:lnTo>
                  <a:cubicBezTo>
                    <a:pt x="752290" y="463970"/>
                    <a:pt x="745853" y="449534"/>
                    <a:pt x="735473" y="439004"/>
                  </a:cubicBezTo>
                  <a:cubicBezTo>
                    <a:pt x="745853" y="428512"/>
                    <a:pt x="752290" y="414150"/>
                    <a:pt x="752290" y="398151"/>
                  </a:cubicBezTo>
                  <a:lnTo>
                    <a:pt x="752290" y="341968"/>
                  </a:lnTo>
                  <a:cubicBezTo>
                    <a:pt x="752290" y="325969"/>
                    <a:pt x="745891" y="311719"/>
                    <a:pt x="735399" y="301227"/>
                  </a:cubicBezTo>
                  <a:cubicBezTo>
                    <a:pt x="745891" y="290734"/>
                    <a:pt x="752290" y="276187"/>
                    <a:pt x="752290" y="260188"/>
                  </a:cubicBezTo>
                  <a:lnTo>
                    <a:pt x="752290" y="204006"/>
                  </a:lnTo>
                  <a:cubicBezTo>
                    <a:pt x="752290" y="188006"/>
                    <a:pt x="745891" y="173719"/>
                    <a:pt x="735399" y="163264"/>
                  </a:cubicBezTo>
                  <a:cubicBezTo>
                    <a:pt x="745891" y="152771"/>
                    <a:pt x="752290" y="138224"/>
                    <a:pt x="752290" y="122225"/>
                  </a:cubicBezTo>
                  <a:lnTo>
                    <a:pt x="752290" y="66080"/>
                  </a:lnTo>
                  <a:cubicBezTo>
                    <a:pt x="752290" y="34081"/>
                    <a:pt x="726096" y="7888"/>
                    <a:pt x="693801" y="7888"/>
                  </a:cubicBezTo>
                  <a:lnTo>
                    <a:pt x="440007" y="7888"/>
                  </a:lnTo>
                  <a:cubicBezTo>
                    <a:pt x="411507" y="7888"/>
                    <a:pt x="387731" y="28686"/>
                    <a:pt x="382857" y="55848"/>
                  </a:cubicBezTo>
                  <a:cubicBezTo>
                    <a:pt x="342265" y="21134"/>
                    <a:pt x="289691" y="0"/>
                    <a:pt x="232210" y="0"/>
                  </a:cubicBezTo>
                  <a:cubicBezTo>
                    <a:pt x="104184" y="0"/>
                    <a:pt x="0" y="104184"/>
                    <a:pt x="0" y="232210"/>
                  </a:cubicBezTo>
                  <a:cubicBezTo>
                    <a:pt x="0" y="360236"/>
                    <a:pt x="104184" y="464382"/>
                    <a:pt x="232210" y="464382"/>
                  </a:cubicBezTo>
                  <a:close/>
                  <a:moveTo>
                    <a:pt x="717366" y="341966"/>
                  </a:moveTo>
                  <a:lnTo>
                    <a:pt x="717366" y="398148"/>
                  </a:lnTo>
                  <a:cubicBezTo>
                    <a:pt x="717366" y="410612"/>
                    <a:pt x="707357" y="421030"/>
                    <a:pt x="694707" y="421551"/>
                  </a:cubicBezTo>
                  <a:cubicBezTo>
                    <a:pt x="694372" y="421551"/>
                    <a:pt x="694074" y="421439"/>
                    <a:pt x="693777" y="421439"/>
                  </a:cubicBezTo>
                  <a:lnTo>
                    <a:pt x="439983" y="421439"/>
                  </a:lnTo>
                  <a:cubicBezTo>
                    <a:pt x="439685" y="421439"/>
                    <a:pt x="439388" y="421514"/>
                    <a:pt x="439053" y="421514"/>
                  </a:cubicBezTo>
                  <a:cubicBezTo>
                    <a:pt x="426700" y="420993"/>
                    <a:pt x="416691" y="410612"/>
                    <a:pt x="416691" y="398148"/>
                  </a:cubicBezTo>
                  <a:lnTo>
                    <a:pt x="416691" y="372549"/>
                  </a:lnTo>
                  <a:cubicBezTo>
                    <a:pt x="429193" y="356141"/>
                    <a:pt x="439648" y="338133"/>
                    <a:pt x="447462" y="318711"/>
                  </a:cubicBezTo>
                  <a:lnTo>
                    <a:pt x="693730" y="318711"/>
                  </a:lnTo>
                  <a:cubicBezTo>
                    <a:pt x="706827" y="318711"/>
                    <a:pt x="717320" y="329204"/>
                    <a:pt x="717320" y="342003"/>
                  </a:cubicBezTo>
                  <a:close/>
                  <a:moveTo>
                    <a:pt x="717366" y="204006"/>
                  </a:moveTo>
                  <a:lnTo>
                    <a:pt x="717366" y="260188"/>
                  </a:lnTo>
                  <a:cubicBezTo>
                    <a:pt x="717366" y="273285"/>
                    <a:pt x="706873" y="283740"/>
                    <a:pt x="693776" y="283740"/>
                  </a:cubicBezTo>
                  <a:lnTo>
                    <a:pt x="458404" y="283740"/>
                  </a:lnTo>
                  <a:cubicBezTo>
                    <a:pt x="462199" y="267146"/>
                    <a:pt x="464394" y="249919"/>
                    <a:pt x="464394" y="232171"/>
                  </a:cubicBezTo>
                  <a:cubicBezTo>
                    <a:pt x="464394" y="214423"/>
                    <a:pt x="462236" y="197308"/>
                    <a:pt x="458478" y="180751"/>
                  </a:cubicBezTo>
                  <a:lnTo>
                    <a:pt x="693813" y="180751"/>
                  </a:lnTo>
                  <a:cubicBezTo>
                    <a:pt x="706910" y="180751"/>
                    <a:pt x="717402" y="191244"/>
                    <a:pt x="717402" y="204043"/>
                  </a:cubicBezTo>
                  <a:close/>
                  <a:moveTo>
                    <a:pt x="440026" y="42785"/>
                  </a:moveTo>
                  <a:lnTo>
                    <a:pt x="693820" y="42785"/>
                  </a:lnTo>
                  <a:cubicBezTo>
                    <a:pt x="706917" y="42785"/>
                    <a:pt x="717410" y="53278"/>
                    <a:pt x="717410" y="66077"/>
                  </a:cubicBezTo>
                  <a:lnTo>
                    <a:pt x="717410" y="122222"/>
                  </a:lnTo>
                  <a:cubicBezTo>
                    <a:pt x="717410" y="135319"/>
                    <a:pt x="706917" y="145812"/>
                    <a:pt x="693820" y="145812"/>
                  </a:cubicBezTo>
                  <a:lnTo>
                    <a:pt x="447580" y="145812"/>
                  </a:lnTo>
                  <a:cubicBezTo>
                    <a:pt x="439729" y="126352"/>
                    <a:pt x="429274" y="108270"/>
                    <a:pt x="416735" y="91787"/>
                  </a:cubicBezTo>
                  <a:lnTo>
                    <a:pt x="416735" y="66077"/>
                  </a:lnTo>
                  <a:cubicBezTo>
                    <a:pt x="416735" y="53240"/>
                    <a:pt x="427228" y="42785"/>
                    <a:pt x="440026" y="42785"/>
                  </a:cubicBezTo>
                  <a:close/>
                  <a:moveTo>
                    <a:pt x="232191" y="34860"/>
                  </a:moveTo>
                  <a:cubicBezTo>
                    <a:pt x="340985" y="34860"/>
                    <a:pt x="429463" y="123376"/>
                    <a:pt x="429463" y="232171"/>
                  </a:cubicBezTo>
                  <a:cubicBezTo>
                    <a:pt x="429463" y="340965"/>
                    <a:pt x="340985" y="429443"/>
                    <a:pt x="232191" y="429443"/>
                  </a:cubicBezTo>
                  <a:cubicBezTo>
                    <a:pt x="123396" y="429443"/>
                    <a:pt x="34881" y="340927"/>
                    <a:pt x="34881" y="232171"/>
                  </a:cubicBezTo>
                  <a:cubicBezTo>
                    <a:pt x="34918" y="123414"/>
                    <a:pt x="123396" y="34860"/>
                    <a:pt x="232191" y="34860"/>
                  </a:cubicBezTo>
                  <a:close/>
                </a:path>
              </a:pathLst>
            </a:custGeom>
            <a:grpFill/>
            <a:ln w="9525" cap="flat">
              <a:noFill/>
              <a:prstDash val="solid"/>
              <a:miter/>
            </a:ln>
          </p:spPr>
          <p:txBody>
            <a:bodyPr/>
            <a:lstStyle/>
            <a:p>
              <a:endParaRPr lang="en-IN">
                <a:latin typeface="+mj-lt"/>
              </a:endParaRPr>
            </a:p>
          </p:txBody>
        </p:sp>
        <p:sp>
          <p:nvSpPr>
            <p:cNvPr id="18" name="Freeform: Shape 17">
              <a:extLst>
                <a:ext uri="{FF2B5EF4-FFF2-40B4-BE49-F238E27FC236}">
                  <a16:creationId xmlns:a16="http://schemas.microsoft.com/office/drawing/2014/main" id="{1549BCBB-D421-F377-6716-4172A7D2165C}"/>
                </a:ext>
              </a:extLst>
            </p:cNvPr>
            <p:cNvSpPr/>
            <p:nvPr/>
          </p:nvSpPr>
          <p:spPr>
            <a:xfrm>
              <a:off x="5821189" y="2887971"/>
              <a:ext cx="153626" cy="308147"/>
            </a:xfrm>
            <a:custGeom>
              <a:avLst/>
              <a:gdLst>
                <a:gd name="csX0" fmla="*/ 91045 w 153626"/>
                <a:gd name="csY0" fmla="*/ 236152 h 308147"/>
                <a:gd name="csX1" fmla="*/ 62581 w 153626"/>
                <a:gd name="csY1" fmla="*/ 236152 h 308147"/>
                <a:gd name="csX2" fmla="*/ 34974 w 153626"/>
                <a:gd name="csY2" fmla="*/ 208545 h 308147"/>
                <a:gd name="csX3" fmla="*/ 17487 w 153626"/>
                <a:gd name="csY3" fmla="*/ 191095 h 308147"/>
                <a:gd name="csX4" fmla="*/ 0 w 153626"/>
                <a:gd name="csY4" fmla="*/ 208545 h 308147"/>
                <a:gd name="csX5" fmla="*/ 59308 w 153626"/>
                <a:gd name="csY5" fmla="*/ 270717 h 308147"/>
                <a:gd name="csX6" fmla="*/ 59308 w 153626"/>
                <a:gd name="csY6" fmla="*/ 290698 h 308147"/>
                <a:gd name="csX7" fmla="*/ 76795 w 153626"/>
                <a:gd name="csY7" fmla="*/ 308148 h 308147"/>
                <a:gd name="csX8" fmla="*/ 94282 w 153626"/>
                <a:gd name="csY8" fmla="*/ 290698 h 308147"/>
                <a:gd name="csX9" fmla="*/ 94282 w 153626"/>
                <a:gd name="csY9" fmla="*/ 270717 h 308147"/>
                <a:gd name="csX10" fmla="*/ 153591 w 153626"/>
                <a:gd name="csY10" fmla="*/ 208545 h 308147"/>
                <a:gd name="csX11" fmla="*/ 153591 w 153626"/>
                <a:gd name="csY11" fmla="*/ 199131 h 308147"/>
                <a:gd name="csX12" fmla="*/ 91046 w 153626"/>
                <a:gd name="csY12" fmla="*/ 136624 h 308147"/>
                <a:gd name="csX13" fmla="*/ 62582 w 153626"/>
                <a:gd name="csY13" fmla="*/ 136624 h 308147"/>
                <a:gd name="csX14" fmla="*/ 34975 w 153626"/>
                <a:gd name="csY14" fmla="*/ 109016 h 308147"/>
                <a:gd name="csX15" fmla="*/ 34975 w 153626"/>
                <a:gd name="csY15" fmla="*/ 99603 h 308147"/>
                <a:gd name="csX16" fmla="*/ 62582 w 153626"/>
                <a:gd name="csY16" fmla="*/ 71996 h 308147"/>
                <a:gd name="csX17" fmla="*/ 91046 w 153626"/>
                <a:gd name="csY17" fmla="*/ 71996 h 308147"/>
                <a:gd name="csX18" fmla="*/ 118653 w 153626"/>
                <a:gd name="csY18" fmla="*/ 99603 h 308147"/>
                <a:gd name="csX19" fmla="*/ 136140 w 153626"/>
                <a:gd name="csY19" fmla="*/ 117053 h 308147"/>
                <a:gd name="csX20" fmla="*/ 153627 w 153626"/>
                <a:gd name="csY20" fmla="*/ 99603 h 308147"/>
                <a:gd name="csX21" fmla="*/ 94318 w 153626"/>
                <a:gd name="csY21" fmla="*/ 37430 h 308147"/>
                <a:gd name="csX22" fmla="*/ 94318 w 153626"/>
                <a:gd name="csY22" fmla="*/ 17450 h 308147"/>
                <a:gd name="csX23" fmla="*/ 76832 w 153626"/>
                <a:gd name="csY23" fmla="*/ 0 h 308147"/>
                <a:gd name="csX24" fmla="*/ 59345 w 153626"/>
                <a:gd name="csY24" fmla="*/ 17450 h 308147"/>
                <a:gd name="csX25" fmla="*/ 59345 w 153626"/>
                <a:gd name="csY25" fmla="*/ 37430 h 308147"/>
                <a:gd name="csX26" fmla="*/ 36 w 153626"/>
                <a:gd name="csY26" fmla="*/ 99603 h 308147"/>
                <a:gd name="csX27" fmla="*/ 36 w 153626"/>
                <a:gd name="csY27" fmla="*/ 109016 h 308147"/>
                <a:gd name="csX28" fmla="*/ 62581 w 153626"/>
                <a:gd name="csY28" fmla="*/ 171561 h 308147"/>
                <a:gd name="csX29" fmla="*/ 91045 w 153626"/>
                <a:gd name="csY29" fmla="*/ 171561 h 308147"/>
                <a:gd name="csX30" fmla="*/ 118652 w 153626"/>
                <a:gd name="csY30" fmla="*/ 199169 h 308147"/>
                <a:gd name="csX31" fmla="*/ 118652 w 153626"/>
                <a:gd name="csY31" fmla="*/ 208582 h 308147"/>
                <a:gd name="csX32" fmla="*/ 91045 w 153626"/>
                <a:gd name="csY32" fmla="*/ 236189 h 308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153626" h="308147">
                  <a:moveTo>
                    <a:pt x="91045" y="236152"/>
                  </a:moveTo>
                  <a:lnTo>
                    <a:pt x="62581" y="236152"/>
                  </a:lnTo>
                  <a:cubicBezTo>
                    <a:pt x="47363" y="236152"/>
                    <a:pt x="34974" y="223762"/>
                    <a:pt x="34974" y="208545"/>
                  </a:cubicBezTo>
                  <a:cubicBezTo>
                    <a:pt x="34974" y="198908"/>
                    <a:pt x="27160" y="191095"/>
                    <a:pt x="17487" y="191095"/>
                  </a:cubicBezTo>
                  <a:cubicBezTo>
                    <a:pt x="7851" y="191095"/>
                    <a:pt x="0" y="198908"/>
                    <a:pt x="0" y="208545"/>
                  </a:cubicBezTo>
                  <a:cubicBezTo>
                    <a:pt x="0" y="241919"/>
                    <a:pt x="26342" y="269007"/>
                    <a:pt x="59308" y="270717"/>
                  </a:cubicBezTo>
                  <a:lnTo>
                    <a:pt x="59308" y="290698"/>
                  </a:lnTo>
                  <a:cubicBezTo>
                    <a:pt x="59308" y="300334"/>
                    <a:pt x="67122" y="308148"/>
                    <a:pt x="76795" y="308148"/>
                  </a:cubicBezTo>
                  <a:cubicBezTo>
                    <a:pt x="86432" y="308148"/>
                    <a:pt x="94282" y="300334"/>
                    <a:pt x="94282" y="290698"/>
                  </a:cubicBezTo>
                  <a:lnTo>
                    <a:pt x="94282" y="270717"/>
                  </a:lnTo>
                  <a:cubicBezTo>
                    <a:pt x="127247" y="269006"/>
                    <a:pt x="153591" y="241919"/>
                    <a:pt x="153591" y="208545"/>
                  </a:cubicBezTo>
                  <a:lnTo>
                    <a:pt x="153591" y="199131"/>
                  </a:lnTo>
                  <a:cubicBezTo>
                    <a:pt x="153591" y="164640"/>
                    <a:pt x="125537" y="136624"/>
                    <a:pt x="91046" y="136624"/>
                  </a:cubicBezTo>
                  <a:lnTo>
                    <a:pt x="62582" y="136624"/>
                  </a:lnTo>
                  <a:cubicBezTo>
                    <a:pt x="47364" y="136624"/>
                    <a:pt x="34975" y="124233"/>
                    <a:pt x="34975" y="109016"/>
                  </a:cubicBezTo>
                  <a:lnTo>
                    <a:pt x="34975" y="99603"/>
                  </a:lnTo>
                  <a:cubicBezTo>
                    <a:pt x="34975" y="84385"/>
                    <a:pt x="47365" y="71996"/>
                    <a:pt x="62582" y="71996"/>
                  </a:cubicBezTo>
                  <a:lnTo>
                    <a:pt x="91046" y="71996"/>
                  </a:lnTo>
                  <a:cubicBezTo>
                    <a:pt x="106264" y="71996"/>
                    <a:pt x="118653" y="84386"/>
                    <a:pt x="118653" y="99603"/>
                  </a:cubicBezTo>
                  <a:cubicBezTo>
                    <a:pt x="118653" y="109239"/>
                    <a:pt x="126466" y="117053"/>
                    <a:pt x="136140" y="117053"/>
                  </a:cubicBezTo>
                  <a:cubicBezTo>
                    <a:pt x="145776" y="117053"/>
                    <a:pt x="153627" y="109239"/>
                    <a:pt x="153627" y="99603"/>
                  </a:cubicBezTo>
                  <a:cubicBezTo>
                    <a:pt x="153627" y="66228"/>
                    <a:pt x="127284" y="39141"/>
                    <a:pt x="94318" y="37430"/>
                  </a:cubicBezTo>
                  <a:lnTo>
                    <a:pt x="94318" y="17450"/>
                  </a:lnTo>
                  <a:cubicBezTo>
                    <a:pt x="94318" y="7813"/>
                    <a:pt x="86505" y="0"/>
                    <a:pt x="76832" y="0"/>
                  </a:cubicBezTo>
                  <a:cubicBezTo>
                    <a:pt x="67195" y="0"/>
                    <a:pt x="59345" y="7813"/>
                    <a:pt x="59345" y="17450"/>
                  </a:cubicBezTo>
                  <a:lnTo>
                    <a:pt x="59345" y="37430"/>
                  </a:lnTo>
                  <a:cubicBezTo>
                    <a:pt x="26379" y="39142"/>
                    <a:pt x="36" y="66228"/>
                    <a:pt x="36" y="99603"/>
                  </a:cubicBezTo>
                  <a:lnTo>
                    <a:pt x="36" y="109016"/>
                  </a:lnTo>
                  <a:cubicBezTo>
                    <a:pt x="36" y="143507"/>
                    <a:pt x="28090" y="171561"/>
                    <a:pt x="62581" y="171561"/>
                  </a:cubicBezTo>
                  <a:lnTo>
                    <a:pt x="91045" y="171561"/>
                  </a:lnTo>
                  <a:cubicBezTo>
                    <a:pt x="106263" y="171561"/>
                    <a:pt x="118652" y="183951"/>
                    <a:pt x="118652" y="199169"/>
                  </a:cubicBezTo>
                  <a:lnTo>
                    <a:pt x="118652" y="208582"/>
                  </a:lnTo>
                  <a:cubicBezTo>
                    <a:pt x="118652" y="223800"/>
                    <a:pt x="106262" y="236189"/>
                    <a:pt x="91045" y="236189"/>
                  </a:cubicBezTo>
                  <a:close/>
                </a:path>
              </a:pathLst>
            </a:custGeom>
            <a:grpFill/>
            <a:ln w="9525" cap="flat">
              <a:noFill/>
              <a:prstDash val="solid"/>
              <a:miter/>
            </a:ln>
          </p:spPr>
          <p:txBody>
            <a:bodyPr/>
            <a:lstStyle/>
            <a:p>
              <a:endParaRPr lang="en-IN">
                <a:latin typeface="+mj-lt"/>
              </a:endParaRPr>
            </a:p>
          </p:txBody>
        </p:sp>
      </p:grpSp>
      <p:sp>
        <p:nvSpPr>
          <p:cNvPr id="25" name="Freeform: Shape 24">
            <a:extLst>
              <a:ext uri="{FF2B5EF4-FFF2-40B4-BE49-F238E27FC236}">
                <a16:creationId xmlns:a16="http://schemas.microsoft.com/office/drawing/2014/main" id="{C6E80878-5BB2-2744-CBCB-78BAD058A3BE}"/>
              </a:ext>
            </a:extLst>
          </p:cNvPr>
          <p:cNvSpPr/>
          <p:nvPr/>
        </p:nvSpPr>
        <p:spPr>
          <a:xfrm>
            <a:off x="4464177" y="1661951"/>
            <a:ext cx="575870" cy="509370"/>
          </a:xfrm>
          <a:custGeom>
            <a:avLst/>
            <a:gdLst>
              <a:gd name="csX0" fmla="*/ 537779 w 667931"/>
              <a:gd name="csY0" fmla="*/ 305501 h 590800"/>
              <a:gd name="csX1" fmla="*/ 318401 w 667931"/>
              <a:gd name="csY1" fmla="*/ 305501 h 590800"/>
              <a:gd name="csX2" fmla="*/ 318401 w 667931"/>
              <a:gd name="csY2" fmla="*/ 86093 h 590800"/>
              <a:gd name="csX3" fmla="*/ 309328 w 667931"/>
              <a:gd name="csY3" fmla="*/ 77021 h 590800"/>
              <a:gd name="csX4" fmla="*/ 126882 w 667931"/>
              <a:gd name="csY4" fmla="*/ 162399 h 590800"/>
              <a:gd name="csX5" fmla="*/ 75593 w 667931"/>
              <a:gd name="csY5" fmla="*/ 357206 h 590800"/>
              <a:gd name="csX6" fmla="*/ 3708 w 667931"/>
              <a:gd name="csY6" fmla="*/ 439806 h 590800"/>
              <a:gd name="csX7" fmla="*/ 27670 w 667931"/>
              <a:gd name="csY7" fmla="*/ 546642 h 590800"/>
              <a:gd name="csX8" fmla="*/ 127937 w 667931"/>
              <a:gd name="csY8" fmla="*/ 590613 h 590800"/>
              <a:gd name="csX9" fmla="*/ 222776 w 667931"/>
              <a:gd name="csY9" fmla="*/ 535872 h 590800"/>
              <a:gd name="csX10" fmla="*/ 443238 w 667931"/>
              <a:gd name="csY10" fmla="*/ 510798 h 590800"/>
              <a:gd name="csX11" fmla="*/ 546847 w 667931"/>
              <a:gd name="csY11" fmla="*/ 314573 h 590800"/>
              <a:gd name="csX12" fmla="*/ 537774 w 667931"/>
              <a:gd name="csY12" fmla="*/ 305501 h 590800"/>
              <a:gd name="csX13" fmla="*/ 146135 w 667931"/>
              <a:gd name="csY13" fmla="*/ 167830 h 590800"/>
              <a:gd name="csX14" fmla="*/ 194780 w 667931"/>
              <a:gd name="csY14" fmla="*/ 127450 h 590800"/>
              <a:gd name="csX15" fmla="*/ 196060 w 667931"/>
              <a:gd name="csY15" fmla="*/ 148767 h 590800"/>
              <a:gd name="csX16" fmla="*/ 228704 w 667931"/>
              <a:gd name="csY16" fmla="*/ 184667 h 590800"/>
              <a:gd name="csX17" fmla="*/ 228704 w 667931"/>
              <a:gd name="csY17" fmla="*/ 184639 h 590800"/>
              <a:gd name="csX18" fmla="*/ 234520 w 667931"/>
              <a:gd name="csY18" fmla="*/ 185085 h 590800"/>
              <a:gd name="csX19" fmla="*/ 234409 w 667931"/>
              <a:gd name="csY19" fmla="*/ 190678 h 590800"/>
              <a:gd name="csX20" fmla="*/ 235661 w 667931"/>
              <a:gd name="csY20" fmla="*/ 234398 h 590800"/>
              <a:gd name="csX21" fmla="*/ 236329 w 667931"/>
              <a:gd name="csY21" fmla="*/ 247979 h 590800"/>
              <a:gd name="csX22" fmla="*/ 202294 w 667931"/>
              <a:gd name="csY22" fmla="*/ 255159 h 590800"/>
              <a:gd name="csX23" fmla="*/ 172740 w 667931"/>
              <a:gd name="csY23" fmla="*/ 275001 h 590800"/>
              <a:gd name="csX24" fmla="*/ 112628 w 667931"/>
              <a:gd name="csY24" fmla="*/ 312571 h 590800"/>
              <a:gd name="csX25" fmla="*/ 112601 w 667931"/>
              <a:gd name="csY25" fmla="*/ 312571 h 590800"/>
              <a:gd name="csX26" fmla="*/ 90031 w 667931"/>
              <a:gd name="csY26" fmla="*/ 320502 h 590800"/>
              <a:gd name="csX27" fmla="*/ 146135 w 667931"/>
              <a:gd name="csY27" fmla="*/ 167828 h 590800"/>
              <a:gd name="csX28" fmla="*/ 121311 w 667931"/>
              <a:gd name="csY28" fmla="*/ 572663 h 590800"/>
              <a:gd name="csX29" fmla="*/ 48372 w 667931"/>
              <a:gd name="csY29" fmla="*/ 542468 h 590800"/>
              <a:gd name="csX30" fmla="*/ 18177 w 667931"/>
              <a:gd name="csY30" fmla="*/ 469529 h 590800"/>
              <a:gd name="csX31" fmla="*/ 48372 w 667931"/>
              <a:gd name="csY31" fmla="*/ 396590 h 590800"/>
              <a:gd name="csX32" fmla="*/ 121311 w 667931"/>
              <a:gd name="csY32" fmla="*/ 366368 h 590800"/>
              <a:gd name="csX33" fmla="*/ 194250 w 667931"/>
              <a:gd name="csY33" fmla="*/ 396590 h 590800"/>
              <a:gd name="csX34" fmla="*/ 224472 w 667931"/>
              <a:gd name="csY34" fmla="*/ 469529 h 590800"/>
              <a:gd name="csX35" fmla="*/ 194222 w 667931"/>
              <a:gd name="csY35" fmla="*/ 542411 h 590800"/>
              <a:gd name="csX36" fmla="*/ 121312 w 667931"/>
              <a:gd name="csY36" fmla="*/ 572662 h 590800"/>
              <a:gd name="csX37" fmla="*/ 231595 w 667931"/>
              <a:gd name="csY37" fmla="*/ 519843 h 590800"/>
              <a:gd name="csX38" fmla="*/ 231623 w 667931"/>
              <a:gd name="csY38" fmla="*/ 519870 h 590800"/>
              <a:gd name="csX39" fmla="*/ 241613 w 667931"/>
              <a:gd name="csY39" fmla="*/ 454109 h 590800"/>
              <a:gd name="csX40" fmla="*/ 215343 w 667931"/>
              <a:gd name="csY40" fmla="*/ 392996 h 590800"/>
              <a:gd name="csX41" fmla="*/ 230231 w 667931"/>
              <a:gd name="csY41" fmla="*/ 391048 h 590800"/>
              <a:gd name="csX42" fmla="*/ 239331 w 667931"/>
              <a:gd name="csY42" fmla="*/ 389768 h 590800"/>
              <a:gd name="csX43" fmla="*/ 281131 w 667931"/>
              <a:gd name="csY43" fmla="*/ 384007 h 590800"/>
              <a:gd name="csX44" fmla="*/ 275426 w 667931"/>
              <a:gd name="csY44" fmla="*/ 405519 h 590800"/>
              <a:gd name="csX45" fmla="*/ 282550 w 667931"/>
              <a:gd name="csY45" fmla="*/ 458506 h 590800"/>
              <a:gd name="csX46" fmla="*/ 300305 w 667931"/>
              <a:gd name="csY46" fmla="*/ 484276 h 590800"/>
              <a:gd name="csX47" fmla="*/ 300305 w 667931"/>
              <a:gd name="csY47" fmla="*/ 484304 h 590800"/>
              <a:gd name="csX48" fmla="*/ 324600 w 667931"/>
              <a:gd name="csY48" fmla="*/ 533535 h 590800"/>
              <a:gd name="csX49" fmla="*/ 231621 w 667931"/>
              <a:gd name="csY49" fmla="*/ 519870 h 590800"/>
              <a:gd name="csX50" fmla="*/ 472432 w 667931"/>
              <a:gd name="csY50" fmla="*/ 461289 h 590800"/>
              <a:gd name="csX51" fmla="*/ 472460 w 667931"/>
              <a:gd name="csY51" fmla="*/ 461289 h 590800"/>
              <a:gd name="csX52" fmla="*/ 347478 w 667931"/>
              <a:gd name="csY52" fmla="*/ 530724 h 590800"/>
              <a:gd name="csX53" fmla="*/ 347117 w 667931"/>
              <a:gd name="csY53" fmla="*/ 530362 h 590800"/>
              <a:gd name="csX54" fmla="*/ 347117 w 667931"/>
              <a:gd name="csY54" fmla="*/ 530390 h 590800"/>
              <a:gd name="csX55" fmla="*/ 318035 w 667931"/>
              <a:gd name="csY55" fmla="*/ 480547 h 590800"/>
              <a:gd name="csX56" fmla="*/ 290345 w 667931"/>
              <a:gd name="csY56" fmla="*/ 442198 h 590800"/>
              <a:gd name="csX57" fmla="*/ 292238 w 667931"/>
              <a:gd name="csY57" fmla="*/ 412310 h 590800"/>
              <a:gd name="csX58" fmla="*/ 293128 w 667931"/>
              <a:gd name="csY58" fmla="*/ 370343 h 590800"/>
              <a:gd name="csX59" fmla="*/ 235243 w 667931"/>
              <a:gd name="csY59" fmla="*/ 372152 h 590800"/>
              <a:gd name="csX60" fmla="*/ 231542 w 667931"/>
              <a:gd name="csY60" fmla="*/ 372987 h 590800"/>
              <a:gd name="csX61" fmla="*/ 231570 w 667931"/>
              <a:gd name="csY61" fmla="*/ 372931 h 590800"/>
              <a:gd name="csX62" fmla="*/ 202544 w 667931"/>
              <a:gd name="csY62" fmla="*/ 379610 h 590800"/>
              <a:gd name="csX63" fmla="*/ 92979 w 667931"/>
              <a:gd name="csY63" fmla="*/ 351642 h 590800"/>
              <a:gd name="csX64" fmla="*/ 91504 w 667931"/>
              <a:gd name="csY64" fmla="*/ 341790 h 590800"/>
              <a:gd name="csX65" fmla="*/ 116105 w 667931"/>
              <a:gd name="csY65" fmla="*/ 330352 h 590800"/>
              <a:gd name="csX66" fmla="*/ 185345 w 667931"/>
              <a:gd name="csY66" fmla="*/ 288051 h 590800"/>
              <a:gd name="csX67" fmla="*/ 203852 w 667931"/>
              <a:gd name="csY67" fmla="*/ 273246 h 590800"/>
              <a:gd name="csX68" fmla="*/ 250605 w 667931"/>
              <a:gd name="csY68" fmla="*/ 259192 h 590800"/>
              <a:gd name="csX69" fmla="*/ 253638 w 667931"/>
              <a:gd name="csY69" fmla="*/ 231641 h 590800"/>
              <a:gd name="csX70" fmla="*/ 253638 w 667931"/>
              <a:gd name="csY70" fmla="*/ 231669 h 590800"/>
              <a:gd name="csX71" fmla="*/ 252442 w 667931"/>
              <a:gd name="csY71" fmla="*/ 193069 h 590800"/>
              <a:gd name="csX72" fmla="*/ 248434 w 667931"/>
              <a:gd name="csY72" fmla="*/ 173115 h 590800"/>
              <a:gd name="csX73" fmla="*/ 229232 w 667931"/>
              <a:gd name="csY73" fmla="*/ 166548 h 590800"/>
              <a:gd name="csX74" fmla="*/ 214176 w 667931"/>
              <a:gd name="csY74" fmla="*/ 148319 h 590800"/>
              <a:gd name="csX75" fmla="*/ 211727 w 667931"/>
              <a:gd name="csY75" fmla="*/ 118124 h 590800"/>
              <a:gd name="csX76" fmla="*/ 300254 w 667931"/>
              <a:gd name="csY76" fmla="*/ 95360 h 590800"/>
              <a:gd name="csX77" fmla="*/ 300254 w 667931"/>
              <a:gd name="csY77" fmla="*/ 314575 h 590800"/>
              <a:gd name="csX78" fmla="*/ 302898 w 667931"/>
              <a:gd name="csY78" fmla="*/ 321004 h 590800"/>
              <a:gd name="csX79" fmla="*/ 309298 w 667931"/>
              <a:gd name="csY79" fmla="*/ 323676 h 590800"/>
              <a:gd name="csX80" fmla="*/ 437144 w 667931"/>
              <a:gd name="csY80" fmla="*/ 323676 h 590800"/>
              <a:gd name="csX81" fmla="*/ 440456 w 667931"/>
              <a:gd name="csY81" fmla="*/ 340123 h 590800"/>
              <a:gd name="csX82" fmla="*/ 467228 w 667931"/>
              <a:gd name="csY82" fmla="*/ 404520 h 590800"/>
              <a:gd name="csX83" fmla="*/ 467228 w 667931"/>
              <a:gd name="csY83" fmla="*/ 404548 h 590800"/>
              <a:gd name="csX84" fmla="*/ 502070 w 667931"/>
              <a:gd name="csY84" fmla="*/ 419409 h 590800"/>
              <a:gd name="csX85" fmla="*/ 472460 w 667931"/>
              <a:gd name="csY85" fmla="*/ 461292 h 590800"/>
              <a:gd name="csX86" fmla="*/ 510364 w 667931"/>
              <a:gd name="csY86" fmla="*/ 402402 h 590800"/>
              <a:gd name="csX87" fmla="*/ 510391 w 667931"/>
              <a:gd name="csY87" fmla="*/ 402402 h 590800"/>
              <a:gd name="csX88" fmla="*/ 479389 w 667931"/>
              <a:gd name="csY88" fmla="*/ 391048 h 590800"/>
              <a:gd name="csX89" fmla="*/ 458323 w 667931"/>
              <a:gd name="csY89" fmla="*/ 336864 h 590800"/>
              <a:gd name="csX90" fmla="*/ 455790 w 667931"/>
              <a:gd name="csY90" fmla="*/ 323617 h 590800"/>
              <a:gd name="csX91" fmla="*/ 528508 w 667931"/>
              <a:gd name="csY91" fmla="*/ 323617 h 590800"/>
              <a:gd name="csX92" fmla="*/ 510391 w 667931"/>
              <a:gd name="csY92" fmla="*/ 402405 h 590800"/>
              <a:gd name="csX93" fmla="*/ 121312 w 667931"/>
              <a:gd name="csY93" fmla="*/ 386874 h 590800"/>
              <a:gd name="csX94" fmla="*/ 44975 w 667931"/>
              <a:gd name="csY94" fmla="*/ 437885 h 590800"/>
              <a:gd name="csX95" fmla="*/ 62897 w 667931"/>
              <a:gd name="csY95" fmla="*/ 527944 h 590800"/>
              <a:gd name="csX96" fmla="*/ 152956 w 667931"/>
              <a:gd name="csY96" fmla="*/ 545866 h 590800"/>
              <a:gd name="csX97" fmla="*/ 203967 w 667931"/>
              <a:gd name="csY97" fmla="*/ 469529 h 590800"/>
              <a:gd name="csX98" fmla="*/ 121311 w 667931"/>
              <a:gd name="csY98" fmla="*/ 386872 h 590800"/>
              <a:gd name="csX99" fmla="*/ 121312 w 667931"/>
              <a:gd name="csY99" fmla="*/ 534005 h 590800"/>
              <a:gd name="csX100" fmla="*/ 61730 w 667931"/>
              <a:gd name="csY100" fmla="*/ 494182 h 590800"/>
              <a:gd name="csX101" fmla="*/ 75700 w 667931"/>
              <a:gd name="csY101" fmla="*/ 423884 h 590800"/>
              <a:gd name="csX102" fmla="*/ 145997 w 667931"/>
              <a:gd name="csY102" fmla="*/ 409914 h 590800"/>
              <a:gd name="csX103" fmla="*/ 185820 w 667931"/>
              <a:gd name="csY103" fmla="*/ 469525 h 590800"/>
              <a:gd name="csX104" fmla="*/ 121312 w 667931"/>
              <a:gd name="csY104" fmla="*/ 534006 h 590800"/>
              <a:gd name="csX105" fmla="*/ 145357 w 667931"/>
              <a:gd name="csY105" fmla="*/ 447038 h 590800"/>
              <a:gd name="csX106" fmla="*/ 145357 w 667931"/>
              <a:gd name="csY106" fmla="*/ 447957 h 590800"/>
              <a:gd name="csX107" fmla="*/ 136285 w 667931"/>
              <a:gd name="csY107" fmla="*/ 457029 h 590800"/>
              <a:gd name="csX108" fmla="*/ 127213 w 667931"/>
              <a:gd name="csY108" fmla="*/ 447957 h 590800"/>
              <a:gd name="csX109" fmla="*/ 127213 w 667931"/>
              <a:gd name="csY109" fmla="*/ 447038 h 590800"/>
              <a:gd name="csX110" fmla="*/ 121313 w 667931"/>
              <a:gd name="csY110" fmla="*/ 441751 h 590800"/>
              <a:gd name="csX111" fmla="*/ 115413 w 667931"/>
              <a:gd name="csY111" fmla="*/ 447038 h 590800"/>
              <a:gd name="csX112" fmla="*/ 115413 w 667931"/>
              <a:gd name="csY112" fmla="*/ 454525 h 590800"/>
              <a:gd name="csX113" fmla="*/ 121341 w 667931"/>
              <a:gd name="csY113" fmla="*/ 460480 h 590800"/>
              <a:gd name="csX114" fmla="*/ 145385 w 667931"/>
              <a:gd name="csY114" fmla="*/ 484525 h 590800"/>
              <a:gd name="csX115" fmla="*/ 145385 w 667931"/>
              <a:gd name="csY115" fmla="*/ 492011 h 590800"/>
              <a:gd name="csX116" fmla="*/ 130413 w 667931"/>
              <a:gd name="csY116" fmla="*/ 514275 h 590800"/>
              <a:gd name="csX117" fmla="*/ 130413 w 667931"/>
              <a:gd name="csY117" fmla="*/ 519701 h 590800"/>
              <a:gd name="csX118" fmla="*/ 121368 w 667931"/>
              <a:gd name="csY118" fmla="*/ 528496 h 590800"/>
              <a:gd name="csX119" fmla="*/ 112296 w 667931"/>
              <a:gd name="csY119" fmla="*/ 519701 h 590800"/>
              <a:gd name="csX120" fmla="*/ 112296 w 667931"/>
              <a:gd name="csY120" fmla="*/ 514275 h 590800"/>
              <a:gd name="csX121" fmla="*/ 97324 w 667931"/>
              <a:gd name="csY121" fmla="*/ 492011 h 590800"/>
              <a:gd name="csX122" fmla="*/ 97324 w 667931"/>
              <a:gd name="csY122" fmla="*/ 491121 h 590800"/>
              <a:gd name="csX123" fmla="*/ 106396 w 667931"/>
              <a:gd name="csY123" fmla="*/ 482048 h 590800"/>
              <a:gd name="csX124" fmla="*/ 115440 w 667931"/>
              <a:gd name="csY124" fmla="*/ 491121 h 590800"/>
              <a:gd name="csX125" fmla="*/ 115440 w 667931"/>
              <a:gd name="csY125" fmla="*/ 492011 h 590800"/>
              <a:gd name="csX126" fmla="*/ 116943 w 667931"/>
              <a:gd name="csY126" fmla="*/ 496603 h 590800"/>
              <a:gd name="csX127" fmla="*/ 121368 w 667931"/>
              <a:gd name="csY127" fmla="*/ 498579 h 590800"/>
              <a:gd name="csX128" fmla="*/ 125765 w 667931"/>
              <a:gd name="csY128" fmla="*/ 496603 h 590800"/>
              <a:gd name="csX129" fmla="*/ 127268 w 667931"/>
              <a:gd name="csY129" fmla="*/ 492011 h 590800"/>
              <a:gd name="csX130" fmla="*/ 127268 w 667931"/>
              <a:gd name="csY130" fmla="*/ 484469 h 590800"/>
              <a:gd name="csX131" fmla="*/ 121312 w 667931"/>
              <a:gd name="csY131" fmla="*/ 478542 h 590800"/>
              <a:gd name="csX132" fmla="*/ 97295 w 667931"/>
              <a:gd name="csY132" fmla="*/ 454497 h 590800"/>
              <a:gd name="csX133" fmla="*/ 97295 w 667931"/>
              <a:gd name="csY133" fmla="*/ 447039 h 590800"/>
              <a:gd name="csX134" fmla="*/ 112268 w 667931"/>
              <a:gd name="csY134" fmla="*/ 424775 h 590800"/>
              <a:gd name="csX135" fmla="*/ 112268 w 667931"/>
              <a:gd name="csY135" fmla="*/ 419348 h 590800"/>
              <a:gd name="csX136" fmla="*/ 114828 w 667931"/>
              <a:gd name="csY136" fmla="*/ 412780 h 590800"/>
              <a:gd name="csX137" fmla="*/ 121340 w 667931"/>
              <a:gd name="csY137" fmla="*/ 410025 h 590800"/>
              <a:gd name="csX138" fmla="*/ 127825 w 667931"/>
              <a:gd name="csY138" fmla="*/ 412780 h 590800"/>
              <a:gd name="csX139" fmla="*/ 130385 w 667931"/>
              <a:gd name="csY139" fmla="*/ 419348 h 590800"/>
              <a:gd name="csX140" fmla="*/ 130385 w 667931"/>
              <a:gd name="csY140" fmla="*/ 424775 h 590800"/>
              <a:gd name="csX141" fmla="*/ 145357 w 667931"/>
              <a:gd name="csY141" fmla="*/ 447039 h 590800"/>
              <a:gd name="csX142" fmla="*/ 339801 w 667931"/>
              <a:gd name="csY142" fmla="*/ 108355 h 590800"/>
              <a:gd name="csX143" fmla="*/ 370969 w 667931"/>
              <a:gd name="csY143" fmla="*/ 108355 h 590800"/>
              <a:gd name="csX144" fmla="*/ 387806 w 667931"/>
              <a:gd name="csY144" fmla="*/ 122966 h 590800"/>
              <a:gd name="csX145" fmla="*/ 409486 w 667931"/>
              <a:gd name="csY145" fmla="*/ 117650 h 590800"/>
              <a:gd name="csX146" fmla="*/ 440015 w 667931"/>
              <a:gd name="csY146" fmla="*/ 133318 h 590800"/>
              <a:gd name="csX147" fmla="*/ 439903 w 667931"/>
              <a:gd name="csY147" fmla="*/ 135544 h 590800"/>
              <a:gd name="csX148" fmla="*/ 446889 w 667931"/>
              <a:gd name="csY148" fmla="*/ 153049 h 590800"/>
              <a:gd name="csX149" fmla="*/ 464254 w 667931"/>
              <a:gd name="csY149" fmla="*/ 160312 h 590800"/>
              <a:gd name="csX150" fmla="*/ 481620 w 667931"/>
              <a:gd name="csY150" fmla="*/ 153049 h 590800"/>
              <a:gd name="csX151" fmla="*/ 488577 w 667931"/>
              <a:gd name="csY151" fmla="*/ 135544 h 590800"/>
              <a:gd name="csX152" fmla="*/ 488438 w 667931"/>
              <a:gd name="csY152" fmla="*/ 132817 h 590800"/>
              <a:gd name="csX153" fmla="*/ 519384 w 667931"/>
              <a:gd name="csY153" fmla="*/ 116119 h 590800"/>
              <a:gd name="csX154" fmla="*/ 549635 w 667931"/>
              <a:gd name="csY154" fmla="*/ 116843 h 590800"/>
              <a:gd name="csX155" fmla="*/ 557177 w 667931"/>
              <a:gd name="csY155" fmla="*/ 87510 h 590800"/>
              <a:gd name="csX156" fmla="*/ 596444 w 667931"/>
              <a:gd name="csY156" fmla="*/ 47019 h 590800"/>
              <a:gd name="csX157" fmla="*/ 626138 w 667931"/>
              <a:gd name="csY157" fmla="*/ 37807 h 590800"/>
              <a:gd name="csX158" fmla="*/ 622715 w 667931"/>
              <a:gd name="csY158" fmla="*/ 6889 h 590800"/>
              <a:gd name="csX159" fmla="*/ 591713 w 667931"/>
              <a:gd name="csY159" fmla="*/ 4412 h 590800"/>
              <a:gd name="csX160" fmla="*/ 583419 w 667931"/>
              <a:gd name="csY160" fmla="*/ 34412 h 590800"/>
              <a:gd name="csX161" fmla="*/ 544152 w 667931"/>
              <a:gd name="csY161" fmla="*/ 74904 h 590800"/>
              <a:gd name="csX162" fmla="*/ 520219 w 667931"/>
              <a:gd name="csY162" fmla="*/ 77937 h 590800"/>
              <a:gd name="csX163" fmla="*/ 510757 w 667931"/>
              <a:gd name="csY163" fmla="*/ 100145 h 590800"/>
              <a:gd name="csX164" fmla="*/ 479810 w 667931"/>
              <a:gd name="csY164" fmla="*/ 116843 h 590800"/>
              <a:gd name="csX165" fmla="*/ 448307 w 667931"/>
              <a:gd name="csY165" fmla="*/ 117177 h 590800"/>
              <a:gd name="csX166" fmla="*/ 417835 w 667931"/>
              <a:gd name="csY166" fmla="*/ 101537 h 590800"/>
              <a:gd name="csX167" fmla="*/ 417946 w 667931"/>
              <a:gd name="csY167" fmla="*/ 99310 h 590800"/>
              <a:gd name="csX168" fmla="*/ 417974 w 667931"/>
              <a:gd name="csY168" fmla="*/ 99310 h 590800"/>
              <a:gd name="csX169" fmla="*/ 398243 w 667931"/>
              <a:gd name="csY169" fmla="*/ 75405 h 590800"/>
              <a:gd name="csX170" fmla="*/ 371026 w 667931"/>
              <a:gd name="csY170" fmla="*/ 90238 h 590800"/>
              <a:gd name="csX171" fmla="*/ 339857 w 667931"/>
              <a:gd name="csY171" fmla="*/ 90238 h 590800"/>
              <a:gd name="csX172" fmla="*/ 331063 w 667931"/>
              <a:gd name="csY172" fmla="*/ 99310 h 590800"/>
              <a:gd name="csX173" fmla="*/ 339857 w 667931"/>
              <a:gd name="csY173" fmla="*/ 108382 h 590800"/>
              <a:gd name="csX174" fmla="*/ 605680 w 667931"/>
              <a:gd name="csY174" fmla="*/ 18296 h 590800"/>
              <a:gd name="csX175" fmla="*/ 611440 w 667931"/>
              <a:gd name="csY175" fmla="*/ 22137 h 590800"/>
              <a:gd name="csX176" fmla="*/ 610077 w 667931"/>
              <a:gd name="csY176" fmla="*/ 28899 h 590800"/>
              <a:gd name="csX177" fmla="*/ 603314 w 667931"/>
              <a:gd name="csY177" fmla="*/ 30263 h 590800"/>
              <a:gd name="csX178" fmla="*/ 599474 w 667931"/>
              <a:gd name="csY178" fmla="*/ 24502 h 590800"/>
              <a:gd name="csX179" fmla="*/ 605680 w 667931"/>
              <a:gd name="csY179" fmla="*/ 18297 h 590800"/>
              <a:gd name="csX180" fmla="*/ 534965 w 667931"/>
              <a:gd name="csY180" fmla="*/ 91207 h 590800"/>
              <a:gd name="csX181" fmla="*/ 534993 w 667931"/>
              <a:gd name="csY181" fmla="*/ 91207 h 590800"/>
              <a:gd name="csX182" fmla="*/ 540726 w 667931"/>
              <a:gd name="csY182" fmla="*/ 95047 h 590800"/>
              <a:gd name="csX183" fmla="*/ 539390 w 667931"/>
              <a:gd name="csY183" fmla="*/ 101810 h 590800"/>
              <a:gd name="csX184" fmla="*/ 532600 w 667931"/>
              <a:gd name="csY184" fmla="*/ 103174 h 590800"/>
              <a:gd name="csX185" fmla="*/ 528759 w 667931"/>
              <a:gd name="csY185" fmla="*/ 97413 h 590800"/>
              <a:gd name="csX186" fmla="*/ 534993 w 667931"/>
              <a:gd name="csY186" fmla="*/ 91207 h 590800"/>
              <a:gd name="csX187" fmla="*/ 464279 w 667931"/>
              <a:gd name="csY187" fmla="*/ 129333 h 590800"/>
              <a:gd name="csX188" fmla="*/ 470039 w 667931"/>
              <a:gd name="csY188" fmla="*/ 133174 h 590800"/>
              <a:gd name="csX189" fmla="*/ 468676 w 667931"/>
              <a:gd name="csY189" fmla="*/ 139964 h 590800"/>
              <a:gd name="csX190" fmla="*/ 461913 w 667931"/>
              <a:gd name="csY190" fmla="*/ 141300 h 590800"/>
              <a:gd name="csX191" fmla="*/ 458073 w 667931"/>
              <a:gd name="csY191" fmla="*/ 135567 h 590800"/>
              <a:gd name="csX192" fmla="*/ 464279 w 667931"/>
              <a:gd name="csY192" fmla="*/ 129333 h 590800"/>
              <a:gd name="csX193" fmla="*/ 393564 w 667931"/>
              <a:gd name="csY193" fmla="*/ 93072 h 590800"/>
              <a:gd name="csX194" fmla="*/ 393592 w 667931"/>
              <a:gd name="csY194" fmla="*/ 93072 h 590800"/>
              <a:gd name="csX195" fmla="*/ 399353 w 667931"/>
              <a:gd name="csY195" fmla="*/ 96912 h 590800"/>
              <a:gd name="csX196" fmla="*/ 397989 w 667931"/>
              <a:gd name="csY196" fmla="*/ 103675 h 590800"/>
              <a:gd name="csX197" fmla="*/ 391226 w 667931"/>
              <a:gd name="csY197" fmla="*/ 105039 h 590800"/>
              <a:gd name="csX198" fmla="*/ 387386 w 667931"/>
              <a:gd name="csY198" fmla="*/ 99278 h 590800"/>
              <a:gd name="csX199" fmla="*/ 393592 w 667931"/>
              <a:gd name="csY199" fmla="*/ 93072 h 590800"/>
              <a:gd name="csX200" fmla="*/ 658859 w 667931"/>
              <a:gd name="csY200" fmla="*/ 267283 h 590800"/>
              <a:gd name="csX201" fmla="*/ 635427 w 667931"/>
              <a:gd name="csY201" fmla="*/ 267283 h 590800"/>
              <a:gd name="csX202" fmla="*/ 635427 w 667931"/>
              <a:gd name="csY202" fmla="*/ 86083 h 590800"/>
              <a:gd name="csX203" fmla="*/ 626382 w 667931"/>
              <a:gd name="csY203" fmla="*/ 77011 h 590800"/>
              <a:gd name="csX204" fmla="*/ 585000 w 667931"/>
              <a:gd name="csY204" fmla="*/ 77011 h 590800"/>
              <a:gd name="csX205" fmla="*/ 575956 w 667931"/>
              <a:gd name="csY205" fmla="*/ 86083 h 590800"/>
              <a:gd name="csX206" fmla="*/ 575956 w 667931"/>
              <a:gd name="csY206" fmla="*/ 267283 h 590800"/>
              <a:gd name="csX207" fmla="*/ 564713 w 667931"/>
              <a:gd name="csY207" fmla="*/ 267283 h 590800"/>
              <a:gd name="csX208" fmla="*/ 564713 w 667931"/>
              <a:gd name="csY208" fmla="*/ 147616 h 590800"/>
              <a:gd name="csX209" fmla="*/ 555669 w 667931"/>
              <a:gd name="csY209" fmla="*/ 138544 h 590800"/>
              <a:gd name="csX210" fmla="*/ 514314 w 667931"/>
              <a:gd name="csY210" fmla="*/ 138544 h 590800"/>
              <a:gd name="csX211" fmla="*/ 505242 w 667931"/>
              <a:gd name="csY211" fmla="*/ 147616 h 590800"/>
              <a:gd name="csX212" fmla="*/ 505242 w 667931"/>
              <a:gd name="csY212" fmla="*/ 267283 h 590800"/>
              <a:gd name="csX213" fmla="*/ 494027 w 667931"/>
              <a:gd name="csY213" fmla="*/ 267283 h 590800"/>
              <a:gd name="csX214" fmla="*/ 494027 w 667931"/>
              <a:gd name="csY214" fmla="*/ 179818 h 590800"/>
              <a:gd name="csX215" fmla="*/ 484955 w 667931"/>
              <a:gd name="csY215" fmla="*/ 170746 h 590800"/>
              <a:gd name="csX216" fmla="*/ 443600 w 667931"/>
              <a:gd name="csY216" fmla="*/ 170746 h 590800"/>
              <a:gd name="csX217" fmla="*/ 434556 w 667931"/>
              <a:gd name="csY217" fmla="*/ 179818 h 590800"/>
              <a:gd name="csX218" fmla="*/ 434556 w 667931"/>
              <a:gd name="csY218" fmla="*/ 267283 h 590800"/>
              <a:gd name="csX219" fmla="*/ 423313 w 667931"/>
              <a:gd name="csY219" fmla="*/ 267283 h 590800"/>
              <a:gd name="csX220" fmla="*/ 423313 w 667931"/>
              <a:gd name="csY220" fmla="*/ 149205 h 590800"/>
              <a:gd name="csX221" fmla="*/ 414269 w 667931"/>
              <a:gd name="csY221" fmla="*/ 140132 h 590800"/>
              <a:gd name="csX222" fmla="*/ 372914 w 667931"/>
              <a:gd name="csY222" fmla="*/ 140132 h 590800"/>
              <a:gd name="csX223" fmla="*/ 363842 w 667931"/>
              <a:gd name="csY223" fmla="*/ 149205 h 590800"/>
              <a:gd name="csX224" fmla="*/ 363842 w 667931"/>
              <a:gd name="csY224" fmla="*/ 267283 h 590800"/>
              <a:gd name="csX225" fmla="*/ 340410 w 667931"/>
              <a:gd name="csY225" fmla="*/ 267283 h 590800"/>
              <a:gd name="csX226" fmla="*/ 331338 w 667931"/>
              <a:gd name="csY226" fmla="*/ 276355 h 590800"/>
              <a:gd name="csX227" fmla="*/ 340410 w 667931"/>
              <a:gd name="csY227" fmla="*/ 285400 h 590800"/>
              <a:gd name="csX228" fmla="*/ 658859 w 667931"/>
              <a:gd name="csY228" fmla="*/ 285400 h 590800"/>
              <a:gd name="csX229" fmla="*/ 667931 w 667931"/>
              <a:gd name="csY229" fmla="*/ 276355 h 590800"/>
              <a:gd name="csX230" fmla="*/ 658859 w 667931"/>
              <a:gd name="csY230" fmla="*/ 267283 h 590800"/>
              <a:gd name="csX231" fmla="*/ 594072 w 667931"/>
              <a:gd name="csY231" fmla="*/ 95159 h 590800"/>
              <a:gd name="csX232" fmla="*/ 617282 w 667931"/>
              <a:gd name="csY232" fmla="*/ 95159 h 590800"/>
              <a:gd name="csX233" fmla="*/ 617282 w 667931"/>
              <a:gd name="csY233" fmla="*/ 267283 h 590800"/>
              <a:gd name="csX234" fmla="*/ 594072 w 667931"/>
              <a:gd name="csY234" fmla="*/ 267283 h 590800"/>
              <a:gd name="csX235" fmla="*/ 523385 w 667931"/>
              <a:gd name="csY235" fmla="*/ 156690 h 590800"/>
              <a:gd name="csX236" fmla="*/ 546595 w 667931"/>
              <a:gd name="csY236" fmla="*/ 156690 h 590800"/>
              <a:gd name="csX237" fmla="*/ 546595 w 667931"/>
              <a:gd name="csY237" fmla="*/ 267281 h 590800"/>
              <a:gd name="csX238" fmla="*/ 523385 w 667931"/>
              <a:gd name="csY238" fmla="*/ 267281 h 590800"/>
              <a:gd name="csX239" fmla="*/ 452727 w 667931"/>
              <a:gd name="csY239" fmla="*/ 188888 h 590800"/>
              <a:gd name="csX240" fmla="*/ 475936 w 667931"/>
              <a:gd name="csY240" fmla="*/ 188888 h 590800"/>
              <a:gd name="csX241" fmla="*/ 475936 w 667931"/>
              <a:gd name="csY241" fmla="*/ 267285 h 590800"/>
              <a:gd name="csX242" fmla="*/ 452727 w 667931"/>
              <a:gd name="csY242" fmla="*/ 267285 h 590800"/>
              <a:gd name="csX243" fmla="*/ 382012 w 667931"/>
              <a:gd name="csY243" fmla="*/ 158276 h 590800"/>
              <a:gd name="csX244" fmla="*/ 405222 w 667931"/>
              <a:gd name="csY244" fmla="*/ 158276 h 590800"/>
              <a:gd name="csX245" fmla="*/ 405222 w 667931"/>
              <a:gd name="csY245" fmla="*/ 267285 h 590800"/>
              <a:gd name="csX246" fmla="*/ 381984 w 667931"/>
              <a:gd name="csY246" fmla="*/ 267285 h 590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Lst>
            <a:rect l="l" t="t" r="r" b="b"/>
            <a:pathLst>
              <a:path w="667931" h="590800">
                <a:moveTo>
                  <a:pt x="537779" y="305501"/>
                </a:moveTo>
                <a:lnTo>
                  <a:pt x="318401" y="305501"/>
                </a:lnTo>
                <a:lnTo>
                  <a:pt x="318401" y="86093"/>
                </a:lnTo>
                <a:cubicBezTo>
                  <a:pt x="318401" y="81084"/>
                  <a:pt x="314338" y="77021"/>
                  <a:pt x="309328" y="77021"/>
                </a:cubicBezTo>
                <a:cubicBezTo>
                  <a:pt x="238865" y="77021"/>
                  <a:pt x="172022" y="108273"/>
                  <a:pt x="126882" y="162399"/>
                </a:cubicBezTo>
                <a:cubicBezTo>
                  <a:pt x="81743" y="216500"/>
                  <a:pt x="62958" y="287880"/>
                  <a:pt x="75593" y="357206"/>
                </a:cubicBezTo>
                <a:cubicBezTo>
                  <a:pt x="39860" y="371734"/>
                  <a:pt x="13172" y="402402"/>
                  <a:pt x="3708" y="439806"/>
                </a:cubicBezTo>
                <a:cubicBezTo>
                  <a:pt x="-5753" y="477181"/>
                  <a:pt x="3124" y="516863"/>
                  <a:pt x="27670" y="546642"/>
                </a:cubicBezTo>
                <a:cubicBezTo>
                  <a:pt x="52187" y="576420"/>
                  <a:pt x="89423" y="592756"/>
                  <a:pt x="127937" y="590613"/>
                </a:cubicBezTo>
                <a:cubicBezTo>
                  <a:pt x="166453" y="588498"/>
                  <a:pt x="201660" y="568155"/>
                  <a:pt x="222776" y="535872"/>
                </a:cubicBezTo>
                <a:cubicBezTo>
                  <a:pt x="295886" y="564453"/>
                  <a:pt x="378399" y="555047"/>
                  <a:pt x="443238" y="510798"/>
                </a:cubicBezTo>
                <a:cubicBezTo>
                  <a:pt x="508080" y="466522"/>
                  <a:pt x="546847" y="393083"/>
                  <a:pt x="546847" y="314573"/>
                </a:cubicBezTo>
                <a:cubicBezTo>
                  <a:pt x="546847" y="309564"/>
                  <a:pt x="542783" y="305501"/>
                  <a:pt x="537774" y="305501"/>
                </a:cubicBezTo>
                <a:close/>
                <a:moveTo>
                  <a:pt x="146135" y="167830"/>
                </a:moveTo>
                <a:cubicBezTo>
                  <a:pt x="160300" y="152107"/>
                  <a:pt x="176692" y="138498"/>
                  <a:pt x="194780" y="127450"/>
                </a:cubicBezTo>
                <a:cubicBezTo>
                  <a:pt x="195393" y="132904"/>
                  <a:pt x="195810" y="140001"/>
                  <a:pt x="196060" y="148767"/>
                </a:cubicBezTo>
                <a:cubicBezTo>
                  <a:pt x="196951" y="183805"/>
                  <a:pt x="218407" y="184389"/>
                  <a:pt x="228704" y="184667"/>
                </a:cubicBezTo>
                <a:lnTo>
                  <a:pt x="228704" y="184639"/>
                </a:lnTo>
                <a:cubicBezTo>
                  <a:pt x="230652" y="184639"/>
                  <a:pt x="232600" y="184779"/>
                  <a:pt x="234520" y="185085"/>
                </a:cubicBezTo>
                <a:cubicBezTo>
                  <a:pt x="234771" y="186949"/>
                  <a:pt x="234743" y="188814"/>
                  <a:pt x="234409" y="190678"/>
                </a:cubicBezTo>
                <a:cubicBezTo>
                  <a:pt x="232600" y="205233"/>
                  <a:pt x="233018" y="219955"/>
                  <a:pt x="235661" y="234398"/>
                </a:cubicBezTo>
                <a:cubicBezTo>
                  <a:pt x="236886" y="238823"/>
                  <a:pt x="237108" y="243470"/>
                  <a:pt x="236329" y="247979"/>
                </a:cubicBezTo>
                <a:cubicBezTo>
                  <a:pt x="233964" y="251012"/>
                  <a:pt x="222498" y="253405"/>
                  <a:pt x="202294" y="255159"/>
                </a:cubicBezTo>
                <a:cubicBezTo>
                  <a:pt x="192304" y="256021"/>
                  <a:pt x="183649" y="264398"/>
                  <a:pt x="172740" y="275001"/>
                </a:cubicBezTo>
                <a:cubicBezTo>
                  <a:pt x="157963" y="289333"/>
                  <a:pt x="139595" y="307172"/>
                  <a:pt x="112628" y="312571"/>
                </a:cubicBezTo>
                <a:lnTo>
                  <a:pt x="112601" y="312571"/>
                </a:lnTo>
                <a:cubicBezTo>
                  <a:pt x="104697" y="313990"/>
                  <a:pt x="97072" y="316662"/>
                  <a:pt x="90031" y="320502"/>
                </a:cubicBezTo>
                <a:cubicBezTo>
                  <a:pt x="88556" y="264315"/>
                  <a:pt x="108649" y="209712"/>
                  <a:pt x="146135" y="167828"/>
                </a:cubicBezTo>
                <a:close/>
                <a:moveTo>
                  <a:pt x="121311" y="572663"/>
                </a:moveTo>
                <a:cubicBezTo>
                  <a:pt x="93955" y="572663"/>
                  <a:pt x="67740" y="561810"/>
                  <a:pt x="48372" y="542468"/>
                </a:cubicBezTo>
                <a:cubicBezTo>
                  <a:pt x="29031" y="523098"/>
                  <a:pt x="18177" y="496884"/>
                  <a:pt x="18177" y="469529"/>
                </a:cubicBezTo>
                <a:cubicBezTo>
                  <a:pt x="18177" y="442173"/>
                  <a:pt x="29030" y="415930"/>
                  <a:pt x="48372" y="396590"/>
                </a:cubicBezTo>
                <a:cubicBezTo>
                  <a:pt x="67742" y="377221"/>
                  <a:pt x="93956" y="366368"/>
                  <a:pt x="121311" y="366368"/>
                </a:cubicBezTo>
                <a:cubicBezTo>
                  <a:pt x="148667" y="366368"/>
                  <a:pt x="174910" y="377221"/>
                  <a:pt x="194250" y="396590"/>
                </a:cubicBezTo>
                <a:cubicBezTo>
                  <a:pt x="213619" y="415932"/>
                  <a:pt x="224472" y="442175"/>
                  <a:pt x="224472" y="469529"/>
                </a:cubicBezTo>
                <a:cubicBezTo>
                  <a:pt x="224444" y="496857"/>
                  <a:pt x="213564" y="523073"/>
                  <a:pt x="194222" y="542411"/>
                </a:cubicBezTo>
                <a:cubicBezTo>
                  <a:pt x="174881" y="561752"/>
                  <a:pt x="148665" y="572634"/>
                  <a:pt x="121312" y="572662"/>
                </a:cubicBezTo>
                <a:close/>
                <a:moveTo>
                  <a:pt x="231595" y="519843"/>
                </a:moveTo>
                <a:lnTo>
                  <a:pt x="231623" y="519870"/>
                </a:lnTo>
                <a:cubicBezTo>
                  <a:pt x="241029" y="499305"/>
                  <a:pt x="244508" y="476513"/>
                  <a:pt x="241613" y="454109"/>
                </a:cubicBezTo>
                <a:cubicBezTo>
                  <a:pt x="238747" y="431679"/>
                  <a:pt x="229647" y="410501"/>
                  <a:pt x="215343" y="392996"/>
                </a:cubicBezTo>
                <a:cubicBezTo>
                  <a:pt x="219934" y="390686"/>
                  <a:pt x="225194" y="389991"/>
                  <a:pt x="230231" y="391048"/>
                </a:cubicBezTo>
                <a:cubicBezTo>
                  <a:pt x="233320" y="391271"/>
                  <a:pt x="236437" y="390825"/>
                  <a:pt x="239331" y="389768"/>
                </a:cubicBezTo>
                <a:cubicBezTo>
                  <a:pt x="268663" y="383033"/>
                  <a:pt x="278097" y="383172"/>
                  <a:pt x="281131" y="384007"/>
                </a:cubicBezTo>
                <a:cubicBezTo>
                  <a:pt x="282772" y="387096"/>
                  <a:pt x="278041" y="399008"/>
                  <a:pt x="275426" y="405519"/>
                </a:cubicBezTo>
                <a:cubicBezTo>
                  <a:pt x="268802" y="422105"/>
                  <a:pt x="258784" y="447180"/>
                  <a:pt x="282550" y="458506"/>
                </a:cubicBezTo>
                <a:cubicBezTo>
                  <a:pt x="296214" y="465018"/>
                  <a:pt x="297578" y="471447"/>
                  <a:pt x="300305" y="484276"/>
                </a:cubicBezTo>
                <a:lnTo>
                  <a:pt x="300305" y="484304"/>
                </a:lnTo>
                <a:cubicBezTo>
                  <a:pt x="303338" y="502755"/>
                  <a:pt x="311799" y="519898"/>
                  <a:pt x="324600" y="533535"/>
                </a:cubicBezTo>
                <a:cubicBezTo>
                  <a:pt x="292986" y="535761"/>
                  <a:pt x="261261" y="531086"/>
                  <a:pt x="231621" y="519870"/>
                </a:cubicBezTo>
                <a:close/>
                <a:moveTo>
                  <a:pt x="472432" y="461289"/>
                </a:moveTo>
                <a:lnTo>
                  <a:pt x="472460" y="461289"/>
                </a:lnTo>
                <a:cubicBezTo>
                  <a:pt x="439733" y="497746"/>
                  <a:pt x="395731" y="522208"/>
                  <a:pt x="347478" y="530724"/>
                </a:cubicBezTo>
                <a:cubicBezTo>
                  <a:pt x="347339" y="530612"/>
                  <a:pt x="347228" y="530473"/>
                  <a:pt x="347117" y="530362"/>
                </a:cubicBezTo>
                <a:lnTo>
                  <a:pt x="347117" y="530390"/>
                </a:lnTo>
                <a:cubicBezTo>
                  <a:pt x="331560" y="517978"/>
                  <a:pt x="321208" y="500195"/>
                  <a:pt x="318035" y="480547"/>
                </a:cubicBezTo>
                <a:cubicBezTo>
                  <a:pt x="315058" y="466772"/>
                  <a:pt x="312108" y="452551"/>
                  <a:pt x="290345" y="442198"/>
                </a:cubicBezTo>
                <a:cubicBezTo>
                  <a:pt x="283555" y="438970"/>
                  <a:pt x="283944" y="433098"/>
                  <a:pt x="292238" y="412310"/>
                </a:cubicBezTo>
                <a:cubicBezTo>
                  <a:pt x="298082" y="397671"/>
                  <a:pt x="304705" y="381057"/>
                  <a:pt x="293128" y="370343"/>
                </a:cubicBezTo>
                <a:cubicBezTo>
                  <a:pt x="285782" y="363553"/>
                  <a:pt x="270642" y="364026"/>
                  <a:pt x="235243" y="372152"/>
                </a:cubicBezTo>
                <a:lnTo>
                  <a:pt x="231542" y="372987"/>
                </a:lnTo>
                <a:lnTo>
                  <a:pt x="231570" y="372931"/>
                </a:lnTo>
                <a:cubicBezTo>
                  <a:pt x="221384" y="371317"/>
                  <a:pt x="210976" y="373711"/>
                  <a:pt x="202544" y="379610"/>
                </a:cubicBezTo>
                <a:cubicBezTo>
                  <a:pt x="172905" y="352727"/>
                  <a:pt x="131885" y="342263"/>
                  <a:pt x="92979" y="351642"/>
                </a:cubicBezTo>
                <a:cubicBezTo>
                  <a:pt x="92422" y="348358"/>
                  <a:pt x="91922" y="345074"/>
                  <a:pt x="91504" y="341790"/>
                </a:cubicBezTo>
                <a:cubicBezTo>
                  <a:pt x="98378" y="335612"/>
                  <a:pt x="106950" y="331632"/>
                  <a:pt x="116105" y="330352"/>
                </a:cubicBezTo>
                <a:cubicBezTo>
                  <a:pt x="148331" y="323923"/>
                  <a:pt x="169732" y="303163"/>
                  <a:pt x="185345" y="288051"/>
                </a:cubicBezTo>
                <a:cubicBezTo>
                  <a:pt x="192024" y="281595"/>
                  <a:pt x="200289" y="273552"/>
                  <a:pt x="203852" y="273246"/>
                </a:cubicBezTo>
                <a:cubicBezTo>
                  <a:pt x="232488" y="270769"/>
                  <a:pt x="244288" y="267235"/>
                  <a:pt x="250605" y="259192"/>
                </a:cubicBezTo>
                <a:cubicBezTo>
                  <a:pt x="256672" y="251456"/>
                  <a:pt x="255252" y="242272"/>
                  <a:pt x="253638" y="231641"/>
                </a:cubicBezTo>
                <a:lnTo>
                  <a:pt x="253638" y="231669"/>
                </a:lnTo>
                <a:cubicBezTo>
                  <a:pt x="251245" y="218923"/>
                  <a:pt x="250855" y="205926"/>
                  <a:pt x="252442" y="193069"/>
                </a:cubicBezTo>
                <a:cubicBezTo>
                  <a:pt x="253972" y="186140"/>
                  <a:pt x="252525" y="178904"/>
                  <a:pt x="248434" y="173115"/>
                </a:cubicBezTo>
                <a:cubicBezTo>
                  <a:pt x="243314" y="168190"/>
                  <a:pt x="236273" y="165797"/>
                  <a:pt x="229232" y="166548"/>
                </a:cubicBezTo>
                <a:cubicBezTo>
                  <a:pt x="219214" y="166269"/>
                  <a:pt x="214649" y="166158"/>
                  <a:pt x="214176" y="148319"/>
                </a:cubicBezTo>
                <a:cubicBezTo>
                  <a:pt x="214148" y="138189"/>
                  <a:pt x="213314" y="128115"/>
                  <a:pt x="211727" y="118124"/>
                </a:cubicBezTo>
                <a:cubicBezTo>
                  <a:pt x="239306" y="104404"/>
                  <a:pt x="269473" y="96668"/>
                  <a:pt x="300254" y="95360"/>
                </a:cubicBezTo>
                <a:lnTo>
                  <a:pt x="300254" y="314575"/>
                </a:lnTo>
                <a:cubicBezTo>
                  <a:pt x="300254" y="316997"/>
                  <a:pt x="301200" y="319306"/>
                  <a:pt x="302898" y="321004"/>
                </a:cubicBezTo>
                <a:cubicBezTo>
                  <a:pt x="304595" y="322702"/>
                  <a:pt x="306877" y="323676"/>
                  <a:pt x="309298" y="323676"/>
                </a:cubicBezTo>
                <a:lnTo>
                  <a:pt x="437144" y="323676"/>
                </a:lnTo>
                <a:cubicBezTo>
                  <a:pt x="438341" y="328490"/>
                  <a:pt x="439370" y="334195"/>
                  <a:pt x="440456" y="340123"/>
                </a:cubicBezTo>
                <a:cubicBezTo>
                  <a:pt x="444324" y="361579"/>
                  <a:pt x="449139" y="388268"/>
                  <a:pt x="467228" y="404520"/>
                </a:cubicBezTo>
                <a:lnTo>
                  <a:pt x="467228" y="404548"/>
                </a:lnTo>
                <a:cubicBezTo>
                  <a:pt x="477274" y="412619"/>
                  <a:pt x="489324" y="417740"/>
                  <a:pt x="502070" y="419409"/>
                </a:cubicBezTo>
                <a:cubicBezTo>
                  <a:pt x="493860" y="434492"/>
                  <a:pt x="483925" y="448546"/>
                  <a:pt x="472460" y="461292"/>
                </a:cubicBezTo>
                <a:close/>
                <a:moveTo>
                  <a:pt x="510364" y="402402"/>
                </a:moveTo>
                <a:lnTo>
                  <a:pt x="510391" y="402402"/>
                </a:lnTo>
                <a:cubicBezTo>
                  <a:pt x="499204" y="401568"/>
                  <a:pt x="488462" y="397644"/>
                  <a:pt x="479389" y="391048"/>
                </a:cubicBezTo>
                <a:cubicBezTo>
                  <a:pt x="465892" y="378914"/>
                  <a:pt x="461885" y="356595"/>
                  <a:pt x="458323" y="336864"/>
                </a:cubicBezTo>
                <a:cubicBezTo>
                  <a:pt x="457488" y="332272"/>
                  <a:pt x="456681" y="327819"/>
                  <a:pt x="455790" y="323617"/>
                </a:cubicBezTo>
                <a:lnTo>
                  <a:pt x="528508" y="323617"/>
                </a:lnTo>
                <a:cubicBezTo>
                  <a:pt x="527423" y="350778"/>
                  <a:pt x="521273" y="377494"/>
                  <a:pt x="510391" y="402405"/>
                </a:cubicBezTo>
                <a:close/>
                <a:moveTo>
                  <a:pt x="121312" y="386874"/>
                </a:moveTo>
                <a:cubicBezTo>
                  <a:pt x="87889" y="386874"/>
                  <a:pt x="57778" y="407022"/>
                  <a:pt x="44975" y="437885"/>
                </a:cubicBezTo>
                <a:cubicBezTo>
                  <a:pt x="32174" y="468775"/>
                  <a:pt x="39270" y="504314"/>
                  <a:pt x="62897" y="527944"/>
                </a:cubicBezTo>
                <a:cubicBezTo>
                  <a:pt x="86524" y="551571"/>
                  <a:pt x="122062" y="558667"/>
                  <a:pt x="152956" y="545866"/>
                </a:cubicBezTo>
                <a:cubicBezTo>
                  <a:pt x="183818" y="533064"/>
                  <a:pt x="203967" y="502953"/>
                  <a:pt x="203967" y="469529"/>
                </a:cubicBezTo>
                <a:cubicBezTo>
                  <a:pt x="203911" y="423889"/>
                  <a:pt x="166954" y="386929"/>
                  <a:pt x="121311" y="386872"/>
                </a:cubicBezTo>
                <a:close/>
                <a:moveTo>
                  <a:pt x="121312" y="534005"/>
                </a:moveTo>
                <a:cubicBezTo>
                  <a:pt x="95236" y="534005"/>
                  <a:pt x="71721" y="518309"/>
                  <a:pt x="61730" y="494182"/>
                </a:cubicBezTo>
                <a:cubicBezTo>
                  <a:pt x="51739" y="470081"/>
                  <a:pt x="57249" y="442336"/>
                  <a:pt x="75700" y="423884"/>
                </a:cubicBezTo>
                <a:cubicBezTo>
                  <a:pt x="94150" y="405434"/>
                  <a:pt x="121896" y="399923"/>
                  <a:pt x="145997" y="409914"/>
                </a:cubicBezTo>
                <a:cubicBezTo>
                  <a:pt x="170097" y="419905"/>
                  <a:pt x="185820" y="443421"/>
                  <a:pt x="185820" y="469525"/>
                </a:cubicBezTo>
                <a:cubicBezTo>
                  <a:pt x="185792" y="505119"/>
                  <a:pt x="156933" y="533978"/>
                  <a:pt x="121312" y="534006"/>
                </a:cubicBezTo>
                <a:close/>
                <a:moveTo>
                  <a:pt x="145357" y="447038"/>
                </a:moveTo>
                <a:lnTo>
                  <a:pt x="145357" y="447957"/>
                </a:lnTo>
                <a:cubicBezTo>
                  <a:pt x="145357" y="452966"/>
                  <a:pt x="141294" y="457029"/>
                  <a:pt x="136285" y="457029"/>
                </a:cubicBezTo>
                <a:cubicBezTo>
                  <a:pt x="131276" y="457029"/>
                  <a:pt x="127213" y="452966"/>
                  <a:pt x="127213" y="447957"/>
                </a:cubicBezTo>
                <a:lnTo>
                  <a:pt x="127213" y="447038"/>
                </a:lnTo>
                <a:cubicBezTo>
                  <a:pt x="126906" y="444033"/>
                  <a:pt x="124346" y="441751"/>
                  <a:pt x="121313" y="441751"/>
                </a:cubicBezTo>
                <a:cubicBezTo>
                  <a:pt x="118279" y="441751"/>
                  <a:pt x="115747" y="444033"/>
                  <a:pt x="115413" y="447038"/>
                </a:cubicBezTo>
                <a:lnTo>
                  <a:pt x="115413" y="454525"/>
                </a:lnTo>
                <a:cubicBezTo>
                  <a:pt x="115441" y="457809"/>
                  <a:pt x="118085" y="460452"/>
                  <a:pt x="121341" y="460480"/>
                </a:cubicBezTo>
                <a:cubicBezTo>
                  <a:pt x="134615" y="460480"/>
                  <a:pt x="145385" y="471250"/>
                  <a:pt x="145385" y="484525"/>
                </a:cubicBezTo>
                <a:lnTo>
                  <a:pt x="145385" y="492011"/>
                </a:lnTo>
                <a:cubicBezTo>
                  <a:pt x="145385" y="501779"/>
                  <a:pt x="139485" y="510573"/>
                  <a:pt x="130413" y="514275"/>
                </a:cubicBezTo>
                <a:lnTo>
                  <a:pt x="130413" y="519701"/>
                </a:lnTo>
                <a:cubicBezTo>
                  <a:pt x="130274" y="524599"/>
                  <a:pt x="126266" y="528496"/>
                  <a:pt x="121368" y="528496"/>
                </a:cubicBezTo>
                <a:cubicBezTo>
                  <a:pt x="116443" y="528496"/>
                  <a:pt x="112435" y="524599"/>
                  <a:pt x="112296" y="519701"/>
                </a:cubicBezTo>
                <a:lnTo>
                  <a:pt x="112296" y="514275"/>
                </a:lnTo>
                <a:cubicBezTo>
                  <a:pt x="103252" y="510573"/>
                  <a:pt x="97324" y="501779"/>
                  <a:pt x="97324" y="492011"/>
                </a:cubicBezTo>
                <a:lnTo>
                  <a:pt x="97324" y="491121"/>
                </a:lnTo>
                <a:cubicBezTo>
                  <a:pt x="97324" y="486111"/>
                  <a:pt x="101387" y="482048"/>
                  <a:pt x="106396" y="482048"/>
                </a:cubicBezTo>
                <a:cubicBezTo>
                  <a:pt x="111405" y="482048"/>
                  <a:pt x="115440" y="486111"/>
                  <a:pt x="115440" y="491121"/>
                </a:cubicBezTo>
                <a:lnTo>
                  <a:pt x="115440" y="492011"/>
                </a:lnTo>
                <a:cubicBezTo>
                  <a:pt x="115273" y="493681"/>
                  <a:pt x="115830" y="495351"/>
                  <a:pt x="116943" y="496603"/>
                </a:cubicBezTo>
                <a:cubicBezTo>
                  <a:pt x="118056" y="497855"/>
                  <a:pt x="119670" y="498579"/>
                  <a:pt x="121368" y="498579"/>
                </a:cubicBezTo>
                <a:cubicBezTo>
                  <a:pt x="123038" y="498579"/>
                  <a:pt x="124652" y="497855"/>
                  <a:pt x="125765" y="496603"/>
                </a:cubicBezTo>
                <a:cubicBezTo>
                  <a:pt x="126906" y="495351"/>
                  <a:pt x="127435" y="493681"/>
                  <a:pt x="127268" y="492011"/>
                </a:cubicBezTo>
                <a:lnTo>
                  <a:pt x="127268" y="484469"/>
                </a:lnTo>
                <a:cubicBezTo>
                  <a:pt x="127240" y="481213"/>
                  <a:pt x="124596" y="478569"/>
                  <a:pt x="121312" y="478542"/>
                </a:cubicBezTo>
                <a:cubicBezTo>
                  <a:pt x="108065" y="478514"/>
                  <a:pt x="97295" y="467772"/>
                  <a:pt x="97295" y="454497"/>
                </a:cubicBezTo>
                <a:lnTo>
                  <a:pt x="97295" y="447039"/>
                </a:lnTo>
                <a:cubicBezTo>
                  <a:pt x="97295" y="437270"/>
                  <a:pt x="103223" y="428476"/>
                  <a:pt x="112268" y="424775"/>
                </a:cubicBezTo>
                <a:lnTo>
                  <a:pt x="112268" y="419348"/>
                </a:lnTo>
                <a:cubicBezTo>
                  <a:pt x="112184" y="416899"/>
                  <a:pt x="113103" y="414534"/>
                  <a:pt x="114828" y="412780"/>
                </a:cubicBezTo>
                <a:cubicBezTo>
                  <a:pt x="116526" y="411027"/>
                  <a:pt x="118864" y="410025"/>
                  <a:pt x="121340" y="410025"/>
                </a:cubicBezTo>
                <a:cubicBezTo>
                  <a:pt x="123789" y="410025"/>
                  <a:pt x="126127" y="411027"/>
                  <a:pt x="127825" y="412780"/>
                </a:cubicBezTo>
                <a:cubicBezTo>
                  <a:pt x="129550" y="414534"/>
                  <a:pt x="130468" y="416899"/>
                  <a:pt x="130385" y="419348"/>
                </a:cubicBezTo>
                <a:lnTo>
                  <a:pt x="130385" y="424775"/>
                </a:lnTo>
                <a:cubicBezTo>
                  <a:pt x="139429" y="428476"/>
                  <a:pt x="145357" y="437270"/>
                  <a:pt x="145357" y="447039"/>
                </a:cubicBezTo>
                <a:close/>
                <a:moveTo>
                  <a:pt x="339801" y="108355"/>
                </a:moveTo>
                <a:lnTo>
                  <a:pt x="370969" y="108355"/>
                </a:lnTo>
                <a:cubicBezTo>
                  <a:pt x="373892" y="115674"/>
                  <a:pt x="380181" y="121101"/>
                  <a:pt x="387806" y="122966"/>
                </a:cubicBezTo>
                <a:cubicBezTo>
                  <a:pt x="395459" y="124802"/>
                  <a:pt x="403557" y="122827"/>
                  <a:pt x="409486" y="117650"/>
                </a:cubicBezTo>
                <a:lnTo>
                  <a:pt x="440015" y="133318"/>
                </a:lnTo>
                <a:cubicBezTo>
                  <a:pt x="439959" y="134069"/>
                  <a:pt x="439903" y="134793"/>
                  <a:pt x="439903" y="135544"/>
                </a:cubicBezTo>
                <a:cubicBezTo>
                  <a:pt x="439792" y="142084"/>
                  <a:pt x="442297" y="148374"/>
                  <a:pt x="446889" y="153049"/>
                </a:cubicBezTo>
                <a:cubicBezTo>
                  <a:pt x="451452" y="157696"/>
                  <a:pt x="457714" y="160312"/>
                  <a:pt x="464254" y="160312"/>
                </a:cubicBezTo>
                <a:cubicBezTo>
                  <a:pt x="470766" y="160312"/>
                  <a:pt x="477028" y="157696"/>
                  <a:pt x="481620" y="153049"/>
                </a:cubicBezTo>
                <a:cubicBezTo>
                  <a:pt x="486183" y="148374"/>
                  <a:pt x="488716" y="142084"/>
                  <a:pt x="488577" y="135544"/>
                </a:cubicBezTo>
                <a:cubicBezTo>
                  <a:pt x="488577" y="134626"/>
                  <a:pt x="488521" y="133708"/>
                  <a:pt x="488438" y="132817"/>
                </a:cubicBezTo>
                <a:lnTo>
                  <a:pt x="519384" y="116119"/>
                </a:lnTo>
                <a:cubicBezTo>
                  <a:pt x="528067" y="123382"/>
                  <a:pt x="540618" y="123689"/>
                  <a:pt x="549635" y="116843"/>
                </a:cubicBezTo>
                <a:cubicBezTo>
                  <a:pt x="558679" y="110025"/>
                  <a:pt x="561796" y="97863"/>
                  <a:pt x="557177" y="87510"/>
                </a:cubicBezTo>
                <a:lnTo>
                  <a:pt x="596444" y="47019"/>
                </a:lnTo>
                <a:cubicBezTo>
                  <a:pt x="607269" y="51471"/>
                  <a:pt x="619737" y="47603"/>
                  <a:pt x="626138" y="37807"/>
                </a:cubicBezTo>
                <a:cubicBezTo>
                  <a:pt x="632566" y="28011"/>
                  <a:pt x="631119" y="15043"/>
                  <a:pt x="622715" y="6889"/>
                </a:cubicBezTo>
                <a:cubicBezTo>
                  <a:pt x="614310" y="-1265"/>
                  <a:pt x="601286" y="-2295"/>
                  <a:pt x="591713" y="4412"/>
                </a:cubicBezTo>
                <a:cubicBezTo>
                  <a:pt x="582111" y="11147"/>
                  <a:pt x="578633" y="23725"/>
                  <a:pt x="583419" y="34412"/>
                </a:cubicBezTo>
                <a:lnTo>
                  <a:pt x="544152" y="74904"/>
                </a:lnTo>
                <a:cubicBezTo>
                  <a:pt x="536193" y="71592"/>
                  <a:pt x="527093" y="72761"/>
                  <a:pt x="520219" y="77937"/>
                </a:cubicBezTo>
                <a:cubicBezTo>
                  <a:pt x="513345" y="83141"/>
                  <a:pt x="509755" y="91574"/>
                  <a:pt x="510757" y="100145"/>
                </a:cubicBezTo>
                <a:lnTo>
                  <a:pt x="479810" y="116843"/>
                </a:lnTo>
                <a:cubicBezTo>
                  <a:pt x="470654" y="109162"/>
                  <a:pt x="457296" y="109329"/>
                  <a:pt x="448307" y="117177"/>
                </a:cubicBezTo>
                <a:lnTo>
                  <a:pt x="417835" y="101537"/>
                </a:lnTo>
                <a:cubicBezTo>
                  <a:pt x="417890" y="100785"/>
                  <a:pt x="417946" y="100062"/>
                  <a:pt x="417946" y="99310"/>
                </a:cubicBezTo>
                <a:lnTo>
                  <a:pt x="417974" y="99310"/>
                </a:lnTo>
                <a:cubicBezTo>
                  <a:pt x="417974" y="87650"/>
                  <a:pt x="409680" y="77631"/>
                  <a:pt x="398243" y="75405"/>
                </a:cubicBezTo>
                <a:cubicBezTo>
                  <a:pt x="386777" y="73206"/>
                  <a:pt x="375368" y="79412"/>
                  <a:pt x="371026" y="90238"/>
                </a:cubicBezTo>
                <a:lnTo>
                  <a:pt x="339857" y="90238"/>
                </a:lnTo>
                <a:cubicBezTo>
                  <a:pt x="334959" y="90377"/>
                  <a:pt x="331063" y="94384"/>
                  <a:pt x="331063" y="99310"/>
                </a:cubicBezTo>
                <a:cubicBezTo>
                  <a:pt x="331063" y="104208"/>
                  <a:pt x="334959" y="108215"/>
                  <a:pt x="339857" y="108382"/>
                </a:cubicBezTo>
                <a:close/>
                <a:moveTo>
                  <a:pt x="605680" y="18296"/>
                </a:moveTo>
                <a:cubicBezTo>
                  <a:pt x="608212" y="18296"/>
                  <a:pt x="610466" y="19799"/>
                  <a:pt x="611440" y="22137"/>
                </a:cubicBezTo>
                <a:cubicBezTo>
                  <a:pt x="612414" y="24447"/>
                  <a:pt x="611858" y="27118"/>
                  <a:pt x="610077" y="28899"/>
                </a:cubicBezTo>
                <a:cubicBezTo>
                  <a:pt x="608324" y="30681"/>
                  <a:pt x="605624" y="31209"/>
                  <a:pt x="603314" y="30263"/>
                </a:cubicBezTo>
                <a:cubicBezTo>
                  <a:pt x="600977" y="29289"/>
                  <a:pt x="599474" y="27007"/>
                  <a:pt x="599474" y="24502"/>
                </a:cubicBezTo>
                <a:cubicBezTo>
                  <a:pt x="599474" y="21079"/>
                  <a:pt x="602257" y="18297"/>
                  <a:pt x="605680" y="18297"/>
                </a:cubicBezTo>
                <a:close/>
                <a:moveTo>
                  <a:pt x="534965" y="91207"/>
                </a:moveTo>
                <a:lnTo>
                  <a:pt x="534993" y="91207"/>
                </a:lnTo>
                <a:cubicBezTo>
                  <a:pt x="537498" y="91207"/>
                  <a:pt x="539780" y="92710"/>
                  <a:pt x="540726" y="95047"/>
                </a:cubicBezTo>
                <a:cubicBezTo>
                  <a:pt x="541700" y="97357"/>
                  <a:pt x="541171" y="100057"/>
                  <a:pt x="539390" y="101810"/>
                </a:cubicBezTo>
                <a:cubicBezTo>
                  <a:pt x="537609" y="103591"/>
                  <a:pt x="534938" y="104147"/>
                  <a:pt x="532600" y="103174"/>
                </a:cubicBezTo>
                <a:cubicBezTo>
                  <a:pt x="530290" y="102199"/>
                  <a:pt x="528759" y="99945"/>
                  <a:pt x="528759" y="97413"/>
                </a:cubicBezTo>
                <a:cubicBezTo>
                  <a:pt x="528787" y="93990"/>
                  <a:pt x="531542" y="91207"/>
                  <a:pt x="534993" y="91207"/>
                </a:cubicBezTo>
                <a:close/>
                <a:moveTo>
                  <a:pt x="464279" y="129333"/>
                </a:moveTo>
                <a:cubicBezTo>
                  <a:pt x="466811" y="129333"/>
                  <a:pt x="469065" y="130864"/>
                  <a:pt x="470039" y="133174"/>
                </a:cubicBezTo>
                <a:cubicBezTo>
                  <a:pt x="470985" y="135511"/>
                  <a:pt x="470457" y="138183"/>
                  <a:pt x="468676" y="139964"/>
                </a:cubicBezTo>
                <a:cubicBezTo>
                  <a:pt x="466895" y="141745"/>
                  <a:pt x="464223" y="142274"/>
                  <a:pt x="461913" y="141300"/>
                </a:cubicBezTo>
                <a:cubicBezTo>
                  <a:pt x="459575" y="140354"/>
                  <a:pt x="458073" y="138072"/>
                  <a:pt x="458073" y="135567"/>
                </a:cubicBezTo>
                <a:cubicBezTo>
                  <a:pt x="458073" y="132116"/>
                  <a:pt x="460856" y="129361"/>
                  <a:pt x="464279" y="129333"/>
                </a:cubicBezTo>
                <a:close/>
                <a:moveTo>
                  <a:pt x="393564" y="93072"/>
                </a:moveTo>
                <a:lnTo>
                  <a:pt x="393592" y="93072"/>
                </a:lnTo>
                <a:cubicBezTo>
                  <a:pt x="396097" y="93072"/>
                  <a:pt x="398379" y="94575"/>
                  <a:pt x="399353" y="96912"/>
                </a:cubicBezTo>
                <a:cubicBezTo>
                  <a:pt x="400299" y="99222"/>
                  <a:pt x="399770" y="101894"/>
                  <a:pt x="397989" y="103675"/>
                </a:cubicBezTo>
                <a:cubicBezTo>
                  <a:pt x="396208" y="105456"/>
                  <a:pt x="393536" y="105985"/>
                  <a:pt x="391226" y="105039"/>
                </a:cubicBezTo>
                <a:cubicBezTo>
                  <a:pt x="388889" y="104065"/>
                  <a:pt x="387386" y="101810"/>
                  <a:pt x="387386" y="99278"/>
                </a:cubicBezTo>
                <a:cubicBezTo>
                  <a:pt x="387386" y="95855"/>
                  <a:pt x="390169" y="93072"/>
                  <a:pt x="393592" y="93072"/>
                </a:cubicBezTo>
                <a:close/>
                <a:moveTo>
                  <a:pt x="658859" y="267283"/>
                </a:moveTo>
                <a:lnTo>
                  <a:pt x="635427" y="267283"/>
                </a:lnTo>
                <a:lnTo>
                  <a:pt x="635427" y="86083"/>
                </a:lnTo>
                <a:cubicBezTo>
                  <a:pt x="635427" y="81074"/>
                  <a:pt x="631364" y="77039"/>
                  <a:pt x="626382" y="77011"/>
                </a:cubicBezTo>
                <a:lnTo>
                  <a:pt x="585000" y="77011"/>
                </a:lnTo>
                <a:cubicBezTo>
                  <a:pt x="579991" y="77011"/>
                  <a:pt x="575956" y="81074"/>
                  <a:pt x="575956" y="86083"/>
                </a:cubicBezTo>
                <a:lnTo>
                  <a:pt x="575956" y="267283"/>
                </a:lnTo>
                <a:lnTo>
                  <a:pt x="564713" y="267283"/>
                </a:lnTo>
                <a:lnTo>
                  <a:pt x="564713" y="147616"/>
                </a:lnTo>
                <a:cubicBezTo>
                  <a:pt x="564713" y="142607"/>
                  <a:pt x="560678" y="138544"/>
                  <a:pt x="555669" y="138544"/>
                </a:cubicBezTo>
                <a:lnTo>
                  <a:pt x="514314" y="138544"/>
                </a:lnTo>
                <a:cubicBezTo>
                  <a:pt x="509305" y="138544"/>
                  <a:pt x="505242" y="142607"/>
                  <a:pt x="505242" y="147616"/>
                </a:cubicBezTo>
                <a:lnTo>
                  <a:pt x="505242" y="267283"/>
                </a:lnTo>
                <a:lnTo>
                  <a:pt x="494027" y="267283"/>
                </a:lnTo>
                <a:lnTo>
                  <a:pt x="494027" y="179818"/>
                </a:lnTo>
                <a:cubicBezTo>
                  <a:pt x="494027" y="174809"/>
                  <a:pt x="489964" y="170746"/>
                  <a:pt x="484955" y="170746"/>
                </a:cubicBezTo>
                <a:lnTo>
                  <a:pt x="443600" y="170746"/>
                </a:lnTo>
                <a:cubicBezTo>
                  <a:pt x="438591" y="170746"/>
                  <a:pt x="434556" y="174809"/>
                  <a:pt x="434556" y="179818"/>
                </a:cubicBezTo>
                <a:lnTo>
                  <a:pt x="434556" y="267283"/>
                </a:lnTo>
                <a:lnTo>
                  <a:pt x="423313" y="267283"/>
                </a:lnTo>
                <a:lnTo>
                  <a:pt x="423313" y="149205"/>
                </a:lnTo>
                <a:cubicBezTo>
                  <a:pt x="423313" y="144195"/>
                  <a:pt x="419278" y="140132"/>
                  <a:pt x="414269" y="140132"/>
                </a:cubicBezTo>
                <a:lnTo>
                  <a:pt x="372914" y="140132"/>
                </a:lnTo>
                <a:cubicBezTo>
                  <a:pt x="367905" y="140132"/>
                  <a:pt x="363842" y="144196"/>
                  <a:pt x="363842" y="149205"/>
                </a:cubicBezTo>
                <a:lnTo>
                  <a:pt x="363842" y="267283"/>
                </a:lnTo>
                <a:lnTo>
                  <a:pt x="340410" y="267283"/>
                </a:lnTo>
                <a:cubicBezTo>
                  <a:pt x="335400" y="267283"/>
                  <a:pt x="331338" y="271346"/>
                  <a:pt x="331338" y="276355"/>
                </a:cubicBezTo>
                <a:cubicBezTo>
                  <a:pt x="331338" y="281364"/>
                  <a:pt x="335401" y="285400"/>
                  <a:pt x="340410" y="285400"/>
                </a:cubicBezTo>
                <a:lnTo>
                  <a:pt x="658859" y="285400"/>
                </a:lnTo>
                <a:cubicBezTo>
                  <a:pt x="663869" y="285400"/>
                  <a:pt x="667931" y="281364"/>
                  <a:pt x="667931" y="276355"/>
                </a:cubicBezTo>
                <a:cubicBezTo>
                  <a:pt x="667931" y="271346"/>
                  <a:pt x="663868" y="267283"/>
                  <a:pt x="658859" y="267283"/>
                </a:cubicBezTo>
                <a:close/>
                <a:moveTo>
                  <a:pt x="594072" y="95159"/>
                </a:moveTo>
                <a:lnTo>
                  <a:pt x="617282" y="95159"/>
                </a:lnTo>
                <a:lnTo>
                  <a:pt x="617282" y="267283"/>
                </a:lnTo>
                <a:lnTo>
                  <a:pt x="594072" y="267283"/>
                </a:lnTo>
                <a:close/>
                <a:moveTo>
                  <a:pt x="523385" y="156690"/>
                </a:moveTo>
                <a:lnTo>
                  <a:pt x="546595" y="156690"/>
                </a:lnTo>
                <a:lnTo>
                  <a:pt x="546595" y="267281"/>
                </a:lnTo>
                <a:lnTo>
                  <a:pt x="523385" y="267281"/>
                </a:lnTo>
                <a:close/>
                <a:moveTo>
                  <a:pt x="452727" y="188888"/>
                </a:moveTo>
                <a:lnTo>
                  <a:pt x="475936" y="188888"/>
                </a:lnTo>
                <a:lnTo>
                  <a:pt x="475936" y="267285"/>
                </a:lnTo>
                <a:lnTo>
                  <a:pt x="452727" y="267285"/>
                </a:lnTo>
                <a:close/>
                <a:moveTo>
                  <a:pt x="382012" y="158276"/>
                </a:moveTo>
                <a:lnTo>
                  <a:pt x="405222" y="158276"/>
                </a:lnTo>
                <a:lnTo>
                  <a:pt x="405222" y="267285"/>
                </a:lnTo>
                <a:lnTo>
                  <a:pt x="381984" y="267285"/>
                </a:lnTo>
                <a:close/>
              </a:path>
            </a:pathLst>
          </a:custGeom>
          <a:solidFill>
            <a:schemeClr val="bg1"/>
          </a:solidFill>
          <a:ln w="7100" cap="flat">
            <a:noFill/>
            <a:prstDash val="solid"/>
            <a:miter/>
          </a:ln>
        </p:spPr>
        <p:txBody>
          <a:bodyPr/>
          <a:lstStyle/>
          <a:p>
            <a:endParaRPr lang="en-IN">
              <a:latin typeface="+mj-lt"/>
            </a:endParaRPr>
          </a:p>
        </p:txBody>
      </p:sp>
      <p:sp>
        <p:nvSpPr>
          <p:cNvPr id="31" name="Freeform: Shape 30">
            <a:extLst>
              <a:ext uri="{FF2B5EF4-FFF2-40B4-BE49-F238E27FC236}">
                <a16:creationId xmlns:a16="http://schemas.microsoft.com/office/drawing/2014/main" id="{AB602A5C-7C37-462F-E807-FEA205EFFD04}"/>
              </a:ext>
            </a:extLst>
          </p:cNvPr>
          <p:cNvSpPr/>
          <p:nvPr/>
        </p:nvSpPr>
        <p:spPr>
          <a:xfrm>
            <a:off x="7275217" y="1661951"/>
            <a:ext cx="459784" cy="459840"/>
          </a:xfrm>
          <a:custGeom>
            <a:avLst/>
            <a:gdLst>
              <a:gd name="csX0" fmla="*/ 870831 w 881625"/>
              <a:gd name="csY0" fmla="*/ 860228 h 881734"/>
              <a:gd name="csX1" fmla="*/ 853493 w 881625"/>
              <a:gd name="csY1" fmla="*/ 860228 h 881734"/>
              <a:gd name="csX2" fmla="*/ 853493 w 881625"/>
              <a:gd name="csY2" fmla="*/ 225663 h 881734"/>
              <a:gd name="csX3" fmla="*/ 815876 w 881625"/>
              <a:gd name="csY3" fmla="*/ 188047 h 881734"/>
              <a:gd name="csX4" fmla="*/ 724719 w 881625"/>
              <a:gd name="csY4" fmla="*/ 188047 h 881734"/>
              <a:gd name="csX5" fmla="*/ 687103 w 881625"/>
              <a:gd name="csY5" fmla="*/ 225663 h 881734"/>
              <a:gd name="csX6" fmla="*/ 687103 w 881625"/>
              <a:gd name="csY6" fmla="*/ 860228 h 881734"/>
              <a:gd name="csX7" fmla="*/ 633860 w 881625"/>
              <a:gd name="csY7" fmla="*/ 860228 h 881734"/>
              <a:gd name="csX8" fmla="*/ 633860 w 881625"/>
              <a:gd name="csY8" fmla="*/ 381035 h 881734"/>
              <a:gd name="csX9" fmla="*/ 596244 w 881625"/>
              <a:gd name="csY9" fmla="*/ 343419 h 881734"/>
              <a:gd name="csX10" fmla="*/ 505087 w 881625"/>
              <a:gd name="csY10" fmla="*/ 343419 h 881734"/>
              <a:gd name="csX11" fmla="*/ 467471 w 881625"/>
              <a:gd name="csY11" fmla="*/ 381035 h 881734"/>
              <a:gd name="csX12" fmla="*/ 467471 w 881625"/>
              <a:gd name="csY12" fmla="*/ 860228 h 881734"/>
              <a:gd name="csX13" fmla="*/ 414116 w 881625"/>
              <a:gd name="csY13" fmla="*/ 860228 h 881734"/>
              <a:gd name="csX14" fmla="*/ 414116 w 881625"/>
              <a:gd name="csY14" fmla="*/ 536302 h 881734"/>
              <a:gd name="csX15" fmla="*/ 376500 w 881625"/>
              <a:gd name="csY15" fmla="*/ 498686 h 881734"/>
              <a:gd name="csX16" fmla="*/ 285342 w 881625"/>
              <a:gd name="csY16" fmla="*/ 498686 h 881734"/>
              <a:gd name="csX17" fmla="*/ 247726 w 881625"/>
              <a:gd name="csY17" fmla="*/ 536302 h 881734"/>
              <a:gd name="csX18" fmla="*/ 247726 w 881625"/>
              <a:gd name="csY18" fmla="*/ 860266 h 881734"/>
              <a:gd name="csX19" fmla="*/ 194483 w 881625"/>
              <a:gd name="csY19" fmla="*/ 860266 h 881734"/>
              <a:gd name="csX20" fmla="*/ 194483 w 881625"/>
              <a:gd name="csY20" fmla="*/ 691683 h 881734"/>
              <a:gd name="csX21" fmla="*/ 156867 w 881625"/>
              <a:gd name="csY21" fmla="*/ 654067 h 881734"/>
              <a:gd name="csX22" fmla="*/ 65710 w 881625"/>
              <a:gd name="csY22" fmla="*/ 654067 h 881734"/>
              <a:gd name="csX23" fmla="*/ 28094 w 881625"/>
              <a:gd name="csY23" fmla="*/ 691683 h 881734"/>
              <a:gd name="csX24" fmla="*/ 28094 w 881625"/>
              <a:gd name="csY24" fmla="*/ 860266 h 881734"/>
              <a:gd name="csX25" fmla="*/ 10756 w 881625"/>
              <a:gd name="csY25" fmla="*/ 860229 h 881734"/>
              <a:gd name="csX26" fmla="*/ 3 w 881625"/>
              <a:gd name="csY26" fmla="*/ 870982 h 881734"/>
              <a:gd name="csX27" fmla="*/ 10756 w 881625"/>
              <a:gd name="csY27" fmla="*/ 881735 h 881734"/>
              <a:gd name="csX28" fmla="*/ 870873 w 881625"/>
              <a:gd name="csY28" fmla="*/ 881735 h 881734"/>
              <a:gd name="csX29" fmla="*/ 881626 w 881625"/>
              <a:gd name="csY29" fmla="*/ 870982 h 881734"/>
              <a:gd name="csX30" fmla="*/ 870836 w 881625"/>
              <a:gd name="csY30" fmla="*/ 860229 h 881734"/>
              <a:gd name="csX31" fmla="*/ 708649 w 881625"/>
              <a:gd name="csY31" fmla="*/ 225663 h 881734"/>
              <a:gd name="csX32" fmla="*/ 724759 w 881625"/>
              <a:gd name="csY32" fmla="*/ 209553 h 881734"/>
              <a:gd name="csX33" fmla="*/ 815916 w 881625"/>
              <a:gd name="csY33" fmla="*/ 209553 h 881734"/>
              <a:gd name="csX34" fmla="*/ 832027 w 881625"/>
              <a:gd name="csY34" fmla="*/ 225663 h 881734"/>
              <a:gd name="csX35" fmla="*/ 832027 w 881625"/>
              <a:gd name="csY35" fmla="*/ 860228 h 881734"/>
              <a:gd name="csX36" fmla="*/ 708650 w 881625"/>
              <a:gd name="csY36" fmla="*/ 860228 h 881734"/>
              <a:gd name="csX37" fmla="*/ 488907 w 881625"/>
              <a:gd name="csY37" fmla="*/ 381035 h 881734"/>
              <a:gd name="csX38" fmla="*/ 505018 w 881625"/>
              <a:gd name="csY38" fmla="*/ 364924 h 881734"/>
              <a:gd name="csX39" fmla="*/ 596175 w 881625"/>
              <a:gd name="csY39" fmla="*/ 364924 h 881734"/>
              <a:gd name="csX40" fmla="*/ 612285 w 881625"/>
              <a:gd name="csY40" fmla="*/ 381035 h 881734"/>
              <a:gd name="csX41" fmla="*/ 612285 w 881625"/>
              <a:gd name="csY41" fmla="*/ 860228 h 881734"/>
              <a:gd name="csX42" fmla="*/ 488908 w 881625"/>
              <a:gd name="csY42" fmla="*/ 860228 h 881734"/>
              <a:gd name="csX43" fmla="*/ 269241 w 881625"/>
              <a:gd name="csY43" fmla="*/ 536302 h 881734"/>
              <a:gd name="csX44" fmla="*/ 285352 w 881625"/>
              <a:gd name="csY44" fmla="*/ 520191 h 881734"/>
              <a:gd name="csX45" fmla="*/ 376509 w 881625"/>
              <a:gd name="csY45" fmla="*/ 520191 h 881734"/>
              <a:gd name="csX46" fmla="*/ 392620 w 881625"/>
              <a:gd name="csY46" fmla="*/ 536302 h 881734"/>
              <a:gd name="csX47" fmla="*/ 392620 w 881625"/>
              <a:gd name="csY47" fmla="*/ 860266 h 881734"/>
              <a:gd name="csX48" fmla="*/ 269242 w 881625"/>
              <a:gd name="csY48" fmla="*/ 860229 h 881734"/>
              <a:gd name="csX49" fmla="*/ 49604 w 881625"/>
              <a:gd name="csY49" fmla="*/ 691645 h 881734"/>
              <a:gd name="csX50" fmla="*/ 65715 w 881625"/>
              <a:gd name="csY50" fmla="*/ 675535 h 881734"/>
              <a:gd name="csX51" fmla="*/ 156872 w 881625"/>
              <a:gd name="csY51" fmla="*/ 675535 h 881734"/>
              <a:gd name="csX52" fmla="*/ 172983 w 881625"/>
              <a:gd name="csY52" fmla="*/ 691645 h 881734"/>
              <a:gd name="csX53" fmla="*/ 172983 w 881625"/>
              <a:gd name="csY53" fmla="*/ 860228 h 881734"/>
              <a:gd name="csX54" fmla="*/ 49605 w 881625"/>
              <a:gd name="csY54" fmla="*/ 860228 h 881734"/>
              <a:gd name="csX55" fmla="*/ 620247 w 881625"/>
              <a:gd name="csY55" fmla="*/ 27838 h 881734"/>
              <a:gd name="csX56" fmla="*/ 584714 w 881625"/>
              <a:gd name="csY56" fmla="*/ 37363 h 881734"/>
              <a:gd name="csX57" fmla="*/ 571580 w 881625"/>
              <a:gd name="csY57" fmla="*/ 29736 h 881734"/>
              <a:gd name="csX58" fmla="*/ 579208 w 881625"/>
              <a:gd name="csY58" fmla="*/ 16602 h 881734"/>
              <a:gd name="csX59" fmla="*/ 639111 w 881625"/>
              <a:gd name="csY59" fmla="*/ 603 h 881734"/>
              <a:gd name="csX60" fmla="*/ 647297 w 881625"/>
              <a:gd name="csY60" fmla="*/ 1645 h 881734"/>
              <a:gd name="csX61" fmla="*/ 652357 w 881625"/>
              <a:gd name="csY61" fmla="*/ 8230 h 881734"/>
              <a:gd name="csX62" fmla="*/ 668356 w 881625"/>
              <a:gd name="csY62" fmla="*/ 68134 h 881734"/>
              <a:gd name="csX63" fmla="*/ 660729 w 881625"/>
              <a:gd name="csY63" fmla="*/ 81268 h 881734"/>
              <a:gd name="csX64" fmla="*/ 647595 w 881625"/>
              <a:gd name="csY64" fmla="*/ 73641 h 881734"/>
              <a:gd name="csX65" fmla="*/ 638442 w 881625"/>
              <a:gd name="csY65" fmla="*/ 39448 h 881734"/>
              <a:gd name="csX66" fmla="*/ 405194 w 881625"/>
              <a:gd name="csY66" fmla="*/ 322445 h 881734"/>
              <a:gd name="csX67" fmla="*/ 85249 w 881625"/>
              <a:gd name="csY67" fmla="*/ 489428 h 881734"/>
              <a:gd name="csX68" fmla="*/ 82123 w 881625"/>
              <a:gd name="csY68" fmla="*/ 489911 h 881734"/>
              <a:gd name="csX69" fmla="*/ 71855 w 881625"/>
              <a:gd name="csY69" fmla="*/ 482284 h 881734"/>
              <a:gd name="csX70" fmla="*/ 79110 w 881625"/>
              <a:gd name="csY70" fmla="*/ 468852 h 881734"/>
              <a:gd name="csX71" fmla="*/ 620244 w 881625"/>
              <a:gd name="csY71" fmla="*/ 27835 h 881734"/>
              <a:gd name="csX72" fmla="*/ 10761 w 881625"/>
              <a:gd name="csY72" fmla="*/ 21662 h 881734"/>
              <a:gd name="csX73" fmla="*/ 52656 w 881625"/>
              <a:gd name="csY73" fmla="*/ 21662 h 881734"/>
              <a:gd name="csX74" fmla="*/ 59614 w 881625"/>
              <a:gd name="csY74" fmla="*/ 26983 h 881734"/>
              <a:gd name="csX75" fmla="*/ 110290 w 881625"/>
              <a:gd name="csY75" fmla="*/ 216140 h 881734"/>
              <a:gd name="csX76" fmla="*/ 138009 w 881625"/>
              <a:gd name="csY76" fmla="*/ 237385 h 881734"/>
              <a:gd name="csX77" fmla="*/ 295839 w 881625"/>
              <a:gd name="csY77" fmla="*/ 237385 h 881734"/>
              <a:gd name="csX78" fmla="*/ 306592 w 881625"/>
              <a:gd name="csY78" fmla="*/ 226632 h 881734"/>
              <a:gd name="csX79" fmla="*/ 295839 w 881625"/>
              <a:gd name="csY79" fmla="*/ 215880 h 881734"/>
              <a:gd name="csX80" fmla="*/ 138009 w 881625"/>
              <a:gd name="csY80" fmla="*/ 215880 h 881734"/>
              <a:gd name="csX81" fmla="*/ 131052 w 881625"/>
              <a:gd name="csY81" fmla="*/ 210559 h 881734"/>
              <a:gd name="csX82" fmla="*/ 126289 w 881625"/>
              <a:gd name="csY82" fmla="*/ 192848 h 881734"/>
              <a:gd name="csX83" fmla="*/ 292415 w 881625"/>
              <a:gd name="csY83" fmla="*/ 192848 h 881734"/>
              <a:gd name="csX84" fmla="*/ 302795 w 881625"/>
              <a:gd name="csY84" fmla="*/ 184849 h 881734"/>
              <a:gd name="csX85" fmla="*/ 336802 w 881625"/>
              <a:gd name="csY85" fmla="*/ 58080 h 881734"/>
              <a:gd name="csX86" fmla="*/ 334979 w 881625"/>
              <a:gd name="csY86" fmla="*/ 48741 h 881734"/>
              <a:gd name="csX87" fmla="*/ 326421 w 881625"/>
              <a:gd name="csY87" fmla="*/ 44537 h 881734"/>
              <a:gd name="csX88" fmla="*/ 86544 w 881625"/>
              <a:gd name="csY88" fmla="*/ 44500 h 881734"/>
              <a:gd name="csX89" fmla="*/ 80367 w 881625"/>
              <a:gd name="csY89" fmla="*/ 21246 h 881734"/>
              <a:gd name="csX90" fmla="*/ 52648 w 881625"/>
              <a:gd name="csY90" fmla="*/ 0 h 881734"/>
              <a:gd name="csX91" fmla="*/ 10753 w 881625"/>
              <a:gd name="csY91" fmla="*/ 0 h 881734"/>
              <a:gd name="csX92" fmla="*/ 0 w 881625"/>
              <a:gd name="csY92" fmla="*/ 10753 h 881734"/>
              <a:gd name="csX93" fmla="*/ 10753 w 881625"/>
              <a:gd name="csY93" fmla="*/ 21654 h 881734"/>
              <a:gd name="csX94" fmla="*/ 109326 w 881625"/>
              <a:gd name="csY94" fmla="*/ 129485 h 881734"/>
              <a:gd name="csX95" fmla="*/ 156840 w 881625"/>
              <a:gd name="csY95" fmla="*/ 129485 h 881734"/>
              <a:gd name="csX96" fmla="*/ 160560 w 881625"/>
              <a:gd name="csY96" fmla="*/ 171380 h 881734"/>
              <a:gd name="csX97" fmla="*/ 120563 w 881625"/>
              <a:gd name="csY97" fmla="*/ 171380 h 881734"/>
              <a:gd name="csX98" fmla="*/ 226303 w 881625"/>
              <a:gd name="csY98" fmla="*/ 129485 h 881734"/>
              <a:gd name="csX99" fmla="*/ 222582 w 881625"/>
              <a:gd name="csY99" fmla="*/ 171380 h 881734"/>
              <a:gd name="csX100" fmla="*/ 182212 w 881625"/>
              <a:gd name="csY100" fmla="*/ 171380 h 881734"/>
              <a:gd name="csX101" fmla="*/ 178492 w 881625"/>
              <a:gd name="csY101" fmla="*/ 129485 h 881734"/>
              <a:gd name="csX102" fmla="*/ 176482 w 881625"/>
              <a:gd name="csY102" fmla="*/ 108054 h 881734"/>
              <a:gd name="csX103" fmla="*/ 172762 w 881625"/>
              <a:gd name="csY103" fmla="*/ 66159 h 881734"/>
              <a:gd name="csX104" fmla="*/ 231920 w 881625"/>
              <a:gd name="csY104" fmla="*/ 66159 h 881734"/>
              <a:gd name="csX105" fmla="*/ 228200 w 881625"/>
              <a:gd name="csY105" fmla="*/ 108054 h 881734"/>
              <a:gd name="csX106" fmla="*/ 284200 w 881625"/>
              <a:gd name="csY106" fmla="*/ 171380 h 881734"/>
              <a:gd name="csX107" fmla="*/ 244203 w 881625"/>
              <a:gd name="csY107" fmla="*/ 171380 h 881734"/>
              <a:gd name="csX108" fmla="*/ 247924 w 881625"/>
              <a:gd name="csY108" fmla="*/ 129485 h 881734"/>
              <a:gd name="csX109" fmla="*/ 295437 w 881625"/>
              <a:gd name="csY109" fmla="*/ 129485 h 881734"/>
              <a:gd name="csX110" fmla="*/ 301166 w 881625"/>
              <a:gd name="csY110" fmla="*/ 108054 h 881734"/>
              <a:gd name="csX111" fmla="*/ 249821 w 881625"/>
              <a:gd name="csY111" fmla="*/ 108054 h 881734"/>
              <a:gd name="csX112" fmla="*/ 253542 w 881625"/>
              <a:gd name="csY112" fmla="*/ 66159 h 881734"/>
              <a:gd name="csX113" fmla="*/ 312403 w 881625"/>
              <a:gd name="csY113" fmla="*/ 66159 h 881734"/>
              <a:gd name="csX114" fmla="*/ 151148 w 881625"/>
              <a:gd name="csY114" fmla="*/ 66122 h 881734"/>
              <a:gd name="csX115" fmla="*/ 154868 w 881625"/>
              <a:gd name="csY115" fmla="*/ 108017 h 881734"/>
              <a:gd name="csX116" fmla="*/ 103634 w 881625"/>
              <a:gd name="csY116" fmla="*/ 108054 h 881734"/>
              <a:gd name="csX117" fmla="*/ 92398 w 881625"/>
              <a:gd name="csY117" fmla="*/ 66159 h 881734"/>
              <a:gd name="csX118" fmla="*/ 173992 w 881625"/>
              <a:gd name="csY118" fmla="*/ 280549 h 881734"/>
              <a:gd name="csX119" fmla="*/ 142068 w 881625"/>
              <a:gd name="csY119" fmla="*/ 248625 h 881734"/>
              <a:gd name="csX120" fmla="*/ 110144 w 881625"/>
              <a:gd name="csY120" fmla="*/ 280549 h 881734"/>
              <a:gd name="csX121" fmla="*/ 142068 w 881625"/>
              <a:gd name="csY121" fmla="*/ 312473 h 881734"/>
              <a:gd name="csX122" fmla="*/ 173992 w 881625"/>
              <a:gd name="csY122" fmla="*/ 280549 h 881734"/>
              <a:gd name="csX123" fmla="*/ 131614 w 881625"/>
              <a:gd name="csY123" fmla="*/ 280549 h 881734"/>
              <a:gd name="csX124" fmla="*/ 141994 w 881625"/>
              <a:gd name="csY124" fmla="*/ 270168 h 881734"/>
              <a:gd name="csX125" fmla="*/ 152374 w 881625"/>
              <a:gd name="csY125" fmla="*/ 280549 h 881734"/>
              <a:gd name="csX126" fmla="*/ 141994 w 881625"/>
              <a:gd name="csY126" fmla="*/ 290929 h 881734"/>
              <a:gd name="csX127" fmla="*/ 131614 w 881625"/>
              <a:gd name="csY127" fmla="*/ 280549 h 881734"/>
              <a:gd name="csX128" fmla="*/ 294577 w 881625"/>
              <a:gd name="csY128" fmla="*/ 280549 h 881734"/>
              <a:gd name="csX129" fmla="*/ 262653 w 881625"/>
              <a:gd name="csY129" fmla="*/ 248625 h 881734"/>
              <a:gd name="csX130" fmla="*/ 230729 w 881625"/>
              <a:gd name="csY130" fmla="*/ 280549 h 881734"/>
              <a:gd name="csX131" fmla="*/ 262653 w 881625"/>
              <a:gd name="csY131" fmla="*/ 312473 h 881734"/>
              <a:gd name="csX132" fmla="*/ 294577 w 881625"/>
              <a:gd name="csY132" fmla="*/ 280549 h 881734"/>
              <a:gd name="csX133" fmla="*/ 252198 w 881625"/>
              <a:gd name="csY133" fmla="*/ 280549 h 881734"/>
              <a:gd name="csX134" fmla="*/ 262579 w 881625"/>
              <a:gd name="csY134" fmla="*/ 270168 h 881734"/>
              <a:gd name="csX135" fmla="*/ 272959 w 881625"/>
              <a:gd name="csY135" fmla="*/ 280549 h 881734"/>
              <a:gd name="csX136" fmla="*/ 262579 w 881625"/>
              <a:gd name="csY136" fmla="*/ 290929 h 881734"/>
              <a:gd name="csX137" fmla="*/ 252198 w 881625"/>
              <a:gd name="csY137" fmla="*/ 280549 h 881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Lst>
            <a:rect l="l" t="t" r="r" b="b"/>
            <a:pathLst>
              <a:path w="881625" h="881734">
                <a:moveTo>
                  <a:pt x="870831" y="860228"/>
                </a:moveTo>
                <a:lnTo>
                  <a:pt x="853493" y="860228"/>
                </a:lnTo>
                <a:lnTo>
                  <a:pt x="853493" y="225663"/>
                </a:lnTo>
                <a:cubicBezTo>
                  <a:pt x="853493" y="204901"/>
                  <a:pt x="836638" y="188047"/>
                  <a:pt x="815876" y="188047"/>
                </a:cubicBezTo>
                <a:lnTo>
                  <a:pt x="724719" y="188047"/>
                </a:lnTo>
                <a:cubicBezTo>
                  <a:pt x="703958" y="188047"/>
                  <a:pt x="687103" y="204901"/>
                  <a:pt x="687103" y="225663"/>
                </a:cubicBezTo>
                <a:lnTo>
                  <a:pt x="687103" y="860228"/>
                </a:lnTo>
                <a:lnTo>
                  <a:pt x="633860" y="860228"/>
                </a:lnTo>
                <a:lnTo>
                  <a:pt x="633860" y="381035"/>
                </a:lnTo>
                <a:cubicBezTo>
                  <a:pt x="633860" y="360273"/>
                  <a:pt x="617006" y="343419"/>
                  <a:pt x="596244" y="343419"/>
                </a:cubicBezTo>
                <a:lnTo>
                  <a:pt x="505087" y="343419"/>
                </a:lnTo>
                <a:cubicBezTo>
                  <a:pt x="484325" y="343419"/>
                  <a:pt x="467471" y="360273"/>
                  <a:pt x="467471" y="381035"/>
                </a:cubicBezTo>
                <a:lnTo>
                  <a:pt x="467471" y="860228"/>
                </a:lnTo>
                <a:lnTo>
                  <a:pt x="414116" y="860228"/>
                </a:lnTo>
                <a:lnTo>
                  <a:pt x="414116" y="536302"/>
                </a:lnTo>
                <a:cubicBezTo>
                  <a:pt x="414116" y="515540"/>
                  <a:pt x="397261" y="498686"/>
                  <a:pt x="376500" y="498686"/>
                </a:cubicBezTo>
                <a:lnTo>
                  <a:pt x="285342" y="498686"/>
                </a:lnTo>
                <a:cubicBezTo>
                  <a:pt x="264581" y="498686"/>
                  <a:pt x="247726" y="515540"/>
                  <a:pt x="247726" y="536302"/>
                </a:cubicBezTo>
                <a:lnTo>
                  <a:pt x="247726" y="860266"/>
                </a:lnTo>
                <a:lnTo>
                  <a:pt x="194483" y="860266"/>
                </a:lnTo>
                <a:lnTo>
                  <a:pt x="194483" y="691683"/>
                </a:lnTo>
                <a:cubicBezTo>
                  <a:pt x="194483" y="670922"/>
                  <a:pt x="177629" y="654067"/>
                  <a:pt x="156867" y="654067"/>
                </a:cubicBezTo>
                <a:lnTo>
                  <a:pt x="65710" y="654067"/>
                </a:lnTo>
                <a:cubicBezTo>
                  <a:pt x="44949" y="654067"/>
                  <a:pt x="28094" y="670922"/>
                  <a:pt x="28094" y="691683"/>
                </a:cubicBezTo>
                <a:lnTo>
                  <a:pt x="28094" y="860266"/>
                </a:lnTo>
                <a:lnTo>
                  <a:pt x="10756" y="860229"/>
                </a:lnTo>
                <a:cubicBezTo>
                  <a:pt x="4840" y="860229"/>
                  <a:pt x="3" y="865103"/>
                  <a:pt x="3" y="870982"/>
                </a:cubicBezTo>
                <a:cubicBezTo>
                  <a:pt x="3" y="876898"/>
                  <a:pt x="4877" y="881735"/>
                  <a:pt x="10756" y="881735"/>
                </a:cubicBezTo>
                <a:lnTo>
                  <a:pt x="870873" y="881735"/>
                </a:lnTo>
                <a:cubicBezTo>
                  <a:pt x="876789" y="881735"/>
                  <a:pt x="881626" y="876860"/>
                  <a:pt x="881626" y="870982"/>
                </a:cubicBezTo>
                <a:cubicBezTo>
                  <a:pt x="881626" y="865103"/>
                  <a:pt x="876751" y="860229"/>
                  <a:pt x="870836" y="860229"/>
                </a:cubicBezTo>
                <a:close/>
                <a:moveTo>
                  <a:pt x="708649" y="225663"/>
                </a:moveTo>
                <a:cubicBezTo>
                  <a:pt x="708649" y="216808"/>
                  <a:pt x="715904" y="209553"/>
                  <a:pt x="724759" y="209553"/>
                </a:cubicBezTo>
                <a:lnTo>
                  <a:pt x="815916" y="209553"/>
                </a:lnTo>
                <a:cubicBezTo>
                  <a:pt x="824772" y="209553"/>
                  <a:pt x="832027" y="216808"/>
                  <a:pt x="832027" y="225663"/>
                </a:cubicBezTo>
                <a:lnTo>
                  <a:pt x="832027" y="860228"/>
                </a:lnTo>
                <a:lnTo>
                  <a:pt x="708650" y="860228"/>
                </a:lnTo>
                <a:close/>
                <a:moveTo>
                  <a:pt x="488907" y="381035"/>
                </a:moveTo>
                <a:cubicBezTo>
                  <a:pt x="488907" y="372180"/>
                  <a:pt x="496162" y="364924"/>
                  <a:pt x="505018" y="364924"/>
                </a:cubicBezTo>
                <a:lnTo>
                  <a:pt x="596175" y="364924"/>
                </a:lnTo>
                <a:cubicBezTo>
                  <a:pt x="605030" y="364924"/>
                  <a:pt x="612285" y="372180"/>
                  <a:pt x="612285" y="381035"/>
                </a:cubicBezTo>
                <a:lnTo>
                  <a:pt x="612285" y="860228"/>
                </a:lnTo>
                <a:lnTo>
                  <a:pt x="488908" y="860228"/>
                </a:lnTo>
                <a:close/>
                <a:moveTo>
                  <a:pt x="269241" y="536302"/>
                </a:moveTo>
                <a:cubicBezTo>
                  <a:pt x="269241" y="527447"/>
                  <a:pt x="276497" y="520191"/>
                  <a:pt x="285352" y="520191"/>
                </a:cubicBezTo>
                <a:lnTo>
                  <a:pt x="376509" y="520191"/>
                </a:lnTo>
                <a:cubicBezTo>
                  <a:pt x="385364" y="520191"/>
                  <a:pt x="392620" y="527447"/>
                  <a:pt x="392620" y="536302"/>
                </a:cubicBezTo>
                <a:lnTo>
                  <a:pt x="392620" y="860266"/>
                </a:lnTo>
                <a:lnTo>
                  <a:pt x="269242" y="860229"/>
                </a:lnTo>
                <a:close/>
                <a:moveTo>
                  <a:pt x="49604" y="691645"/>
                </a:moveTo>
                <a:cubicBezTo>
                  <a:pt x="49604" y="682790"/>
                  <a:pt x="56860" y="675535"/>
                  <a:pt x="65715" y="675535"/>
                </a:cubicBezTo>
                <a:lnTo>
                  <a:pt x="156872" y="675535"/>
                </a:lnTo>
                <a:cubicBezTo>
                  <a:pt x="165727" y="675535"/>
                  <a:pt x="172983" y="682790"/>
                  <a:pt x="172983" y="691645"/>
                </a:cubicBezTo>
                <a:lnTo>
                  <a:pt x="172983" y="860228"/>
                </a:lnTo>
                <a:lnTo>
                  <a:pt x="49605" y="860228"/>
                </a:lnTo>
                <a:close/>
                <a:moveTo>
                  <a:pt x="620247" y="27838"/>
                </a:moveTo>
                <a:lnTo>
                  <a:pt x="584714" y="37363"/>
                </a:lnTo>
                <a:cubicBezTo>
                  <a:pt x="578984" y="38889"/>
                  <a:pt x="573105" y="35466"/>
                  <a:pt x="571580" y="29736"/>
                </a:cubicBezTo>
                <a:cubicBezTo>
                  <a:pt x="570055" y="24006"/>
                  <a:pt x="573478" y="18127"/>
                  <a:pt x="579208" y="16602"/>
                </a:cubicBezTo>
                <a:lnTo>
                  <a:pt x="639111" y="603"/>
                </a:lnTo>
                <a:cubicBezTo>
                  <a:pt x="641865" y="-141"/>
                  <a:pt x="644841" y="231"/>
                  <a:pt x="647297" y="1645"/>
                </a:cubicBezTo>
                <a:cubicBezTo>
                  <a:pt x="649790" y="3059"/>
                  <a:pt x="651576" y="5440"/>
                  <a:pt x="652357" y="8230"/>
                </a:cubicBezTo>
                <a:lnTo>
                  <a:pt x="668356" y="68134"/>
                </a:lnTo>
                <a:cubicBezTo>
                  <a:pt x="669882" y="73864"/>
                  <a:pt x="666459" y="79743"/>
                  <a:pt x="660729" y="81268"/>
                </a:cubicBezTo>
                <a:cubicBezTo>
                  <a:pt x="654999" y="82794"/>
                  <a:pt x="649120" y="79370"/>
                  <a:pt x="647595" y="73641"/>
                </a:cubicBezTo>
                <a:lnTo>
                  <a:pt x="638442" y="39448"/>
                </a:lnTo>
                <a:cubicBezTo>
                  <a:pt x="572251" y="155567"/>
                  <a:pt x="495862" y="248369"/>
                  <a:pt x="405194" y="322445"/>
                </a:cubicBezTo>
                <a:cubicBezTo>
                  <a:pt x="313367" y="397677"/>
                  <a:pt x="208702" y="452261"/>
                  <a:pt x="85249" y="489428"/>
                </a:cubicBezTo>
                <a:cubicBezTo>
                  <a:pt x="84207" y="489725"/>
                  <a:pt x="83165" y="489911"/>
                  <a:pt x="82123" y="489911"/>
                </a:cubicBezTo>
                <a:cubicBezTo>
                  <a:pt x="77473" y="489911"/>
                  <a:pt x="73268" y="486861"/>
                  <a:pt x="71855" y="482284"/>
                </a:cubicBezTo>
                <a:cubicBezTo>
                  <a:pt x="70143" y="476554"/>
                  <a:pt x="73380" y="470564"/>
                  <a:pt x="79110" y="468852"/>
                </a:cubicBezTo>
                <a:cubicBezTo>
                  <a:pt x="317645" y="397117"/>
                  <a:pt x="490133" y="256730"/>
                  <a:pt x="620244" y="27835"/>
                </a:cubicBezTo>
                <a:close/>
                <a:moveTo>
                  <a:pt x="10761" y="21662"/>
                </a:moveTo>
                <a:lnTo>
                  <a:pt x="52656" y="21662"/>
                </a:lnTo>
                <a:cubicBezTo>
                  <a:pt x="56005" y="21662"/>
                  <a:pt x="58758" y="23746"/>
                  <a:pt x="59614" y="26983"/>
                </a:cubicBezTo>
                <a:lnTo>
                  <a:pt x="110290" y="216140"/>
                </a:lnTo>
                <a:cubicBezTo>
                  <a:pt x="113713" y="228790"/>
                  <a:pt x="124874" y="237385"/>
                  <a:pt x="138009" y="237385"/>
                </a:cubicBezTo>
                <a:lnTo>
                  <a:pt x="295839" y="237385"/>
                </a:lnTo>
                <a:cubicBezTo>
                  <a:pt x="301755" y="237385"/>
                  <a:pt x="306592" y="232511"/>
                  <a:pt x="306592" y="226632"/>
                </a:cubicBezTo>
                <a:cubicBezTo>
                  <a:pt x="306592" y="220716"/>
                  <a:pt x="301717" y="215880"/>
                  <a:pt x="295839" y="215880"/>
                </a:cubicBezTo>
                <a:lnTo>
                  <a:pt x="138009" y="215880"/>
                </a:lnTo>
                <a:cubicBezTo>
                  <a:pt x="134661" y="215880"/>
                  <a:pt x="131907" y="213796"/>
                  <a:pt x="131052" y="210559"/>
                </a:cubicBezTo>
                <a:lnTo>
                  <a:pt x="126289" y="192848"/>
                </a:lnTo>
                <a:lnTo>
                  <a:pt x="292415" y="192848"/>
                </a:lnTo>
                <a:cubicBezTo>
                  <a:pt x="297289" y="192848"/>
                  <a:pt x="301568" y="189611"/>
                  <a:pt x="302795" y="184849"/>
                </a:cubicBezTo>
                <a:lnTo>
                  <a:pt x="336802" y="58080"/>
                </a:lnTo>
                <a:cubicBezTo>
                  <a:pt x="337658" y="54843"/>
                  <a:pt x="336988" y="51420"/>
                  <a:pt x="334979" y="48741"/>
                </a:cubicBezTo>
                <a:cubicBezTo>
                  <a:pt x="332970" y="46063"/>
                  <a:pt x="329844" y="44537"/>
                  <a:pt x="326421" y="44537"/>
                </a:cubicBezTo>
                <a:lnTo>
                  <a:pt x="86544" y="44500"/>
                </a:lnTo>
                <a:lnTo>
                  <a:pt x="80367" y="21246"/>
                </a:lnTo>
                <a:cubicBezTo>
                  <a:pt x="76944" y="8595"/>
                  <a:pt x="65783" y="0"/>
                  <a:pt x="52648" y="0"/>
                </a:cubicBezTo>
                <a:lnTo>
                  <a:pt x="10753" y="0"/>
                </a:lnTo>
                <a:cubicBezTo>
                  <a:pt x="4837" y="0"/>
                  <a:pt x="0" y="4874"/>
                  <a:pt x="0" y="10753"/>
                </a:cubicBezTo>
                <a:cubicBezTo>
                  <a:pt x="-37" y="16706"/>
                  <a:pt x="4837" y="21654"/>
                  <a:pt x="10753" y="21654"/>
                </a:cubicBezTo>
                <a:close/>
                <a:moveTo>
                  <a:pt x="109326" y="129485"/>
                </a:moveTo>
                <a:lnTo>
                  <a:pt x="156840" y="129485"/>
                </a:lnTo>
                <a:lnTo>
                  <a:pt x="160560" y="171380"/>
                </a:lnTo>
                <a:lnTo>
                  <a:pt x="120563" y="171380"/>
                </a:lnTo>
                <a:close/>
                <a:moveTo>
                  <a:pt x="226303" y="129485"/>
                </a:moveTo>
                <a:lnTo>
                  <a:pt x="222582" y="171380"/>
                </a:lnTo>
                <a:lnTo>
                  <a:pt x="182212" y="171380"/>
                </a:lnTo>
                <a:lnTo>
                  <a:pt x="178492" y="129485"/>
                </a:lnTo>
                <a:close/>
                <a:moveTo>
                  <a:pt x="176482" y="108054"/>
                </a:moveTo>
                <a:lnTo>
                  <a:pt x="172762" y="66159"/>
                </a:lnTo>
                <a:lnTo>
                  <a:pt x="231920" y="66159"/>
                </a:lnTo>
                <a:lnTo>
                  <a:pt x="228200" y="108054"/>
                </a:lnTo>
                <a:close/>
                <a:moveTo>
                  <a:pt x="284200" y="171380"/>
                </a:moveTo>
                <a:lnTo>
                  <a:pt x="244203" y="171380"/>
                </a:lnTo>
                <a:lnTo>
                  <a:pt x="247924" y="129485"/>
                </a:lnTo>
                <a:lnTo>
                  <a:pt x="295437" y="129485"/>
                </a:lnTo>
                <a:close/>
                <a:moveTo>
                  <a:pt x="301166" y="108054"/>
                </a:moveTo>
                <a:lnTo>
                  <a:pt x="249821" y="108054"/>
                </a:lnTo>
                <a:lnTo>
                  <a:pt x="253542" y="66159"/>
                </a:lnTo>
                <a:lnTo>
                  <a:pt x="312403" y="66159"/>
                </a:lnTo>
                <a:close/>
                <a:moveTo>
                  <a:pt x="151148" y="66122"/>
                </a:moveTo>
                <a:lnTo>
                  <a:pt x="154868" y="108017"/>
                </a:lnTo>
                <a:lnTo>
                  <a:pt x="103634" y="108054"/>
                </a:lnTo>
                <a:lnTo>
                  <a:pt x="92398" y="66159"/>
                </a:lnTo>
                <a:close/>
                <a:moveTo>
                  <a:pt x="173992" y="280549"/>
                </a:moveTo>
                <a:cubicBezTo>
                  <a:pt x="173992" y="262912"/>
                  <a:pt x="159705" y="248625"/>
                  <a:pt x="142068" y="248625"/>
                </a:cubicBezTo>
                <a:cubicBezTo>
                  <a:pt x="124432" y="248625"/>
                  <a:pt x="110144" y="262912"/>
                  <a:pt x="110144" y="280549"/>
                </a:cubicBezTo>
                <a:cubicBezTo>
                  <a:pt x="110144" y="298185"/>
                  <a:pt x="124432" y="312473"/>
                  <a:pt x="142068" y="312473"/>
                </a:cubicBezTo>
                <a:cubicBezTo>
                  <a:pt x="159631" y="312473"/>
                  <a:pt x="173992" y="298074"/>
                  <a:pt x="173992" y="280549"/>
                </a:cubicBezTo>
                <a:close/>
                <a:moveTo>
                  <a:pt x="131614" y="280549"/>
                </a:moveTo>
                <a:cubicBezTo>
                  <a:pt x="131614" y="274819"/>
                  <a:pt x="136265" y="270168"/>
                  <a:pt x="141994" y="270168"/>
                </a:cubicBezTo>
                <a:cubicBezTo>
                  <a:pt x="147724" y="270168"/>
                  <a:pt x="152374" y="274819"/>
                  <a:pt x="152374" y="280549"/>
                </a:cubicBezTo>
                <a:cubicBezTo>
                  <a:pt x="152374" y="286279"/>
                  <a:pt x="147724" y="290929"/>
                  <a:pt x="141994" y="290929"/>
                </a:cubicBezTo>
                <a:cubicBezTo>
                  <a:pt x="136301" y="290929"/>
                  <a:pt x="131614" y="286278"/>
                  <a:pt x="131614" y="280549"/>
                </a:cubicBezTo>
                <a:close/>
                <a:moveTo>
                  <a:pt x="294577" y="280549"/>
                </a:moveTo>
                <a:cubicBezTo>
                  <a:pt x="294577" y="262912"/>
                  <a:pt x="280289" y="248625"/>
                  <a:pt x="262653" y="248625"/>
                </a:cubicBezTo>
                <a:cubicBezTo>
                  <a:pt x="245016" y="248625"/>
                  <a:pt x="230729" y="262912"/>
                  <a:pt x="230729" y="280549"/>
                </a:cubicBezTo>
                <a:cubicBezTo>
                  <a:pt x="230729" y="298185"/>
                  <a:pt x="245016" y="312473"/>
                  <a:pt x="262653" y="312473"/>
                </a:cubicBezTo>
                <a:cubicBezTo>
                  <a:pt x="280289" y="312473"/>
                  <a:pt x="294577" y="298074"/>
                  <a:pt x="294577" y="280549"/>
                </a:cubicBezTo>
                <a:close/>
                <a:moveTo>
                  <a:pt x="252198" y="280549"/>
                </a:moveTo>
                <a:cubicBezTo>
                  <a:pt x="252198" y="274819"/>
                  <a:pt x="256849" y="270168"/>
                  <a:pt x="262579" y="270168"/>
                </a:cubicBezTo>
                <a:cubicBezTo>
                  <a:pt x="268309" y="270168"/>
                  <a:pt x="272959" y="274819"/>
                  <a:pt x="272959" y="280549"/>
                </a:cubicBezTo>
                <a:cubicBezTo>
                  <a:pt x="272959" y="286279"/>
                  <a:pt x="268308" y="290929"/>
                  <a:pt x="262579" y="290929"/>
                </a:cubicBezTo>
                <a:cubicBezTo>
                  <a:pt x="256886" y="290929"/>
                  <a:pt x="252198" y="286278"/>
                  <a:pt x="252198" y="280549"/>
                </a:cubicBezTo>
                <a:close/>
              </a:path>
            </a:pathLst>
          </a:custGeom>
          <a:solidFill>
            <a:schemeClr val="bg1"/>
          </a:solidFill>
          <a:ln w="9525" cap="flat">
            <a:solidFill>
              <a:schemeClr val="bg1"/>
            </a:solidFill>
            <a:prstDash val="solid"/>
            <a:miter/>
          </a:ln>
        </p:spPr>
        <p:txBody>
          <a:bodyPr/>
          <a:lstStyle/>
          <a:p>
            <a:endParaRPr lang="en-IN">
              <a:latin typeface="+mj-lt"/>
            </a:endParaRPr>
          </a:p>
        </p:txBody>
      </p:sp>
      <p:sp>
        <p:nvSpPr>
          <p:cNvPr id="39" name="Freeform: Shape 38">
            <a:extLst>
              <a:ext uri="{FF2B5EF4-FFF2-40B4-BE49-F238E27FC236}">
                <a16:creationId xmlns:a16="http://schemas.microsoft.com/office/drawing/2014/main" id="{C73FFE95-3E7E-04A8-91F8-672B67EBF91A}"/>
              </a:ext>
            </a:extLst>
          </p:cNvPr>
          <p:cNvSpPr/>
          <p:nvPr/>
        </p:nvSpPr>
        <p:spPr>
          <a:xfrm>
            <a:off x="9897411" y="1620097"/>
            <a:ext cx="650680" cy="501694"/>
          </a:xfrm>
          <a:custGeom>
            <a:avLst/>
            <a:gdLst>
              <a:gd name="csX0" fmla="*/ 246145 w 857467"/>
              <a:gd name="csY0" fmla="*/ 323312 h 661134"/>
              <a:gd name="csX1" fmla="*/ 248202 w 857467"/>
              <a:gd name="csY1" fmla="*/ 309262 h 661134"/>
              <a:gd name="csX2" fmla="*/ 380048 w 857467"/>
              <a:gd name="csY2" fmla="*/ 211212 h 661134"/>
              <a:gd name="csX3" fmla="*/ 334832 w 857467"/>
              <a:gd name="csY3" fmla="*/ 207402 h 661134"/>
              <a:gd name="csX4" fmla="*/ 326219 w 857467"/>
              <a:gd name="csY4" fmla="*/ 196099 h 661134"/>
              <a:gd name="csX5" fmla="*/ 336490 w 857467"/>
              <a:gd name="csY5" fmla="*/ 187399 h 661134"/>
              <a:gd name="csX6" fmla="*/ 408261 w 857467"/>
              <a:gd name="csY6" fmla="*/ 193372 h 661134"/>
              <a:gd name="csX7" fmla="*/ 415461 w 857467"/>
              <a:gd name="csY7" fmla="*/ 197391 h 661134"/>
              <a:gd name="csX8" fmla="*/ 417195 w 857467"/>
              <a:gd name="csY8" fmla="*/ 205497 h 661134"/>
              <a:gd name="csX9" fmla="*/ 402031 w 857467"/>
              <a:gd name="csY9" fmla="*/ 276430 h 661134"/>
              <a:gd name="csX10" fmla="*/ 392154 w 857467"/>
              <a:gd name="csY10" fmla="*/ 284364 h 661134"/>
              <a:gd name="csX11" fmla="*/ 390096 w 857467"/>
              <a:gd name="csY11" fmla="*/ 284135 h 661134"/>
              <a:gd name="csX12" fmla="*/ 382331 w 857467"/>
              <a:gd name="csY12" fmla="*/ 272265 h 661134"/>
              <a:gd name="csX13" fmla="*/ 382343 w 857467"/>
              <a:gd name="csY13" fmla="*/ 272210 h 661134"/>
              <a:gd name="csX14" fmla="*/ 391992 w 857467"/>
              <a:gd name="csY14" fmla="*/ 227442 h 661134"/>
              <a:gd name="csX15" fmla="*/ 260213 w 857467"/>
              <a:gd name="csY15" fmla="*/ 325378 h 661134"/>
              <a:gd name="csX16" fmla="*/ 254213 w 857467"/>
              <a:gd name="csY16" fmla="*/ 327369 h 661134"/>
              <a:gd name="csX17" fmla="*/ 246145 w 857467"/>
              <a:gd name="csY17" fmla="*/ 323312 h 661134"/>
              <a:gd name="csX18" fmla="*/ 793232 w 857467"/>
              <a:gd name="csY18" fmla="*/ 153767 h 661134"/>
              <a:gd name="csX19" fmla="*/ 796871 w 857467"/>
              <a:gd name="csY19" fmla="*/ 140041 h 661134"/>
              <a:gd name="csX20" fmla="*/ 842162 w 857467"/>
              <a:gd name="csY20" fmla="*/ 113895 h 661134"/>
              <a:gd name="csX21" fmla="*/ 855983 w 857467"/>
              <a:gd name="csY21" fmla="*/ 117205 h 661134"/>
              <a:gd name="csX22" fmla="*/ 852673 w 857467"/>
              <a:gd name="csY22" fmla="*/ 131026 h 661134"/>
              <a:gd name="csX23" fmla="*/ 852202 w 857467"/>
              <a:gd name="csY23" fmla="*/ 131297 h 661134"/>
              <a:gd name="csX24" fmla="*/ 806910 w 857467"/>
              <a:gd name="csY24" fmla="*/ 157443 h 661134"/>
              <a:gd name="csX25" fmla="*/ 801929 w 857467"/>
              <a:gd name="csY25" fmla="*/ 158796 h 661134"/>
              <a:gd name="csX26" fmla="*/ 793232 w 857467"/>
              <a:gd name="csY26" fmla="*/ 153767 h 661134"/>
              <a:gd name="csX27" fmla="*/ 730234 w 857467"/>
              <a:gd name="csY27" fmla="*/ 80700 h 661134"/>
              <a:gd name="csX28" fmla="*/ 756399 w 857467"/>
              <a:gd name="csY28" fmla="*/ 35447 h 661134"/>
              <a:gd name="csX29" fmla="*/ 770120 w 857467"/>
              <a:gd name="csY29" fmla="*/ 31775 h 661134"/>
              <a:gd name="csX30" fmla="*/ 773792 w 857467"/>
              <a:gd name="csY30" fmla="*/ 45496 h 661134"/>
              <a:gd name="csX31" fmla="*/ 747627 w 857467"/>
              <a:gd name="csY31" fmla="*/ 90692 h 661134"/>
              <a:gd name="csX32" fmla="*/ 733906 w 857467"/>
              <a:gd name="csY32" fmla="*/ 94364 h 661134"/>
              <a:gd name="csX33" fmla="*/ 730234 w 857467"/>
              <a:gd name="csY33" fmla="*/ 80643 h 661134"/>
              <a:gd name="csX34" fmla="*/ 449771 w 857467"/>
              <a:gd name="csY34" fmla="*/ 117553 h 661134"/>
              <a:gd name="csX35" fmla="*/ 463408 w 857467"/>
              <a:gd name="csY35" fmla="*/ 113853 h 661134"/>
              <a:gd name="csX36" fmla="*/ 463448 w 857467"/>
              <a:gd name="csY36" fmla="*/ 113876 h 661134"/>
              <a:gd name="csX37" fmla="*/ 508740 w 857467"/>
              <a:gd name="csY37" fmla="*/ 140022 h 661134"/>
              <a:gd name="csX38" fmla="*/ 512460 w 857467"/>
              <a:gd name="csY38" fmla="*/ 153738 h 661134"/>
              <a:gd name="csX39" fmla="*/ 512455 w 857467"/>
              <a:gd name="csY39" fmla="*/ 153748 h 661134"/>
              <a:gd name="csX40" fmla="*/ 498700 w 857467"/>
              <a:gd name="csY40" fmla="*/ 157424 h 661134"/>
              <a:gd name="csX41" fmla="*/ 453390 w 857467"/>
              <a:gd name="csY41" fmla="*/ 131278 h 661134"/>
              <a:gd name="csX42" fmla="*/ 449741 w 857467"/>
              <a:gd name="csY42" fmla="*/ 117571 h 661134"/>
              <a:gd name="csX43" fmla="*/ 449751 w 857467"/>
              <a:gd name="csY43" fmla="*/ 117553 h 661134"/>
              <a:gd name="csX44" fmla="*/ 531905 w 857467"/>
              <a:gd name="csY44" fmla="*/ 45448 h 661134"/>
              <a:gd name="csX45" fmla="*/ 535061 w 857467"/>
              <a:gd name="csY45" fmla="*/ 31606 h 661134"/>
              <a:gd name="csX46" fmla="*/ 548903 w 857467"/>
              <a:gd name="csY46" fmla="*/ 34762 h 661134"/>
              <a:gd name="csX47" fmla="*/ 549297 w 857467"/>
              <a:gd name="csY47" fmla="*/ 35447 h 661134"/>
              <a:gd name="csX48" fmla="*/ 575462 w 857467"/>
              <a:gd name="csY48" fmla="*/ 80729 h 661134"/>
              <a:gd name="csX49" fmla="*/ 571650 w 857467"/>
              <a:gd name="csY49" fmla="*/ 94447 h 661134"/>
              <a:gd name="csX50" fmla="*/ 566738 w 857467"/>
              <a:gd name="csY50" fmla="*/ 95750 h 661134"/>
              <a:gd name="csX51" fmla="*/ 558041 w 857467"/>
              <a:gd name="csY51" fmla="*/ 90730 h 661134"/>
              <a:gd name="csX52" fmla="*/ 531905 w 857467"/>
              <a:gd name="csY52" fmla="*/ 45448 h 661134"/>
              <a:gd name="csX53" fmla="*/ 642814 w 857467"/>
              <a:gd name="csY53" fmla="*/ 62650 h 661134"/>
              <a:gd name="csX54" fmla="*/ 642814 w 857467"/>
              <a:gd name="csY54" fmla="*/ 10349 h 661134"/>
              <a:gd name="csX55" fmla="*/ 652539 w 857467"/>
              <a:gd name="csY55" fmla="*/ 5 h 661134"/>
              <a:gd name="csX56" fmla="*/ 662883 w 857467"/>
              <a:gd name="csY56" fmla="*/ 9730 h 661134"/>
              <a:gd name="csX57" fmla="*/ 662883 w 857467"/>
              <a:gd name="csY57" fmla="*/ 10349 h 661134"/>
              <a:gd name="csX58" fmla="*/ 662883 w 857467"/>
              <a:gd name="csY58" fmla="*/ 62650 h 661134"/>
              <a:gd name="csX59" fmla="*/ 652539 w 857467"/>
              <a:gd name="csY59" fmla="*/ 72376 h 661134"/>
              <a:gd name="csX60" fmla="*/ 642814 w 857467"/>
              <a:gd name="csY60" fmla="*/ 62650 h 661134"/>
              <a:gd name="csX61" fmla="*/ 111766 w 857467"/>
              <a:gd name="csY61" fmla="*/ 319825 h 661134"/>
              <a:gd name="csX62" fmla="*/ 132721 w 857467"/>
              <a:gd name="csY62" fmla="*/ 340780 h 661134"/>
              <a:gd name="csX63" fmla="*/ 111766 w 857467"/>
              <a:gd name="csY63" fmla="*/ 361735 h 661134"/>
              <a:gd name="csX64" fmla="*/ 90811 w 857467"/>
              <a:gd name="csY64" fmla="*/ 340780 h 661134"/>
              <a:gd name="csX65" fmla="*/ 111766 w 857467"/>
              <a:gd name="csY65" fmla="*/ 319825 h 661134"/>
              <a:gd name="csX66" fmla="*/ 111766 w 857467"/>
              <a:gd name="csY66" fmla="*/ 381824 h 661134"/>
              <a:gd name="csX67" fmla="*/ 152829 w 857467"/>
              <a:gd name="csY67" fmla="*/ 340800 h 661134"/>
              <a:gd name="csX68" fmla="*/ 111804 w 857467"/>
              <a:gd name="csY68" fmla="*/ 299737 h 661134"/>
              <a:gd name="csX69" fmla="*/ 70742 w 857467"/>
              <a:gd name="csY69" fmla="*/ 340761 h 661134"/>
              <a:gd name="csX70" fmla="*/ 70742 w 857467"/>
              <a:gd name="csY70" fmla="*/ 340771 h 661134"/>
              <a:gd name="csX71" fmla="*/ 111766 w 857467"/>
              <a:gd name="csY71" fmla="*/ 381824 h 661134"/>
              <a:gd name="csX72" fmla="*/ 20069 w 857467"/>
              <a:gd name="csY72" fmla="*/ 334275 h 661134"/>
              <a:gd name="csX73" fmla="*/ 20069 w 857467"/>
              <a:gd name="csY73" fmla="*/ 347305 h 661134"/>
              <a:gd name="csX74" fmla="*/ 48920 w 857467"/>
              <a:gd name="csY74" fmla="*/ 352963 h 661134"/>
              <a:gd name="csX75" fmla="*/ 56540 w 857467"/>
              <a:gd name="csY75" fmla="*/ 359630 h 661134"/>
              <a:gd name="csX76" fmla="*/ 59465 w 857467"/>
              <a:gd name="csY76" fmla="*/ 366603 h 661134"/>
              <a:gd name="csX77" fmla="*/ 58750 w 857467"/>
              <a:gd name="csY77" fmla="*/ 376652 h 661134"/>
              <a:gd name="csX78" fmla="*/ 42386 w 857467"/>
              <a:gd name="csY78" fmla="*/ 401036 h 661134"/>
              <a:gd name="csX79" fmla="*/ 51559 w 857467"/>
              <a:gd name="csY79" fmla="*/ 410256 h 661134"/>
              <a:gd name="csX80" fmla="*/ 75990 w 857467"/>
              <a:gd name="csY80" fmla="*/ 393863 h 661134"/>
              <a:gd name="csX81" fmla="*/ 86020 w 857467"/>
              <a:gd name="csY81" fmla="*/ 393187 h 661134"/>
              <a:gd name="csX82" fmla="*/ 92983 w 857467"/>
              <a:gd name="csY82" fmla="*/ 396044 h 661134"/>
              <a:gd name="csX83" fmla="*/ 99651 w 857467"/>
              <a:gd name="csY83" fmla="*/ 403664 h 661134"/>
              <a:gd name="csX84" fmla="*/ 105261 w 857467"/>
              <a:gd name="csY84" fmla="*/ 432506 h 661134"/>
              <a:gd name="csX85" fmla="*/ 118301 w 857467"/>
              <a:gd name="csY85" fmla="*/ 432506 h 661134"/>
              <a:gd name="csX86" fmla="*/ 124016 w 857467"/>
              <a:gd name="csY86" fmla="*/ 403664 h 661134"/>
              <a:gd name="csX87" fmla="*/ 130683 w 857467"/>
              <a:gd name="csY87" fmla="*/ 396044 h 661134"/>
              <a:gd name="csX88" fmla="*/ 137636 w 857467"/>
              <a:gd name="csY88" fmla="*/ 393187 h 661134"/>
              <a:gd name="csX89" fmla="*/ 147676 w 857467"/>
              <a:gd name="csY89" fmla="*/ 393854 h 661134"/>
              <a:gd name="csX90" fmla="*/ 172022 w 857467"/>
              <a:gd name="csY90" fmla="*/ 410246 h 661134"/>
              <a:gd name="csX91" fmla="*/ 181270 w 857467"/>
              <a:gd name="csY91" fmla="*/ 401026 h 661134"/>
              <a:gd name="csX92" fmla="*/ 164783 w 857467"/>
              <a:gd name="csY92" fmla="*/ 376594 h 661134"/>
              <a:gd name="csX93" fmla="*/ 164068 w 857467"/>
              <a:gd name="csY93" fmla="*/ 366546 h 661134"/>
              <a:gd name="csX94" fmla="*/ 166992 w 857467"/>
              <a:gd name="csY94" fmla="*/ 359583 h 661134"/>
              <a:gd name="csX95" fmla="*/ 174612 w 857467"/>
              <a:gd name="csY95" fmla="*/ 352915 h 661134"/>
              <a:gd name="csX96" fmla="*/ 203378 w 857467"/>
              <a:gd name="csY96" fmla="*/ 347257 h 661134"/>
              <a:gd name="csX97" fmla="*/ 203378 w 857467"/>
              <a:gd name="csY97" fmla="*/ 334275 h 661134"/>
              <a:gd name="csX98" fmla="*/ 174612 w 857467"/>
              <a:gd name="csY98" fmla="*/ 328607 h 661134"/>
              <a:gd name="csX99" fmla="*/ 166992 w 857467"/>
              <a:gd name="csY99" fmla="*/ 321997 h 661134"/>
              <a:gd name="csX100" fmla="*/ 164068 w 857467"/>
              <a:gd name="csY100" fmla="*/ 315025 h 661134"/>
              <a:gd name="csX101" fmla="*/ 164783 w 857467"/>
              <a:gd name="csY101" fmla="*/ 305005 h 661134"/>
              <a:gd name="csX102" fmla="*/ 181137 w 857467"/>
              <a:gd name="csY102" fmla="*/ 280621 h 661134"/>
              <a:gd name="csX103" fmla="*/ 171888 w 857467"/>
              <a:gd name="csY103" fmla="*/ 271400 h 661134"/>
              <a:gd name="csX104" fmla="*/ 147571 w 857467"/>
              <a:gd name="csY104" fmla="*/ 287764 h 661134"/>
              <a:gd name="csX105" fmla="*/ 137531 w 857467"/>
              <a:gd name="csY105" fmla="*/ 288431 h 661134"/>
              <a:gd name="csX106" fmla="*/ 130578 w 857467"/>
              <a:gd name="csY106" fmla="*/ 285574 h 661134"/>
              <a:gd name="csX107" fmla="*/ 123911 w 857467"/>
              <a:gd name="csY107" fmla="*/ 277954 h 661134"/>
              <a:gd name="csX108" fmla="*/ 118196 w 857467"/>
              <a:gd name="csY108" fmla="*/ 249121 h 661134"/>
              <a:gd name="csX109" fmla="*/ 105204 w 857467"/>
              <a:gd name="csY109" fmla="*/ 249121 h 661134"/>
              <a:gd name="csX110" fmla="*/ 99593 w 857467"/>
              <a:gd name="csY110" fmla="*/ 277954 h 661134"/>
              <a:gd name="csX111" fmla="*/ 92926 w 857467"/>
              <a:gd name="csY111" fmla="*/ 285574 h 661134"/>
              <a:gd name="csX112" fmla="*/ 85963 w 857467"/>
              <a:gd name="csY112" fmla="*/ 288431 h 661134"/>
              <a:gd name="csX113" fmla="*/ 75933 w 857467"/>
              <a:gd name="csY113" fmla="*/ 287764 h 661134"/>
              <a:gd name="csX114" fmla="*/ 51530 w 857467"/>
              <a:gd name="csY114" fmla="*/ 271372 h 661134"/>
              <a:gd name="csX115" fmla="*/ 42358 w 857467"/>
              <a:gd name="csY115" fmla="*/ 280592 h 661134"/>
              <a:gd name="csX116" fmla="*/ 58722 w 857467"/>
              <a:gd name="csY116" fmla="*/ 305005 h 661134"/>
              <a:gd name="csX117" fmla="*/ 59436 w 857467"/>
              <a:gd name="csY117" fmla="*/ 315053 h 661134"/>
              <a:gd name="csX118" fmla="*/ 56512 w 857467"/>
              <a:gd name="csY118" fmla="*/ 322007 h 661134"/>
              <a:gd name="csX119" fmla="*/ 48892 w 857467"/>
              <a:gd name="csY119" fmla="*/ 328674 h 661134"/>
              <a:gd name="csX120" fmla="*/ 20041 w 857467"/>
              <a:gd name="csY120" fmla="*/ 334342 h 661134"/>
              <a:gd name="csX121" fmla="*/ 8134 w 857467"/>
              <a:gd name="csY121" fmla="*/ 365431 h 661134"/>
              <a:gd name="csX122" fmla="*/ 38090 w 857467"/>
              <a:gd name="csY122" fmla="*/ 371308 h 661134"/>
              <a:gd name="csX123" fmla="*/ 21022 w 857467"/>
              <a:gd name="csY123" fmla="*/ 396645 h 661134"/>
              <a:gd name="csX124" fmla="*/ 22288 w 857467"/>
              <a:gd name="csY124" fmla="*/ 409351 h 661134"/>
              <a:gd name="csX125" fmla="*/ 43148 w 857467"/>
              <a:gd name="csY125" fmla="*/ 430306 h 661134"/>
              <a:gd name="csX126" fmla="*/ 55874 w 857467"/>
              <a:gd name="csY126" fmla="*/ 431535 h 661134"/>
              <a:gd name="csX127" fmla="*/ 81248 w 857467"/>
              <a:gd name="csY127" fmla="*/ 414513 h 661134"/>
              <a:gd name="csX128" fmla="*/ 87106 w 857467"/>
              <a:gd name="csY128" fmla="*/ 444470 h 661134"/>
              <a:gd name="csX129" fmla="*/ 96984 w 857467"/>
              <a:gd name="csY129" fmla="*/ 452585 h 661134"/>
              <a:gd name="csX130" fmla="*/ 126511 w 857467"/>
              <a:gd name="csY130" fmla="*/ 452585 h 661134"/>
              <a:gd name="csX131" fmla="*/ 136388 w 857467"/>
              <a:gd name="csY131" fmla="*/ 444470 h 661134"/>
              <a:gd name="csX132" fmla="*/ 142237 w 857467"/>
              <a:gd name="csY132" fmla="*/ 414513 h 661134"/>
              <a:gd name="csX133" fmla="*/ 167535 w 857467"/>
              <a:gd name="csY133" fmla="*/ 431535 h 661134"/>
              <a:gd name="csX134" fmla="*/ 180261 w 857467"/>
              <a:gd name="csY134" fmla="*/ 430306 h 661134"/>
              <a:gd name="csX135" fmla="*/ 201216 w 857467"/>
              <a:gd name="csY135" fmla="*/ 409351 h 661134"/>
              <a:gd name="csX136" fmla="*/ 202406 w 857467"/>
              <a:gd name="csY136" fmla="*/ 396645 h 661134"/>
              <a:gd name="csX137" fmla="*/ 185404 w 857467"/>
              <a:gd name="csY137" fmla="*/ 371308 h 661134"/>
              <a:gd name="csX138" fmla="*/ 215370 w 857467"/>
              <a:gd name="csY138" fmla="*/ 365431 h 661134"/>
              <a:gd name="csX139" fmla="*/ 223514 w 857467"/>
              <a:gd name="csY139" fmla="*/ 355573 h 661134"/>
              <a:gd name="csX140" fmla="*/ 223514 w 857467"/>
              <a:gd name="csY140" fmla="*/ 325960 h 661134"/>
              <a:gd name="csX141" fmla="*/ 215370 w 857467"/>
              <a:gd name="csY141" fmla="*/ 316111 h 661134"/>
              <a:gd name="csX142" fmla="*/ 185404 w 857467"/>
              <a:gd name="csY142" fmla="*/ 310224 h 661134"/>
              <a:gd name="csX143" fmla="*/ 202406 w 857467"/>
              <a:gd name="csY143" fmla="*/ 284888 h 661134"/>
              <a:gd name="csX144" fmla="*/ 201216 w 857467"/>
              <a:gd name="csY144" fmla="*/ 272191 h 661134"/>
              <a:gd name="csX145" fmla="*/ 180261 w 857467"/>
              <a:gd name="csY145" fmla="*/ 251236 h 661134"/>
              <a:gd name="csX146" fmla="*/ 167535 w 857467"/>
              <a:gd name="csY146" fmla="*/ 249998 h 661134"/>
              <a:gd name="csX147" fmla="*/ 142237 w 857467"/>
              <a:gd name="csY147" fmla="*/ 267028 h 661134"/>
              <a:gd name="csX148" fmla="*/ 136388 w 857467"/>
              <a:gd name="csY148" fmla="*/ 237063 h 661134"/>
              <a:gd name="csX149" fmla="*/ 126511 w 857467"/>
              <a:gd name="csY149" fmla="*/ 228957 h 661134"/>
              <a:gd name="csX150" fmla="*/ 96984 w 857467"/>
              <a:gd name="csY150" fmla="*/ 228957 h 661134"/>
              <a:gd name="csX151" fmla="*/ 87106 w 857467"/>
              <a:gd name="csY151" fmla="*/ 237063 h 661134"/>
              <a:gd name="csX152" fmla="*/ 81248 w 857467"/>
              <a:gd name="csY152" fmla="*/ 267028 h 661134"/>
              <a:gd name="csX153" fmla="*/ 55874 w 857467"/>
              <a:gd name="csY153" fmla="*/ 250083 h 661134"/>
              <a:gd name="csX154" fmla="*/ 43148 w 857467"/>
              <a:gd name="csY154" fmla="*/ 251322 h 661134"/>
              <a:gd name="csX155" fmla="*/ 22289 w 857467"/>
              <a:gd name="csY155" fmla="*/ 272277 h 661134"/>
              <a:gd name="csX156" fmla="*/ 21022 w 857467"/>
              <a:gd name="csY156" fmla="*/ 284973 h 661134"/>
              <a:gd name="csX157" fmla="*/ 38100 w 857467"/>
              <a:gd name="csY157" fmla="*/ 310272 h 661134"/>
              <a:gd name="csX158" fmla="*/ 8144 w 857467"/>
              <a:gd name="csY158" fmla="*/ 316149 h 661134"/>
              <a:gd name="csX159" fmla="*/ 0 w 857467"/>
              <a:gd name="csY159" fmla="*/ 325960 h 661134"/>
              <a:gd name="csX160" fmla="*/ 0 w 857467"/>
              <a:gd name="csY160" fmla="*/ 355535 h 661134"/>
              <a:gd name="csX161" fmla="*/ 8144 w 857467"/>
              <a:gd name="csY161" fmla="*/ 365393 h 661134"/>
              <a:gd name="csX162" fmla="*/ 419891 w 857467"/>
              <a:gd name="csY162" fmla="*/ 362050 h 661134"/>
              <a:gd name="csX163" fmla="*/ 505025 w 857467"/>
              <a:gd name="csY163" fmla="*/ 362050 h 661134"/>
              <a:gd name="csX164" fmla="*/ 505025 w 857467"/>
              <a:gd name="csY164" fmla="*/ 641047 h 661134"/>
              <a:gd name="csX165" fmla="*/ 419891 w 857467"/>
              <a:gd name="csY165" fmla="*/ 641047 h 661134"/>
              <a:gd name="csX166" fmla="*/ 419891 w 857467"/>
              <a:gd name="csY166" fmla="*/ 362050 h 661134"/>
              <a:gd name="csX167" fmla="*/ 399812 w 857467"/>
              <a:gd name="csY167" fmla="*/ 352001 h 661134"/>
              <a:gd name="csX168" fmla="*/ 399812 w 857467"/>
              <a:gd name="csY168" fmla="*/ 651086 h 661134"/>
              <a:gd name="csX169" fmla="*/ 409851 w 857467"/>
              <a:gd name="csY169" fmla="*/ 661135 h 661134"/>
              <a:gd name="csX170" fmla="*/ 515064 w 857467"/>
              <a:gd name="csY170" fmla="*/ 661135 h 661134"/>
              <a:gd name="csX171" fmla="*/ 525104 w 857467"/>
              <a:gd name="csY171" fmla="*/ 651086 h 661134"/>
              <a:gd name="csX172" fmla="*/ 525104 w 857467"/>
              <a:gd name="csY172" fmla="*/ 352001 h 661134"/>
              <a:gd name="csX173" fmla="*/ 515064 w 857467"/>
              <a:gd name="csY173" fmla="*/ 341952 h 661134"/>
              <a:gd name="csX174" fmla="*/ 409851 w 857467"/>
              <a:gd name="csY174" fmla="*/ 341952 h 661134"/>
              <a:gd name="csX175" fmla="*/ 399812 w 857467"/>
              <a:gd name="csY175" fmla="*/ 352001 h 661134"/>
              <a:gd name="csX176" fmla="*/ 253736 w 857467"/>
              <a:gd name="csY176" fmla="*/ 422486 h 661134"/>
              <a:gd name="csX177" fmla="*/ 338871 w 857467"/>
              <a:gd name="csY177" fmla="*/ 422486 h 661134"/>
              <a:gd name="csX178" fmla="*/ 338871 w 857467"/>
              <a:gd name="csY178" fmla="*/ 641047 h 661134"/>
              <a:gd name="csX179" fmla="*/ 253736 w 857467"/>
              <a:gd name="csY179" fmla="*/ 641047 h 661134"/>
              <a:gd name="csX180" fmla="*/ 253736 w 857467"/>
              <a:gd name="csY180" fmla="*/ 422457 h 661134"/>
              <a:gd name="csX181" fmla="*/ 243697 w 857467"/>
              <a:gd name="csY181" fmla="*/ 661135 h 661134"/>
              <a:gd name="csX182" fmla="*/ 348910 w 857467"/>
              <a:gd name="csY182" fmla="*/ 661135 h 661134"/>
              <a:gd name="csX183" fmla="*/ 358950 w 857467"/>
              <a:gd name="csY183" fmla="*/ 651086 h 661134"/>
              <a:gd name="csX184" fmla="*/ 358950 w 857467"/>
              <a:gd name="csY184" fmla="*/ 412408 h 661134"/>
              <a:gd name="csX185" fmla="*/ 348910 w 857467"/>
              <a:gd name="csY185" fmla="*/ 402369 h 661134"/>
              <a:gd name="csX186" fmla="*/ 243697 w 857467"/>
              <a:gd name="csY186" fmla="*/ 402369 h 661134"/>
              <a:gd name="csX187" fmla="*/ 233658 w 857467"/>
              <a:gd name="csY187" fmla="*/ 412408 h 661134"/>
              <a:gd name="csX188" fmla="*/ 233658 w 857467"/>
              <a:gd name="csY188" fmla="*/ 651086 h 661134"/>
              <a:gd name="csX189" fmla="*/ 243697 w 857467"/>
              <a:gd name="csY189" fmla="*/ 661135 h 661134"/>
              <a:gd name="csX190" fmla="*/ 87573 w 857467"/>
              <a:gd name="csY190" fmla="*/ 506220 h 661134"/>
              <a:gd name="csX191" fmla="*/ 172717 w 857467"/>
              <a:gd name="csY191" fmla="*/ 506220 h 661134"/>
              <a:gd name="csX192" fmla="*/ 172717 w 857467"/>
              <a:gd name="csY192" fmla="*/ 641047 h 661134"/>
              <a:gd name="csX193" fmla="*/ 87573 w 857467"/>
              <a:gd name="csY193" fmla="*/ 641047 h 661134"/>
              <a:gd name="csX194" fmla="*/ 87573 w 857467"/>
              <a:gd name="csY194" fmla="*/ 506220 h 661134"/>
              <a:gd name="csX195" fmla="*/ 182747 w 857467"/>
              <a:gd name="csY195" fmla="*/ 661135 h 661134"/>
              <a:gd name="csX196" fmla="*/ 192786 w 857467"/>
              <a:gd name="csY196" fmla="*/ 651086 h 661134"/>
              <a:gd name="csX197" fmla="*/ 192786 w 857467"/>
              <a:gd name="csY197" fmla="*/ 496181 h 661134"/>
              <a:gd name="csX198" fmla="*/ 182747 w 857467"/>
              <a:gd name="csY198" fmla="*/ 486132 h 661134"/>
              <a:gd name="csX199" fmla="*/ 77534 w 857467"/>
              <a:gd name="csY199" fmla="*/ 486132 h 661134"/>
              <a:gd name="csX200" fmla="*/ 67494 w 857467"/>
              <a:gd name="csY200" fmla="*/ 496181 h 661134"/>
              <a:gd name="csX201" fmla="*/ 67494 w 857467"/>
              <a:gd name="csY201" fmla="*/ 651086 h 661134"/>
              <a:gd name="csX202" fmla="*/ 77534 w 857467"/>
              <a:gd name="csY202" fmla="*/ 661135 h 661134"/>
              <a:gd name="csX203" fmla="*/ 680352 w 857467"/>
              <a:gd name="csY203" fmla="*/ 246559 h 661134"/>
              <a:gd name="csX204" fmla="*/ 680352 w 857467"/>
              <a:gd name="csY204" fmla="*/ 228852 h 661134"/>
              <a:gd name="csX205" fmla="*/ 698059 w 857467"/>
              <a:gd name="csY205" fmla="*/ 211155 h 661134"/>
              <a:gd name="csX206" fmla="*/ 705021 w 857467"/>
              <a:gd name="csY206" fmla="*/ 211155 h 661134"/>
              <a:gd name="csX207" fmla="*/ 722313 w 857467"/>
              <a:gd name="csY207" fmla="*/ 229268 h 661134"/>
              <a:gd name="csX208" fmla="*/ 705021 w 857467"/>
              <a:gd name="csY208" fmla="*/ 246559 h 661134"/>
              <a:gd name="csX209" fmla="*/ 721938 w 857467"/>
              <a:gd name="csY209" fmla="*/ 356973 h 661134"/>
              <a:gd name="csX210" fmla="*/ 772525 w 857467"/>
              <a:gd name="csY210" fmla="*/ 232538 h 661134"/>
              <a:gd name="csX211" fmla="*/ 652805 w 857467"/>
              <a:gd name="csY211" fmla="*/ 112819 h 661134"/>
              <a:gd name="csX212" fmla="*/ 533086 w 857467"/>
              <a:gd name="csY212" fmla="*/ 232538 h 661134"/>
              <a:gd name="csX213" fmla="*/ 583759 w 857467"/>
              <a:gd name="csY213" fmla="*/ 356973 h 661134"/>
              <a:gd name="csX214" fmla="*/ 625259 w 857467"/>
              <a:gd name="csY214" fmla="*/ 356973 h 661134"/>
              <a:gd name="csX215" fmla="*/ 625259 w 857467"/>
              <a:gd name="csY215" fmla="*/ 266657 h 661134"/>
              <a:gd name="csX216" fmla="*/ 600675 w 857467"/>
              <a:gd name="csY216" fmla="*/ 266657 h 661134"/>
              <a:gd name="csX217" fmla="*/ 563046 w 857467"/>
              <a:gd name="csY217" fmla="*/ 231224 h 661134"/>
              <a:gd name="csX218" fmla="*/ 563051 w 857467"/>
              <a:gd name="csY218" fmla="*/ 228852 h 661134"/>
              <a:gd name="csX219" fmla="*/ 572453 w 857467"/>
              <a:gd name="csY219" fmla="*/ 203135 h 661134"/>
              <a:gd name="csX220" fmla="*/ 600675 w 857467"/>
              <a:gd name="csY220" fmla="*/ 191057 h 661134"/>
              <a:gd name="csX221" fmla="*/ 607552 w 857467"/>
              <a:gd name="csY221" fmla="*/ 191057 h 661134"/>
              <a:gd name="csX222" fmla="*/ 645338 w 857467"/>
              <a:gd name="csY222" fmla="*/ 228852 h 661134"/>
              <a:gd name="csX223" fmla="*/ 645338 w 857467"/>
              <a:gd name="csY223" fmla="*/ 356973 h 661134"/>
              <a:gd name="csX224" fmla="*/ 660283 w 857467"/>
              <a:gd name="csY224" fmla="*/ 356973 h 661134"/>
              <a:gd name="csX225" fmla="*/ 660283 w 857467"/>
              <a:gd name="csY225" fmla="*/ 228852 h 661134"/>
              <a:gd name="csX226" fmla="*/ 698059 w 857467"/>
              <a:gd name="csY226" fmla="*/ 191057 h 661134"/>
              <a:gd name="csX227" fmla="*/ 705021 w 857467"/>
              <a:gd name="csY227" fmla="*/ 191057 h 661134"/>
              <a:gd name="csX228" fmla="*/ 742577 w 857467"/>
              <a:gd name="csY228" fmla="*/ 226430 h 661134"/>
              <a:gd name="csX229" fmla="*/ 742569 w 857467"/>
              <a:gd name="csY229" fmla="*/ 228852 h 661134"/>
              <a:gd name="csX230" fmla="*/ 733158 w 857467"/>
              <a:gd name="csY230" fmla="*/ 254570 h 661134"/>
              <a:gd name="csX231" fmla="*/ 705021 w 857467"/>
              <a:gd name="csY231" fmla="*/ 266647 h 661134"/>
              <a:gd name="csX232" fmla="*/ 680352 w 857467"/>
              <a:gd name="csY232" fmla="*/ 266647 h 661134"/>
              <a:gd name="csX233" fmla="*/ 680352 w 857467"/>
              <a:gd name="csY233" fmla="*/ 356963 h 661134"/>
              <a:gd name="csX234" fmla="*/ 625259 w 857467"/>
              <a:gd name="csY234" fmla="*/ 246559 h 661134"/>
              <a:gd name="csX235" fmla="*/ 600675 w 857467"/>
              <a:gd name="csY235" fmla="*/ 246559 h 661134"/>
              <a:gd name="csX236" fmla="*/ 583384 w 857467"/>
              <a:gd name="csY236" fmla="*/ 228446 h 661134"/>
              <a:gd name="csX237" fmla="*/ 600675 w 857467"/>
              <a:gd name="csY237" fmla="*/ 211155 h 661134"/>
              <a:gd name="csX238" fmla="*/ 607552 w 857467"/>
              <a:gd name="csY238" fmla="*/ 211155 h 661134"/>
              <a:gd name="csX239" fmla="*/ 625259 w 857467"/>
              <a:gd name="csY239" fmla="*/ 228843 h 661134"/>
              <a:gd name="csX240" fmla="*/ 625259 w 857467"/>
              <a:gd name="csY240" fmla="*/ 228852 h 661134"/>
              <a:gd name="csX241" fmla="*/ 625259 w 857467"/>
              <a:gd name="csY241" fmla="*/ 246559 h 661134"/>
              <a:gd name="csX242" fmla="*/ 724148 w 857467"/>
              <a:gd name="csY242" fmla="*/ 409198 h 661134"/>
              <a:gd name="csX243" fmla="*/ 581549 w 857467"/>
              <a:gd name="csY243" fmla="*/ 409198 h 661134"/>
              <a:gd name="csX244" fmla="*/ 581549 w 857467"/>
              <a:gd name="csY244" fmla="*/ 377071 h 661134"/>
              <a:gd name="csX245" fmla="*/ 724148 w 857467"/>
              <a:gd name="csY245" fmla="*/ 377071 h 661134"/>
              <a:gd name="csX246" fmla="*/ 724148 w 857467"/>
              <a:gd name="csY246" fmla="*/ 409198 h 661134"/>
              <a:gd name="csX247" fmla="*/ 694620 w 857467"/>
              <a:gd name="csY247" fmla="*/ 444355 h 661134"/>
              <a:gd name="csX248" fmla="*/ 611029 w 857467"/>
              <a:gd name="csY248" fmla="*/ 444355 h 661134"/>
              <a:gd name="csX249" fmla="*/ 611029 w 857467"/>
              <a:gd name="csY249" fmla="*/ 429296 h 661134"/>
              <a:gd name="csX250" fmla="*/ 694582 w 857467"/>
              <a:gd name="csY250" fmla="*/ 429296 h 661134"/>
              <a:gd name="csX251" fmla="*/ 694582 w 857467"/>
              <a:gd name="csY251" fmla="*/ 444355 h 661134"/>
              <a:gd name="csX252" fmla="*/ 674703 w 857467"/>
              <a:gd name="csY252" fmla="*/ 481503 h 661134"/>
              <a:gd name="csX253" fmla="*/ 631031 w 857467"/>
              <a:gd name="csY253" fmla="*/ 481503 h 661134"/>
              <a:gd name="csX254" fmla="*/ 631031 w 857467"/>
              <a:gd name="csY254" fmla="*/ 464444 h 661134"/>
              <a:gd name="csX255" fmla="*/ 674665 w 857467"/>
              <a:gd name="csY255" fmla="*/ 464444 h 661134"/>
              <a:gd name="csX256" fmla="*/ 674665 w 857467"/>
              <a:gd name="csY256" fmla="*/ 481512 h 661134"/>
              <a:gd name="csX257" fmla="*/ 652844 w 857467"/>
              <a:gd name="csY257" fmla="*/ 92730 h 661134"/>
              <a:gd name="csX258" fmla="*/ 513017 w 857467"/>
              <a:gd name="csY258" fmla="*/ 232538 h 661134"/>
              <a:gd name="csX259" fmla="*/ 563128 w 857467"/>
              <a:gd name="csY259" fmla="*/ 361459 h 661134"/>
              <a:gd name="csX260" fmla="*/ 561470 w 857467"/>
              <a:gd name="csY260" fmla="*/ 367022 h 661134"/>
              <a:gd name="csX261" fmla="*/ 561470 w 857467"/>
              <a:gd name="csY261" fmla="*/ 419247 h 661134"/>
              <a:gd name="csX262" fmla="*/ 571405 w 857467"/>
              <a:gd name="csY262" fmla="*/ 429296 h 661134"/>
              <a:gd name="csX263" fmla="*/ 571500 w 857467"/>
              <a:gd name="csY263" fmla="*/ 429296 h 661134"/>
              <a:gd name="csX264" fmla="*/ 590941 w 857467"/>
              <a:gd name="csY264" fmla="*/ 429296 h 661134"/>
              <a:gd name="csX265" fmla="*/ 590941 w 857467"/>
              <a:gd name="csY265" fmla="*/ 454404 h 661134"/>
              <a:gd name="csX266" fmla="*/ 600999 w 857467"/>
              <a:gd name="csY266" fmla="*/ 464444 h 661134"/>
              <a:gd name="csX267" fmla="*/ 601028 w 857467"/>
              <a:gd name="csY267" fmla="*/ 464444 h 661134"/>
              <a:gd name="csX268" fmla="*/ 610914 w 857467"/>
              <a:gd name="csY268" fmla="*/ 464444 h 661134"/>
              <a:gd name="csX269" fmla="*/ 610914 w 857467"/>
              <a:gd name="csY269" fmla="*/ 491552 h 661134"/>
              <a:gd name="csX270" fmla="*/ 620954 w 857467"/>
              <a:gd name="csY270" fmla="*/ 501601 h 661134"/>
              <a:gd name="csX271" fmla="*/ 684771 w 857467"/>
              <a:gd name="csY271" fmla="*/ 501601 h 661134"/>
              <a:gd name="csX272" fmla="*/ 694811 w 857467"/>
              <a:gd name="csY272" fmla="*/ 491552 h 661134"/>
              <a:gd name="csX273" fmla="*/ 694811 w 857467"/>
              <a:gd name="csY273" fmla="*/ 464444 h 661134"/>
              <a:gd name="csX274" fmla="*/ 704688 w 857467"/>
              <a:gd name="csY274" fmla="*/ 464444 h 661134"/>
              <a:gd name="csX275" fmla="*/ 714727 w 857467"/>
              <a:gd name="csY275" fmla="*/ 454404 h 661134"/>
              <a:gd name="csX276" fmla="*/ 714727 w 857467"/>
              <a:gd name="csY276" fmla="*/ 429296 h 661134"/>
              <a:gd name="csX277" fmla="*/ 734254 w 857467"/>
              <a:gd name="csY277" fmla="*/ 429296 h 661134"/>
              <a:gd name="csX278" fmla="*/ 744293 w 857467"/>
              <a:gd name="csY278" fmla="*/ 419247 h 661134"/>
              <a:gd name="csX279" fmla="*/ 744293 w 857467"/>
              <a:gd name="csY279" fmla="*/ 367022 h 661134"/>
              <a:gd name="csX280" fmla="*/ 742636 w 857467"/>
              <a:gd name="csY280" fmla="*/ 361459 h 661134"/>
              <a:gd name="csX281" fmla="*/ 792671 w 857467"/>
              <a:gd name="csY281" fmla="*/ 232538 h 661134"/>
              <a:gd name="csX282" fmla="*/ 652844 w 857467"/>
              <a:gd name="csY282" fmla="*/ 92730 h 661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Lst>
            <a:rect l="l" t="t" r="r" b="b"/>
            <a:pathLst>
              <a:path w="857467" h="661134">
                <a:moveTo>
                  <a:pt x="246145" y="323312"/>
                </a:moveTo>
                <a:cubicBezTo>
                  <a:pt x="242838" y="318863"/>
                  <a:pt x="243759" y="312576"/>
                  <a:pt x="248202" y="309262"/>
                </a:cubicBezTo>
                <a:lnTo>
                  <a:pt x="380048" y="211212"/>
                </a:lnTo>
                <a:lnTo>
                  <a:pt x="334832" y="207402"/>
                </a:lnTo>
                <a:cubicBezTo>
                  <a:pt x="329332" y="206659"/>
                  <a:pt x="325476" y="201599"/>
                  <a:pt x="326219" y="196099"/>
                </a:cubicBezTo>
                <a:cubicBezTo>
                  <a:pt x="326908" y="190996"/>
                  <a:pt x="331343" y="187239"/>
                  <a:pt x="336490" y="187399"/>
                </a:cubicBezTo>
                <a:lnTo>
                  <a:pt x="408261" y="193372"/>
                </a:lnTo>
                <a:cubicBezTo>
                  <a:pt x="411124" y="193623"/>
                  <a:pt x="413744" y="195085"/>
                  <a:pt x="415461" y="197391"/>
                </a:cubicBezTo>
                <a:cubicBezTo>
                  <a:pt x="417198" y="199709"/>
                  <a:pt x="417831" y="202671"/>
                  <a:pt x="417195" y="205497"/>
                </a:cubicBezTo>
                <a:lnTo>
                  <a:pt x="402031" y="276430"/>
                </a:lnTo>
                <a:cubicBezTo>
                  <a:pt x="401011" y="281066"/>
                  <a:pt x="396901" y="284367"/>
                  <a:pt x="392154" y="284364"/>
                </a:cubicBezTo>
                <a:cubicBezTo>
                  <a:pt x="391461" y="284368"/>
                  <a:pt x="390771" y="284292"/>
                  <a:pt x="390096" y="284135"/>
                </a:cubicBezTo>
                <a:cubicBezTo>
                  <a:pt x="384674" y="283002"/>
                  <a:pt x="381198" y="277687"/>
                  <a:pt x="382331" y="272265"/>
                </a:cubicBezTo>
                <a:cubicBezTo>
                  <a:pt x="382335" y="272247"/>
                  <a:pt x="382339" y="272228"/>
                  <a:pt x="382343" y="272210"/>
                </a:cubicBezTo>
                <a:lnTo>
                  <a:pt x="391992" y="227442"/>
                </a:lnTo>
                <a:lnTo>
                  <a:pt x="260213" y="325378"/>
                </a:lnTo>
                <a:cubicBezTo>
                  <a:pt x="258477" y="326666"/>
                  <a:pt x="256374" y="327364"/>
                  <a:pt x="254213" y="327369"/>
                </a:cubicBezTo>
                <a:cubicBezTo>
                  <a:pt x="251031" y="327377"/>
                  <a:pt x="248036" y="325870"/>
                  <a:pt x="246145" y="323312"/>
                </a:cubicBezTo>
                <a:close/>
                <a:moveTo>
                  <a:pt x="793232" y="153767"/>
                </a:moveTo>
                <a:cubicBezTo>
                  <a:pt x="790485" y="148967"/>
                  <a:pt x="792107" y="142850"/>
                  <a:pt x="796871" y="140041"/>
                </a:cubicBezTo>
                <a:lnTo>
                  <a:pt x="842162" y="113895"/>
                </a:lnTo>
                <a:cubicBezTo>
                  <a:pt x="846893" y="110993"/>
                  <a:pt x="853081" y="112475"/>
                  <a:pt x="855983" y="117205"/>
                </a:cubicBezTo>
                <a:cubicBezTo>
                  <a:pt x="858885" y="121936"/>
                  <a:pt x="857403" y="128123"/>
                  <a:pt x="852673" y="131026"/>
                </a:cubicBezTo>
                <a:cubicBezTo>
                  <a:pt x="852518" y="131120"/>
                  <a:pt x="852361" y="131211"/>
                  <a:pt x="852202" y="131297"/>
                </a:cubicBezTo>
                <a:lnTo>
                  <a:pt x="806910" y="157443"/>
                </a:lnTo>
                <a:cubicBezTo>
                  <a:pt x="805401" y="158332"/>
                  <a:pt x="803681" y="158800"/>
                  <a:pt x="801929" y="158796"/>
                </a:cubicBezTo>
                <a:cubicBezTo>
                  <a:pt x="798336" y="158806"/>
                  <a:pt x="795015" y="156886"/>
                  <a:pt x="793232" y="153767"/>
                </a:cubicBezTo>
                <a:close/>
                <a:moveTo>
                  <a:pt x="730234" y="80700"/>
                </a:moveTo>
                <a:lnTo>
                  <a:pt x="756399" y="35447"/>
                </a:lnTo>
                <a:cubicBezTo>
                  <a:pt x="759174" y="30644"/>
                  <a:pt x="765317" y="29000"/>
                  <a:pt x="770120" y="31775"/>
                </a:cubicBezTo>
                <a:cubicBezTo>
                  <a:pt x="774923" y="34550"/>
                  <a:pt x="776567" y="40693"/>
                  <a:pt x="773792" y="45496"/>
                </a:cubicBezTo>
                <a:lnTo>
                  <a:pt x="747627" y="90692"/>
                </a:lnTo>
                <a:cubicBezTo>
                  <a:pt x="744852" y="95495"/>
                  <a:pt x="738709" y="97139"/>
                  <a:pt x="733906" y="94364"/>
                </a:cubicBezTo>
                <a:cubicBezTo>
                  <a:pt x="729103" y="91589"/>
                  <a:pt x="727459" y="85446"/>
                  <a:pt x="730234" y="80643"/>
                </a:cubicBezTo>
                <a:close/>
                <a:moveTo>
                  <a:pt x="449771" y="117553"/>
                </a:moveTo>
                <a:cubicBezTo>
                  <a:pt x="452515" y="112765"/>
                  <a:pt x="458620" y="111108"/>
                  <a:pt x="463408" y="113853"/>
                </a:cubicBezTo>
                <a:cubicBezTo>
                  <a:pt x="463421" y="113860"/>
                  <a:pt x="463435" y="113868"/>
                  <a:pt x="463448" y="113876"/>
                </a:cubicBezTo>
                <a:lnTo>
                  <a:pt x="508740" y="140022"/>
                </a:lnTo>
                <a:cubicBezTo>
                  <a:pt x="513555" y="142782"/>
                  <a:pt x="515220" y="148923"/>
                  <a:pt x="512460" y="153738"/>
                </a:cubicBezTo>
                <a:cubicBezTo>
                  <a:pt x="512458" y="153741"/>
                  <a:pt x="512456" y="153744"/>
                  <a:pt x="512455" y="153748"/>
                </a:cubicBezTo>
                <a:cubicBezTo>
                  <a:pt x="509671" y="158560"/>
                  <a:pt x="503514" y="160207"/>
                  <a:pt x="498700" y="157424"/>
                </a:cubicBezTo>
                <a:lnTo>
                  <a:pt x="453390" y="131278"/>
                </a:lnTo>
                <a:cubicBezTo>
                  <a:pt x="448597" y="128501"/>
                  <a:pt x="446963" y="122364"/>
                  <a:pt x="449741" y="117571"/>
                </a:cubicBezTo>
                <a:cubicBezTo>
                  <a:pt x="449744" y="117565"/>
                  <a:pt x="449748" y="117559"/>
                  <a:pt x="449751" y="117553"/>
                </a:cubicBezTo>
                <a:close/>
                <a:moveTo>
                  <a:pt x="531905" y="45448"/>
                </a:moveTo>
                <a:cubicBezTo>
                  <a:pt x="528954" y="40754"/>
                  <a:pt x="530367" y="34557"/>
                  <a:pt x="535061" y="31606"/>
                </a:cubicBezTo>
                <a:cubicBezTo>
                  <a:pt x="539755" y="28655"/>
                  <a:pt x="545952" y="30068"/>
                  <a:pt x="548903" y="34762"/>
                </a:cubicBezTo>
                <a:cubicBezTo>
                  <a:pt x="549043" y="34985"/>
                  <a:pt x="549175" y="35213"/>
                  <a:pt x="549297" y="35447"/>
                </a:cubicBezTo>
                <a:lnTo>
                  <a:pt x="575462" y="80729"/>
                </a:lnTo>
                <a:cubicBezTo>
                  <a:pt x="578198" y="85570"/>
                  <a:pt x="576491" y="91712"/>
                  <a:pt x="571650" y="94447"/>
                </a:cubicBezTo>
                <a:cubicBezTo>
                  <a:pt x="570151" y="95294"/>
                  <a:pt x="568460" y="95743"/>
                  <a:pt x="566738" y="95750"/>
                </a:cubicBezTo>
                <a:cubicBezTo>
                  <a:pt x="563145" y="95768"/>
                  <a:pt x="559822" y="93850"/>
                  <a:pt x="558041" y="90730"/>
                </a:cubicBezTo>
                <a:lnTo>
                  <a:pt x="531905" y="45448"/>
                </a:lnTo>
                <a:close/>
                <a:moveTo>
                  <a:pt x="642814" y="62650"/>
                </a:moveTo>
                <a:lnTo>
                  <a:pt x="642814" y="10349"/>
                </a:lnTo>
                <a:cubicBezTo>
                  <a:pt x="642643" y="4807"/>
                  <a:pt x="646997" y="176"/>
                  <a:pt x="652539" y="5"/>
                </a:cubicBezTo>
                <a:cubicBezTo>
                  <a:pt x="658081" y="-166"/>
                  <a:pt x="662712" y="4188"/>
                  <a:pt x="662883" y="9730"/>
                </a:cubicBezTo>
                <a:cubicBezTo>
                  <a:pt x="662889" y="9936"/>
                  <a:pt x="662889" y="10143"/>
                  <a:pt x="662883" y="10349"/>
                </a:cubicBezTo>
                <a:lnTo>
                  <a:pt x="662883" y="62650"/>
                </a:lnTo>
                <a:cubicBezTo>
                  <a:pt x="662712" y="68192"/>
                  <a:pt x="658081" y="72547"/>
                  <a:pt x="652539" y="72376"/>
                </a:cubicBezTo>
                <a:cubicBezTo>
                  <a:pt x="647237" y="72212"/>
                  <a:pt x="642977" y="67952"/>
                  <a:pt x="642814" y="62650"/>
                </a:cubicBezTo>
                <a:close/>
                <a:moveTo>
                  <a:pt x="111766" y="319825"/>
                </a:moveTo>
                <a:cubicBezTo>
                  <a:pt x="123339" y="319825"/>
                  <a:pt x="132721" y="329207"/>
                  <a:pt x="132721" y="340780"/>
                </a:cubicBezTo>
                <a:cubicBezTo>
                  <a:pt x="132721" y="352354"/>
                  <a:pt x="123339" y="361735"/>
                  <a:pt x="111766" y="361735"/>
                </a:cubicBezTo>
                <a:cubicBezTo>
                  <a:pt x="100193" y="361735"/>
                  <a:pt x="90811" y="352354"/>
                  <a:pt x="90811" y="340780"/>
                </a:cubicBezTo>
                <a:cubicBezTo>
                  <a:pt x="90811" y="329207"/>
                  <a:pt x="100193" y="319825"/>
                  <a:pt x="111766" y="319825"/>
                </a:cubicBezTo>
                <a:close/>
                <a:moveTo>
                  <a:pt x="111766" y="381824"/>
                </a:moveTo>
                <a:cubicBezTo>
                  <a:pt x="134434" y="381834"/>
                  <a:pt x="152818" y="363467"/>
                  <a:pt x="152829" y="340800"/>
                </a:cubicBezTo>
                <a:cubicBezTo>
                  <a:pt x="152839" y="318132"/>
                  <a:pt x="134472" y="299748"/>
                  <a:pt x="111804" y="299737"/>
                </a:cubicBezTo>
                <a:cubicBezTo>
                  <a:pt x="89137" y="299727"/>
                  <a:pt x="70753" y="318094"/>
                  <a:pt x="70742" y="340761"/>
                </a:cubicBezTo>
                <a:cubicBezTo>
                  <a:pt x="70742" y="340765"/>
                  <a:pt x="70742" y="340768"/>
                  <a:pt x="70742" y="340771"/>
                </a:cubicBezTo>
                <a:cubicBezTo>
                  <a:pt x="70763" y="363424"/>
                  <a:pt x="89113" y="381787"/>
                  <a:pt x="111766" y="381824"/>
                </a:cubicBezTo>
                <a:close/>
                <a:moveTo>
                  <a:pt x="20069" y="334275"/>
                </a:moveTo>
                <a:lnTo>
                  <a:pt x="20069" y="347305"/>
                </a:lnTo>
                <a:lnTo>
                  <a:pt x="48920" y="352963"/>
                </a:lnTo>
                <a:cubicBezTo>
                  <a:pt x="52475" y="353652"/>
                  <a:pt x="55386" y="356198"/>
                  <a:pt x="56540" y="359630"/>
                </a:cubicBezTo>
                <a:cubicBezTo>
                  <a:pt x="57360" y="362016"/>
                  <a:pt x="58337" y="364346"/>
                  <a:pt x="59465" y="366603"/>
                </a:cubicBezTo>
                <a:cubicBezTo>
                  <a:pt x="61024" y="369842"/>
                  <a:pt x="60752" y="373665"/>
                  <a:pt x="58750" y="376652"/>
                </a:cubicBezTo>
                <a:lnTo>
                  <a:pt x="42386" y="401036"/>
                </a:lnTo>
                <a:lnTo>
                  <a:pt x="51559" y="410256"/>
                </a:lnTo>
                <a:lnTo>
                  <a:pt x="75990" y="393863"/>
                </a:lnTo>
                <a:cubicBezTo>
                  <a:pt x="78970" y="391854"/>
                  <a:pt x="82798" y="391596"/>
                  <a:pt x="86020" y="393187"/>
                </a:cubicBezTo>
                <a:cubicBezTo>
                  <a:pt x="88277" y="394290"/>
                  <a:pt x="90603" y="395244"/>
                  <a:pt x="92983" y="396044"/>
                </a:cubicBezTo>
                <a:cubicBezTo>
                  <a:pt x="96407" y="397211"/>
                  <a:pt x="98949" y="400116"/>
                  <a:pt x="99651" y="403664"/>
                </a:cubicBezTo>
                <a:lnTo>
                  <a:pt x="105261" y="432506"/>
                </a:lnTo>
                <a:lnTo>
                  <a:pt x="118301" y="432506"/>
                </a:lnTo>
                <a:lnTo>
                  <a:pt x="124016" y="403664"/>
                </a:lnTo>
                <a:cubicBezTo>
                  <a:pt x="124717" y="400116"/>
                  <a:pt x="127259" y="397211"/>
                  <a:pt x="130683" y="396044"/>
                </a:cubicBezTo>
                <a:cubicBezTo>
                  <a:pt x="133057" y="395234"/>
                  <a:pt x="135379" y="394279"/>
                  <a:pt x="137636" y="393187"/>
                </a:cubicBezTo>
                <a:cubicBezTo>
                  <a:pt x="140860" y="391591"/>
                  <a:pt x="144691" y="391846"/>
                  <a:pt x="147676" y="393854"/>
                </a:cubicBezTo>
                <a:lnTo>
                  <a:pt x="172022" y="410246"/>
                </a:lnTo>
                <a:lnTo>
                  <a:pt x="181270" y="401026"/>
                </a:lnTo>
                <a:lnTo>
                  <a:pt x="164783" y="376594"/>
                </a:lnTo>
                <a:cubicBezTo>
                  <a:pt x="162744" y="373621"/>
                  <a:pt x="162470" y="369778"/>
                  <a:pt x="164068" y="366546"/>
                </a:cubicBezTo>
                <a:cubicBezTo>
                  <a:pt x="165194" y="364291"/>
                  <a:pt x="166171" y="361965"/>
                  <a:pt x="166992" y="359583"/>
                </a:cubicBezTo>
                <a:cubicBezTo>
                  <a:pt x="168122" y="356134"/>
                  <a:pt x="171044" y="353578"/>
                  <a:pt x="174612" y="352915"/>
                </a:cubicBezTo>
                <a:lnTo>
                  <a:pt x="203378" y="347257"/>
                </a:lnTo>
                <a:lnTo>
                  <a:pt x="203378" y="334275"/>
                </a:lnTo>
                <a:lnTo>
                  <a:pt x="174612" y="328607"/>
                </a:lnTo>
                <a:cubicBezTo>
                  <a:pt x="171057" y="327957"/>
                  <a:pt x="168138" y="325425"/>
                  <a:pt x="166992" y="321997"/>
                </a:cubicBezTo>
                <a:cubicBezTo>
                  <a:pt x="166174" y="319610"/>
                  <a:pt x="165198" y="317281"/>
                  <a:pt x="164068" y="315025"/>
                </a:cubicBezTo>
                <a:cubicBezTo>
                  <a:pt x="162482" y="311800"/>
                  <a:pt x="162755" y="307971"/>
                  <a:pt x="164783" y="305005"/>
                </a:cubicBezTo>
                <a:lnTo>
                  <a:pt x="181137" y="280621"/>
                </a:lnTo>
                <a:lnTo>
                  <a:pt x="171888" y="271400"/>
                </a:lnTo>
                <a:lnTo>
                  <a:pt x="147571" y="287764"/>
                </a:lnTo>
                <a:cubicBezTo>
                  <a:pt x="144585" y="289768"/>
                  <a:pt x="140756" y="290023"/>
                  <a:pt x="137531" y="288431"/>
                </a:cubicBezTo>
                <a:cubicBezTo>
                  <a:pt x="135277" y="287330"/>
                  <a:pt x="132955" y="286376"/>
                  <a:pt x="130578" y="285574"/>
                </a:cubicBezTo>
                <a:cubicBezTo>
                  <a:pt x="127152" y="284410"/>
                  <a:pt x="124609" y="281504"/>
                  <a:pt x="123911" y="277954"/>
                </a:cubicBezTo>
                <a:lnTo>
                  <a:pt x="118196" y="249121"/>
                </a:lnTo>
                <a:lnTo>
                  <a:pt x="105204" y="249121"/>
                </a:lnTo>
                <a:lnTo>
                  <a:pt x="99593" y="277954"/>
                </a:lnTo>
                <a:cubicBezTo>
                  <a:pt x="98895" y="281504"/>
                  <a:pt x="96352" y="284410"/>
                  <a:pt x="92926" y="285574"/>
                </a:cubicBezTo>
                <a:cubicBezTo>
                  <a:pt x="90543" y="286368"/>
                  <a:pt x="88217" y="287323"/>
                  <a:pt x="85963" y="288431"/>
                </a:cubicBezTo>
                <a:cubicBezTo>
                  <a:pt x="82743" y="290025"/>
                  <a:pt x="78915" y="289771"/>
                  <a:pt x="75933" y="287764"/>
                </a:cubicBezTo>
                <a:lnTo>
                  <a:pt x="51530" y="271372"/>
                </a:lnTo>
                <a:lnTo>
                  <a:pt x="42358" y="280592"/>
                </a:lnTo>
                <a:lnTo>
                  <a:pt x="58722" y="305005"/>
                </a:lnTo>
                <a:cubicBezTo>
                  <a:pt x="60724" y="307991"/>
                  <a:pt x="60996" y="311814"/>
                  <a:pt x="59436" y="315053"/>
                </a:cubicBezTo>
                <a:cubicBezTo>
                  <a:pt x="58308" y="317304"/>
                  <a:pt x="57332" y="319627"/>
                  <a:pt x="56512" y="322007"/>
                </a:cubicBezTo>
                <a:cubicBezTo>
                  <a:pt x="55361" y="325441"/>
                  <a:pt x="52449" y="327989"/>
                  <a:pt x="48892" y="328674"/>
                </a:cubicBezTo>
                <a:lnTo>
                  <a:pt x="20041" y="334342"/>
                </a:lnTo>
                <a:close/>
                <a:moveTo>
                  <a:pt x="8134" y="365431"/>
                </a:moveTo>
                <a:lnTo>
                  <a:pt x="38090" y="371308"/>
                </a:lnTo>
                <a:lnTo>
                  <a:pt x="21022" y="396645"/>
                </a:lnTo>
                <a:cubicBezTo>
                  <a:pt x="18387" y="400647"/>
                  <a:pt x="18916" y="405948"/>
                  <a:pt x="22288" y="409351"/>
                </a:cubicBezTo>
                <a:lnTo>
                  <a:pt x="43148" y="430306"/>
                </a:lnTo>
                <a:cubicBezTo>
                  <a:pt x="46551" y="433705"/>
                  <a:pt x="51884" y="434220"/>
                  <a:pt x="55874" y="431535"/>
                </a:cubicBezTo>
                <a:lnTo>
                  <a:pt x="81248" y="414513"/>
                </a:lnTo>
                <a:lnTo>
                  <a:pt x="87106" y="444470"/>
                </a:lnTo>
                <a:cubicBezTo>
                  <a:pt x="88039" y="449186"/>
                  <a:pt x="92176" y="452585"/>
                  <a:pt x="96984" y="452585"/>
                </a:cubicBezTo>
                <a:lnTo>
                  <a:pt x="126511" y="452585"/>
                </a:lnTo>
                <a:cubicBezTo>
                  <a:pt x="131319" y="452585"/>
                  <a:pt x="135456" y="449186"/>
                  <a:pt x="136388" y="444470"/>
                </a:cubicBezTo>
                <a:lnTo>
                  <a:pt x="142237" y="414513"/>
                </a:lnTo>
                <a:lnTo>
                  <a:pt x="167535" y="431535"/>
                </a:lnTo>
                <a:cubicBezTo>
                  <a:pt x="171524" y="434224"/>
                  <a:pt x="176860" y="433709"/>
                  <a:pt x="180261" y="430306"/>
                </a:cubicBezTo>
                <a:lnTo>
                  <a:pt x="201216" y="409351"/>
                </a:lnTo>
                <a:cubicBezTo>
                  <a:pt x="204607" y="405948"/>
                  <a:pt x="205107" y="400618"/>
                  <a:pt x="202406" y="396645"/>
                </a:cubicBezTo>
                <a:lnTo>
                  <a:pt x="185404" y="371308"/>
                </a:lnTo>
                <a:lnTo>
                  <a:pt x="215370" y="365431"/>
                </a:lnTo>
                <a:cubicBezTo>
                  <a:pt x="220095" y="364519"/>
                  <a:pt x="223510" y="360385"/>
                  <a:pt x="223514" y="355573"/>
                </a:cubicBezTo>
                <a:lnTo>
                  <a:pt x="223514" y="325960"/>
                </a:lnTo>
                <a:cubicBezTo>
                  <a:pt x="223509" y="321150"/>
                  <a:pt x="220093" y="317019"/>
                  <a:pt x="215370" y="316111"/>
                </a:cubicBezTo>
                <a:lnTo>
                  <a:pt x="185404" y="310224"/>
                </a:lnTo>
                <a:lnTo>
                  <a:pt x="202406" y="284888"/>
                </a:lnTo>
                <a:cubicBezTo>
                  <a:pt x="205105" y="280917"/>
                  <a:pt x="204606" y="275590"/>
                  <a:pt x="201216" y="272191"/>
                </a:cubicBezTo>
                <a:lnTo>
                  <a:pt x="180261" y="251236"/>
                </a:lnTo>
                <a:cubicBezTo>
                  <a:pt x="176859" y="247837"/>
                  <a:pt x="171528" y="247318"/>
                  <a:pt x="167535" y="249998"/>
                </a:cubicBezTo>
                <a:lnTo>
                  <a:pt x="142237" y="267028"/>
                </a:lnTo>
                <a:lnTo>
                  <a:pt x="136388" y="237063"/>
                </a:lnTo>
                <a:cubicBezTo>
                  <a:pt x="135452" y="232350"/>
                  <a:pt x="131316" y="228956"/>
                  <a:pt x="126511" y="228957"/>
                </a:cubicBezTo>
                <a:lnTo>
                  <a:pt x="96984" y="228957"/>
                </a:lnTo>
                <a:cubicBezTo>
                  <a:pt x="92179" y="228956"/>
                  <a:pt x="88043" y="232350"/>
                  <a:pt x="87106" y="237063"/>
                </a:cubicBezTo>
                <a:lnTo>
                  <a:pt x="81248" y="267028"/>
                </a:lnTo>
                <a:lnTo>
                  <a:pt x="55874" y="250083"/>
                </a:lnTo>
                <a:cubicBezTo>
                  <a:pt x="51879" y="247408"/>
                  <a:pt x="46552" y="247926"/>
                  <a:pt x="43148" y="251322"/>
                </a:cubicBezTo>
                <a:lnTo>
                  <a:pt x="22289" y="272277"/>
                </a:lnTo>
                <a:cubicBezTo>
                  <a:pt x="18914" y="275675"/>
                  <a:pt x="18385" y="280975"/>
                  <a:pt x="21022" y="284973"/>
                </a:cubicBezTo>
                <a:lnTo>
                  <a:pt x="38100" y="310272"/>
                </a:lnTo>
                <a:lnTo>
                  <a:pt x="8144" y="316149"/>
                </a:lnTo>
                <a:cubicBezTo>
                  <a:pt x="3434" y="317054"/>
                  <a:pt x="23" y="321164"/>
                  <a:pt x="0" y="325960"/>
                </a:cubicBezTo>
                <a:lnTo>
                  <a:pt x="0" y="355535"/>
                </a:lnTo>
                <a:cubicBezTo>
                  <a:pt x="4" y="360347"/>
                  <a:pt x="3419" y="364481"/>
                  <a:pt x="8144" y="365393"/>
                </a:cubicBezTo>
                <a:close/>
                <a:moveTo>
                  <a:pt x="419891" y="362050"/>
                </a:moveTo>
                <a:lnTo>
                  <a:pt x="505025" y="362050"/>
                </a:lnTo>
                <a:lnTo>
                  <a:pt x="505025" y="641047"/>
                </a:lnTo>
                <a:lnTo>
                  <a:pt x="419891" y="641047"/>
                </a:lnTo>
                <a:lnTo>
                  <a:pt x="419891" y="362050"/>
                </a:lnTo>
                <a:close/>
                <a:moveTo>
                  <a:pt x="399812" y="352001"/>
                </a:moveTo>
                <a:lnTo>
                  <a:pt x="399812" y="651086"/>
                </a:lnTo>
                <a:cubicBezTo>
                  <a:pt x="399812" y="656632"/>
                  <a:pt x="404305" y="661130"/>
                  <a:pt x="409851" y="661135"/>
                </a:cubicBezTo>
                <a:lnTo>
                  <a:pt x="515064" y="661135"/>
                </a:lnTo>
                <a:cubicBezTo>
                  <a:pt x="520611" y="661130"/>
                  <a:pt x="525104" y="656632"/>
                  <a:pt x="525104" y="651086"/>
                </a:cubicBezTo>
                <a:lnTo>
                  <a:pt x="525104" y="352001"/>
                </a:lnTo>
                <a:cubicBezTo>
                  <a:pt x="525104" y="346455"/>
                  <a:pt x="520611" y="341957"/>
                  <a:pt x="515064" y="341952"/>
                </a:cubicBezTo>
                <a:lnTo>
                  <a:pt x="409851" y="341952"/>
                </a:lnTo>
                <a:cubicBezTo>
                  <a:pt x="404305" y="341957"/>
                  <a:pt x="399812" y="346455"/>
                  <a:pt x="399812" y="352001"/>
                </a:cubicBezTo>
                <a:close/>
                <a:moveTo>
                  <a:pt x="253736" y="422486"/>
                </a:moveTo>
                <a:lnTo>
                  <a:pt x="338871" y="422486"/>
                </a:lnTo>
                <a:lnTo>
                  <a:pt x="338871" y="641047"/>
                </a:lnTo>
                <a:lnTo>
                  <a:pt x="253736" y="641047"/>
                </a:lnTo>
                <a:lnTo>
                  <a:pt x="253736" y="422457"/>
                </a:lnTo>
                <a:close/>
                <a:moveTo>
                  <a:pt x="243697" y="661135"/>
                </a:moveTo>
                <a:lnTo>
                  <a:pt x="348910" y="661135"/>
                </a:lnTo>
                <a:cubicBezTo>
                  <a:pt x="354456" y="661130"/>
                  <a:pt x="358950" y="656632"/>
                  <a:pt x="358950" y="651086"/>
                </a:cubicBezTo>
                <a:lnTo>
                  <a:pt x="358950" y="412408"/>
                </a:lnTo>
                <a:cubicBezTo>
                  <a:pt x="358944" y="406866"/>
                  <a:pt x="354453" y="402374"/>
                  <a:pt x="348910" y="402369"/>
                </a:cubicBezTo>
                <a:lnTo>
                  <a:pt x="243697" y="402369"/>
                </a:lnTo>
                <a:cubicBezTo>
                  <a:pt x="238155" y="402374"/>
                  <a:pt x="233663" y="406866"/>
                  <a:pt x="233658" y="412408"/>
                </a:cubicBezTo>
                <a:lnTo>
                  <a:pt x="233658" y="651086"/>
                </a:lnTo>
                <a:cubicBezTo>
                  <a:pt x="233658" y="656632"/>
                  <a:pt x="238151" y="661130"/>
                  <a:pt x="243697" y="661135"/>
                </a:cubicBezTo>
                <a:close/>
                <a:moveTo>
                  <a:pt x="87573" y="506220"/>
                </a:moveTo>
                <a:lnTo>
                  <a:pt x="172717" y="506220"/>
                </a:lnTo>
                <a:lnTo>
                  <a:pt x="172717" y="641047"/>
                </a:lnTo>
                <a:lnTo>
                  <a:pt x="87573" y="641047"/>
                </a:lnTo>
                <a:lnTo>
                  <a:pt x="87573" y="506220"/>
                </a:lnTo>
                <a:close/>
                <a:moveTo>
                  <a:pt x="182747" y="661135"/>
                </a:moveTo>
                <a:cubicBezTo>
                  <a:pt x="188293" y="661130"/>
                  <a:pt x="192786" y="656632"/>
                  <a:pt x="192786" y="651086"/>
                </a:cubicBezTo>
                <a:lnTo>
                  <a:pt x="192786" y="496181"/>
                </a:lnTo>
                <a:cubicBezTo>
                  <a:pt x="192786" y="490635"/>
                  <a:pt x="188293" y="486137"/>
                  <a:pt x="182747" y="486132"/>
                </a:cubicBezTo>
                <a:lnTo>
                  <a:pt x="77534" y="486132"/>
                </a:lnTo>
                <a:cubicBezTo>
                  <a:pt x="71990" y="486142"/>
                  <a:pt x="67499" y="490637"/>
                  <a:pt x="67494" y="496181"/>
                </a:cubicBezTo>
                <a:lnTo>
                  <a:pt x="67494" y="651086"/>
                </a:lnTo>
                <a:cubicBezTo>
                  <a:pt x="67499" y="656630"/>
                  <a:pt x="71990" y="661124"/>
                  <a:pt x="77534" y="661135"/>
                </a:cubicBezTo>
                <a:close/>
                <a:moveTo>
                  <a:pt x="680352" y="246559"/>
                </a:moveTo>
                <a:lnTo>
                  <a:pt x="680352" y="228852"/>
                </a:lnTo>
                <a:cubicBezTo>
                  <a:pt x="680383" y="219087"/>
                  <a:pt x="688294" y="211181"/>
                  <a:pt x="698059" y="211155"/>
                </a:cubicBezTo>
                <a:lnTo>
                  <a:pt x="705021" y="211155"/>
                </a:lnTo>
                <a:cubicBezTo>
                  <a:pt x="714798" y="211381"/>
                  <a:pt x="722540" y="219491"/>
                  <a:pt x="722313" y="229268"/>
                </a:cubicBezTo>
                <a:cubicBezTo>
                  <a:pt x="722094" y="238725"/>
                  <a:pt x="714479" y="246340"/>
                  <a:pt x="705021" y="246559"/>
                </a:cubicBezTo>
                <a:close/>
                <a:moveTo>
                  <a:pt x="721938" y="356973"/>
                </a:moveTo>
                <a:cubicBezTo>
                  <a:pt x="739140" y="327598"/>
                  <a:pt x="772525" y="268810"/>
                  <a:pt x="772525" y="232538"/>
                </a:cubicBezTo>
                <a:cubicBezTo>
                  <a:pt x="772525" y="166419"/>
                  <a:pt x="718925" y="112819"/>
                  <a:pt x="652805" y="112819"/>
                </a:cubicBezTo>
                <a:cubicBezTo>
                  <a:pt x="586686" y="112819"/>
                  <a:pt x="533086" y="166419"/>
                  <a:pt x="533086" y="232538"/>
                </a:cubicBezTo>
                <a:cubicBezTo>
                  <a:pt x="533086" y="268829"/>
                  <a:pt x="566528" y="327598"/>
                  <a:pt x="583759" y="356973"/>
                </a:cubicBezTo>
                <a:lnTo>
                  <a:pt x="625259" y="356973"/>
                </a:lnTo>
                <a:lnTo>
                  <a:pt x="625259" y="266657"/>
                </a:lnTo>
                <a:lnTo>
                  <a:pt x="600675" y="266657"/>
                </a:lnTo>
                <a:cubicBezTo>
                  <a:pt x="580500" y="267264"/>
                  <a:pt x="563652" y="251400"/>
                  <a:pt x="563046" y="231224"/>
                </a:cubicBezTo>
                <a:cubicBezTo>
                  <a:pt x="563022" y="230434"/>
                  <a:pt x="563024" y="229643"/>
                  <a:pt x="563051" y="228852"/>
                </a:cubicBezTo>
                <a:cubicBezTo>
                  <a:pt x="562979" y="219426"/>
                  <a:pt x="566318" y="210292"/>
                  <a:pt x="572453" y="203135"/>
                </a:cubicBezTo>
                <a:cubicBezTo>
                  <a:pt x="579606" y="195127"/>
                  <a:pt x="589943" y="190703"/>
                  <a:pt x="600675" y="191057"/>
                </a:cubicBezTo>
                <a:lnTo>
                  <a:pt x="607552" y="191057"/>
                </a:lnTo>
                <a:cubicBezTo>
                  <a:pt x="628418" y="191073"/>
                  <a:pt x="645327" y="207987"/>
                  <a:pt x="645338" y="228852"/>
                </a:cubicBezTo>
                <a:lnTo>
                  <a:pt x="645338" y="356973"/>
                </a:lnTo>
                <a:lnTo>
                  <a:pt x="660283" y="356973"/>
                </a:lnTo>
                <a:lnTo>
                  <a:pt x="660283" y="228852"/>
                </a:lnTo>
                <a:cubicBezTo>
                  <a:pt x="660319" y="208001"/>
                  <a:pt x="677208" y="191104"/>
                  <a:pt x="698059" y="191057"/>
                </a:cubicBezTo>
                <a:lnTo>
                  <a:pt x="705021" y="191057"/>
                </a:lnTo>
                <a:cubicBezTo>
                  <a:pt x="725160" y="190454"/>
                  <a:pt x="741974" y="206292"/>
                  <a:pt x="742577" y="226430"/>
                </a:cubicBezTo>
                <a:cubicBezTo>
                  <a:pt x="742601" y="227237"/>
                  <a:pt x="742598" y="228045"/>
                  <a:pt x="742569" y="228852"/>
                </a:cubicBezTo>
                <a:cubicBezTo>
                  <a:pt x="742681" y="238287"/>
                  <a:pt x="739333" y="247436"/>
                  <a:pt x="733158" y="254570"/>
                </a:cubicBezTo>
                <a:cubicBezTo>
                  <a:pt x="726040" y="262576"/>
                  <a:pt x="715729" y="267002"/>
                  <a:pt x="705021" y="266647"/>
                </a:cubicBezTo>
                <a:lnTo>
                  <a:pt x="680352" y="266647"/>
                </a:lnTo>
                <a:lnTo>
                  <a:pt x="680352" y="356963"/>
                </a:lnTo>
                <a:close/>
                <a:moveTo>
                  <a:pt x="625259" y="246559"/>
                </a:moveTo>
                <a:lnTo>
                  <a:pt x="600675" y="246559"/>
                </a:lnTo>
                <a:cubicBezTo>
                  <a:pt x="590898" y="246332"/>
                  <a:pt x="583157" y="238223"/>
                  <a:pt x="583384" y="228446"/>
                </a:cubicBezTo>
                <a:cubicBezTo>
                  <a:pt x="583603" y="218989"/>
                  <a:pt x="591218" y="211374"/>
                  <a:pt x="600675" y="211155"/>
                </a:cubicBezTo>
                <a:lnTo>
                  <a:pt x="607552" y="211155"/>
                </a:lnTo>
                <a:cubicBezTo>
                  <a:pt x="617326" y="211149"/>
                  <a:pt x="625254" y="219069"/>
                  <a:pt x="625259" y="228843"/>
                </a:cubicBezTo>
                <a:cubicBezTo>
                  <a:pt x="625259" y="228846"/>
                  <a:pt x="625259" y="228849"/>
                  <a:pt x="625259" y="228852"/>
                </a:cubicBezTo>
                <a:lnTo>
                  <a:pt x="625259" y="246559"/>
                </a:lnTo>
                <a:close/>
                <a:moveTo>
                  <a:pt x="724148" y="409198"/>
                </a:moveTo>
                <a:lnTo>
                  <a:pt x="581549" y="409198"/>
                </a:lnTo>
                <a:lnTo>
                  <a:pt x="581549" y="377071"/>
                </a:lnTo>
                <a:lnTo>
                  <a:pt x="724148" y="377071"/>
                </a:lnTo>
                <a:lnTo>
                  <a:pt x="724148" y="409198"/>
                </a:lnTo>
                <a:close/>
                <a:moveTo>
                  <a:pt x="694620" y="444355"/>
                </a:moveTo>
                <a:lnTo>
                  <a:pt x="611029" y="444355"/>
                </a:lnTo>
                <a:lnTo>
                  <a:pt x="611029" y="429296"/>
                </a:lnTo>
                <a:lnTo>
                  <a:pt x="694582" y="429296"/>
                </a:lnTo>
                <a:lnTo>
                  <a:pt x="694582" y="444355"/>
                </a:lnTo>
                <a:close/>
                <a:moveTo>
                  <a:pt x="674703" y="481503"/>
                </a:moveTo>
                <a:lnTo>
                  <a:pt x="631031" y="481503"/>
                </a:lnTo>
                <a:lnTo>
                  <a:pt x="631031" y="464444"/>
                </a:lnTo>
                <a:lnTo>
                  <a:pt x="674665" y="464444"/>
                </a:lnTo>
                <a:lnTo>
                  <a:pt x="674665" y="481512"/>
                </a:lnTo>
                <a:close/>
                <a:moveTo>
                  <a:pt x="652844" y="92730"/>
                </a:moveTo>
                <a:cubicBezTo>
                  <a:pt x="575670" y="92835"/>
                  <a:pt x="513132" y="155365"/>
                  <a:pt x="513017" y="232538"/>
                </a:cubicBezTo>
                <a:cubicBezTo>
                  <a:pt x="513017" y="268371"/>
                  <a:pt x="537439" y="316930"/>
                  <a:pt x="563128" y="361459"/>
                </a:cubicBezTo>
                <a:cubicBezTo>
                  <a:pt x="562017" y="363099"/>
                  <a:pt x="561438" y="365041"/>
                  <a:pt x="561470" y="367022"/>
                </a:cubicBezTo>
                <a:lnTo>
                  <a:pt x="561470" y="419247"/>
                </a:lnTo>
                <a:cubicBezTo>
                  <a:pt x="561439" y="424766"/>
                  <a:pt x="565886" y="429265"/>
                  <a:pt x="571405" y="429296"/>
                </a:cubicBezTo>
                <a:cubicBezTo>
                  <a:pt x="571436" y="429296"/>
                  <a:pt x="571468" y="429296"/>
                  <a:pt x="571500" y="429296"/>
                </a:cubicBezTo>
                <a:lnTo>
                  <a:pt x="590941" y="429296"/>
                </a:lnTo>
                <a:lnTo>
                  <a:pt x="590941" y="454404"/>
                </a:lnTo>
                <a:cubicBezTo>
                  <a:pt x="590946" y="459954"/>
                  <a:pt x="595449" y="464449"/>
                  <a:pt x="600999" y="464444"/>
                </a:cubicBezTo>
                <a:cubicBezTo>
                  <a:pt x="601008" y="464444"/>
                  <a:pt x="601018" y="464444"/>
                  <a:pt x="601028" y="464444"/>
                </a:cubicBezTo>
                <a:lnTo>
                  <a:pt x="610914" y="464444"/>
                </a:lnTo>
                <a:lnTo>
                  <a:pt x="610914" y="491552"/>
                </a:lnTo>
                <a:cubicBezTo>
                  <a:pt x="610914" y="497098"/>
                  <a:pt x="615408" y="501595"/>
                  <a:pt x="620954" y="501601"/>
                </a:cubicBezTo>
                <a:lnTo>
                  <a:pt x="684771" y="501601"/>
                </a:lnTo>
                <a:cubicBezTo>
                  <a:pt x="690317" y="501595"/>
                  <a:pt x="694811" y="497098"/>
                  <a:pt x="694811" y="491552"/>
                </a:cubicBezTo>
                <a:lnTo>
                  <a:pt x="694811" y="464444"/>
                </a:lnTo>
                <a:lnTo>
                  <a:pt x="704688" y="464444"/>
                </a:lnTo>
                <a:cubicBezTo>
                  <a:pt x="710231" y="464438"/>
                  <a:pt x="714722" y="459947"/>
                  <a:pt x="714727" y="454404"/>
                </a:cubicBezTo>
                <a:lnTo>
                  <a:pt x="714727" y="429296"/>
                </a:lnTo>
                <a:lnTo>
                  <a:pt x="734254" y="429296"/>
                </a:lnTo>
                <a:cubicBezTo>
                  <a:pt x="739800" y="429291"/>
                  <a:pt x="744293" y="424794"/>
                  <a:pt x="744293" y="419247"/>
                </a:cubicBezTo>
                <a:lnTo>
                  <a:pt x="744293" y="367022"/>
                </a:lnTo>
                <a:cubicBezTo>
                  <a:pt x="744289" y="365047"/>
                  <a:pt x="743713" y="363115"/>
                  <a:pt x="742636" y="361459"/>
                </a:cubicBezTo>
                <a:cubicBezTo>
                  <a:pt x="768353" y="316930"/>
                  <a:pt x="792671" y="268371"/>
                  <a:pt x="792671" y="232538"/>
                </a:cubicBezTo>
                <a:cubicBezTo>
                  <a:pt x="792597" y="155348"/>
                  <a:pt x="730034" y="92793"/>
                  <a:pt x="652844" y="92730"/>
                </a:cubicBezTo>
                <a:close/>
              </a:path>
            </a:pathLst>
          </a:custGeom>
          <a:solidFill>
            <a:schemeClr val="bg1"/>
          </a:solidFill>
          <a:ln w="9525" cap="flat">
            <a:noFill/>
            <a:prstDash val="solid"/>
            <a:miter/>
          </a:ln>
        </p:spPr>
        <p:txBody>
          <a:bodyPr/>
          <a:lstStyle/>
          <a:p>
            <a:endParaRPr lang="en-IN">
              <a:latin typeface="+mj-lt"/>
            </a:endParaRPr>
          </a:p>
        </p:txBody>
      </p:sp>
      <p:graphicFrame>
        <p:nvGraphicFramePr>
          <p:cNvPr id="12" name="Table 11">
            <a:extLst>
              <a:ext uri="{FF2B5EF4-FFF2-40B4-BE49-F238E27FC236}">
                <a16:creationId xmlns:a16="http://schemas.microsoft.com/office/drawing/2014/main" id="{98C65995-8124-E536-7DFB-B94F099AA3B2}"/>
              </a:ext>
            </a:extLst>
          </p:cNvPr>
          <p:cNvGraphicFramePr>
            <a:graphicFrameLocks noGrp="1"/>
          </p:cNvGraphicFramePr>
          <p:nvPr>
            <p:extLst>
              <p:ext uri="{D42A27DB-BD31-4B8C-83A1-F6EECF244321}">
                <p14:modId xmlns:p14="http://schemas.microsoft.com/office/powerpoint/2010/main" val="403562667"/>
              </p:ext>
            </p:extLst>
          </p:nvPr>
        </p:nvGraphicFramePr>
        <p:xfrm>
          <a:off x="997821" y="4522932"/>
          <a:ext cx="10172941" cy="2003136"/>
        </p:xfrm>
        <a:graphic>
          <a:graphicData uri="http://schemas.openxmlformats.org/drawingml/2006/table">
            <a:tbl>
              <a:tblPr firstRow="1" bandRow="1">
                <a:tableStyleId>{ED083AE6-46FA-4A59-8FB0-9F97EB10719F}</a:tableStyleId>
              </a:tblPr>
              <a:tblGrid>
                <a:gridCol w="1321777">
                  <a:extLst>
                    <a:ext uri="{9D8B030D-6E8A-4147-A177-3AD203B41FA5}">
                      <a16:colId xmlns:a16="http://schemas.microsoft.com/office/drawing/2014/main" val="838947692"/>
                    </a:ext>
                  </a:extLst>
                </a:gridCol>
                <a:gridCol w="3566578">
                  <a:extLst>
                    <a:ext uri="{9D8B030D-6E8A-4147-A177-3AD203B41FA5}">
                      <a16:colId xmlns:a16="http://schemas.microsoft.com/office/drawing/2014/main" val="934056807"/>
                    </a:ext>
                  </a:extLst>
                </a:gridCol>
                <a:gridCol w="2374720">
                  <a:extLst>
                    <a:ext uri="{9D8B030D-6E8A-4147-A177-3AD203B41FA5}">
                      <a16:colId xmlns:a16="http://schemas.microsoft.com/office/drawing/2014/main" val="1061616805"/>
                    </a:ext>
                  </a:extLst>
                </a:gridCol>
                <a:gridCol w="2909866">
                  <a:extLst>
                    <a:ext uri="{9D8B030D-6E8A-4147-A177-3AD203B41FA5}">
                      <a16:colId xmlns:a16="http://schemas.microsoft.com/office/drawing/2014/main" val="237616419"/>
                    </a:ext>
                  </a:extLst>
                </a:gridCol>
              </a:tblGrid>
              <a:tr h="443725">
                <a:tc>
                  <a:txBody>
                    <a:bodyPr/>
                    <a:lstStyle/>
                    <a:p>
                      <a:pPr algn="ctr"/>
                      <a:r>
                        <a:rPr lang="en-US" sz="1200" dirty="0">
                          <a:solidFill>
                            <a:schemeClr val="tx1"/>
                          </a:solidFill>
                          <a:latin typeface="+mj-lt"/>
                          <a:cs typeface="Arial" panose="020B0604020202020204" pitchFamily="34" charset="0"/>
                        </a:rPr>
                        <a:t>Sr. No.</a:t>
                      </a:r>
                      <a:endParaRPr lang="en-IN" sz="1200" dirty="0">
                        <a:solidFill>
                          <a:schemeClr val="tx1"/>
                        </a:solidFill>
                        <a:latin typeface="+mj-lt"/>
                        <a:cs typeface="Arial" panose="020B0604020202020204" pitchFamily="34" charset="0"/>
                      </a:endParaRPr>
                    </a:p>
                  </a:txBody>
                  <a:tcPr anchor="ctr"/>
                </a:tc>
                <a:tc>
                  <a:txBody>
                    <a:bodyPr/>
                    <a:lstStyle/>
                    <a:p>
                      <a:pPr algn="ctr"/>
                      <a:r>
                        <a:rPr lang="en-US" sz="1200" dirty="0">
                          <a:solidFill>
                            <a:schemeClr val="tx1"/>
                          </a:solidFill>
                          <a:latin typeface="+mj-lt"/>
                          <a:cs typeface="Arial" panose="020B0604020202020204" pitchFamily="34" charset="0"/>
                        </a:rPr>
                        <a:t>Cities of Gujarat</a:t>
                      </a:r>
                    </a:p>
                    <a:p>
                      <a:pPr algn="ctr"/>
                      <a:r>
                        <a:rPr lang="en-US" sz="1200" dirty="0">
                          <a:solidFill>
                            <a:schemeClr val="tx1"/>
                          </a:solidFill>
                          <a:latin typeface="+mj-lt"/>
                          <a:cs typeface="Arial" panose="020B0604020202020204" pitchFamily="34" charset="0"/>
                        </a:rPr>
                        <a:t>(Expansion Plan till March’27)</a:t>
                      </a:r>
                      <a:endParaRPr lang="en-IN" sz="1200" dirty="0">
                        <a:solidFill>
                          <a:schemeClr val="tx1"/>
                        </a:solidFill>
                        <a:latin typeface="+mj-lt"/>
                        <a:cs typeface="Arial" panose="020B0604020202020204" pitchFamily="34" charset="0"/>
                      </a:endParaRPr>
                    </a:p>
                  </a:txBody>
                  <a:tcPr anchor="ctr"/>
                </a:tc>
                <a:tc>
                  <a:txBody>
                    <a:bodyPr/>
                    <a:lstStyle/>
                    <a:p>
                      <a:pPr algn="ctr"/>
                      <a:r>
                        <a:rPr lang="en-US" sz="1200" dirty="0">
                          <a:solidFill>
                            <a:schemeClr val="tx1"/>
                          </a:solidFill>
                          <a:latin typeface="+mj-lt"/>
                          <a:cs typeface="Arial" panose="020B0604020202020204" pitchFamily="34" charset="0"/>
                        </a:rPr>
                        <a:t>Type of Showroom</a:t>
                      </a:r>
                      <a:endParaRPr lang="en-IN" sz="1200" dirty="0">
                        <a:solidFill>
                          <a:schemeClr val="tx1"/>
                        </a:solidFill>
                        <a:latin typeface="+mj-lt"/>
                        <a:cs typeface="Arial" panose="020B0604020202020204" pitchFamily="34" charset="0"/>
                      </a:endParaRPr>
                    </a:p>
                  </a:txBody>
                  <a:tcPr anchor="ctr"/>
                </a:tc>
                <a:tc>
                  <a:txBody>
                    <a:bodyPr/>
                    <a:lstStyle/>
                    <a:p>
                      <a:pPr algn="ctr"/>
                      <a:r>
                        <a:rPr lang="en-US" sz="1200">
                          <a:solidFill>
                            <a:schemeClr val="tx1"/>
                          </a:solidFill>
                          <a:latin typeface="+mj-lt"/>
                          <a:cs typeface="Arial" panose="020B0604020202020204" pitchFamily="34" charset="0"/>
                        </a:rPr>
                        <a:t>Owned/</a:t>
                      </a:r>
                    </a:p>
                    <a:p>
                      <a:pPr algn="ctr"/>
                      <a:r>
                        <a:rPr lang="en-US" sz="1200">
                          <a:solidFill>
                            <a:schemeClr val="tx1"/>
                          </a:solidFill>
                          <a:latin typeface="+mj-lt"/>
                          <a:cs typeface="Arial" panose="020B0604020202020204" pitchFamily="34" charset="0"/>
                        </a:rPr>
                        <a:t>Leased</a:t>
                      </a:r>
                      <a:endParaRPr lang="en-IN" sz="1200">
                        <a:solidFill>
                          <a:schemeClr val="tx1"/>
                        </a:solidFill>
                        <a:latin typeface="+mj-lt"/>
                        <a:cs typeface="Arial" panose="020B0604020202020204" pitchFamily="34" charset="0"/>
                      </a:endParaRPr>
                    </a:p>
                  </a:txBody>
                  <a:tcPr anchor="ctr"/>
                </a:tc>
                <a:extLst>
                  <a:ext uri="{0D108BD9-81ED-4DB2-BD59-A6C34878D82A}">
                    <a16:rowId xmlns:a16="http://schemas.microsoft.com/office/drawing/2014/main" val="4063355706"/>
                  </a:ext>
                </a:extLst>
              </a:tr>
              <a:tr h="443725">
                <a:tc>
                  <a:txBody>
                    <a:bodyPr/>
                    <a:lstStyle/>
                    <a:p>
                      <a:pPr algn="ctr"/>
                      <a:r>
                        <a:rPr lang="en-US" sz="1200">
                          <a:latin typeface="+mj-lt"/>
                          <a:cs typeface="Arial" panose="020B0604020202020204" pitchFamily="34" charset="0"/>
                        </a:rPr>
                        <a:t>1</a:t>
                      </a:r>
                      <a:endParaRPr lang="en-IN" sz="120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Surat</a:t>
                      </a:r>
                      <a:endParaRPr lang="en-IN" sz="1200" dirty="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Flagship (Large Size)</a:t>
                      </a:r>
                      <a:endParaRPr lang="en-IN" sz="1200" dirty="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Partly Owned</a:t>
                      </a:r>
                    </a:p>
                    <a:p>
                      <a:pPr algn="ctr"/>
                      <a:r>
                        <a:rPr lang="en-US" sz="1200" dirty="0">
                          <a:latin typeface="+mj-lt"/>
                          <a:cs typeface="Arial" panose="020B0604020202020204" pitchFamily="34" charset="0"/>
                        </a:rPr>
                        <a:t>Partly Lease</a:t>
                      </a:r>
                      <a:endParaRPr lang="en-IN" sz="1200" dirty="0">
                        <a:latin typeface="+mj-lt"/>
                        <a:cs typeface="Arial" panose="020B0604020202020204" pitchFamily="34" charset="0"/>
                      </a:endParaRPr>
                    </a:p>
                  </a:txBody>
                  <a:tcPr anchor="ctr"/>
                </a:tc>
                <a:extLst>
                  <a:ext uri="{0D108BD9-81ED-4DB2-BD59-A6C34878D82A}">
                    <a16:rowId xmlns:a16="http://schemas.microsoft.com/office/drawing/2014/main" val="1006442490"/>
                  </a:ext>
                </a:extLst>
              </a:tr>
              <a:tr h="315768">
                <a:tc>
                  <a:txBody>
                    <a:bodyPr/>
                    <a:lstStyle/>
                    <a:p>
                      <a:pPr algn="ctr"/>
                      <a:r>
                        <a:rPr lang="en-US" sz="1200" dirty="0">
                          <a:latin typeface="+mj-lt"/>
                          <a:cs typeface="Arial" panose="020B0604020202020204" pitchFamily="34" charset="0"/>
                        </a:rPr>
                        <a:t>2</a:t>
                      </a:r>
                      <a:endParaRPr lang="en-IN" sz="1200" dirty="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Rajkot</a:t>
                      </a:r>
                      <a:endParaRPr lang="en-IN" sz="1200" dirty="0">
                        <a:latin typeface="+mj-lt"/>
                        <a:cs typeface="Arial" panose="020B0604020202020204" pitchFamily="34" charset="0"/>
                      </a:endParaRPr>
                    </a:p>
                  </a:txBody>
                  <a:tcPr anchor="ctr"/>
                </a:tc>
                <a:tc>
                  <a:txBody>
                    <a:bodyPr/>
                    <a:lstStyle/>
                    <a:p>
                      <a:pPr marL="0" algn="ctr" defTabSz="914400" rtl="0" eaLnBrk="1" latinLnBrk="0" hangingPunct="1"/>
                      <a:r>
                        <a:rPr lang="en-US" sz="1200" kern="1200" dirty="0">
                          <a:solidFill>
                            <a:schemeClr val="tx1"/>
                          </a:solidFill>
                          <a:latin typeface="+mj-lt"/>
                          <a:ea typeface="+mn-ea"/>
                          <a:cs typeface="Arial" panose="020B0604020202020204" pitchFamily="34" charset="0"/>
                        </a:rPr>
                        <a:t>Flagship (Large Size)</a:t>
                      </a:r>
                      <a:endParaRPr lang="en-IN" sz="1200" kern="1200" dirty="0">
                        <a:solidFill>
                          <a:schemeClr val="tx1"/>
                        </a:solidFill>
                        <a:latin typeface="+mj-lt"/>
                        <a:ea typeface="+mn-ea"/>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Lease</a:t>
                      </a:r>
                      <a:endParaRPr lang="en-IN" sz="1200" dirty="0">
                        <a:latin typeface="+mj-lt"/>
                        <a:cs typeface="Arial" panose="020B0604020202020204" pitchFamily="34" charset="0"/>
                      </a:endParaRPr>
                    </a:p>
                  </a:txBody>
                  <a:tcPr anchor="ctr"/>
                </a:tc>
                <a:extLst>
                  <a:ext uri="{0D108BD9-81ED-4DB2-BD59-A6C34878D82A}">
                    <a16:rowId xmlns:a16="http://schemas.microsoft.com/office/drawing/2014/main" val="3887474522"/>
                  </a:ext>
                </a:extLst>
              </a:tr>
              <a:tr h="315768">
                <a:tc>
                  <a:txBody>
                    <a:bodyPr/>
                    <a:lstStyle/>
                    <a:p>
                      <a:pPr algn="ctr"/>
                      <a:r>
                        <a:rPr lang="en-US" sz="1200" dirty="0">
                          <a:latin typeface="+mj-lt"/>
                          <a:cs typeface="Arial" panose="020B0604020202020204" pitchFamily="34" charset="0"/>
                        </a:rPr>
                        <a:t>3</a:t>
                      </a:r>
                      <a:endParaRPr lang="en-IN" sz="1200" dirty="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Gandhinagar</a:t>
                      </a:r>
                      <a:endParaRPr lang="en-IN" sz="1200" dirty="0">
                        <a:latin typeface="+mj-lt"/>
                        <a:cs typeface="Arial" panose="020B0604020202020204" pitchFamily="34" charset="0"/>
                      </a:endParaRPr>
                    </a:p>
                  </a:txBody>
                  <a:tcPr anchor="ctr"/>
                </a:tc>
                <a:tc>
                  <a:txBody>
                    <a:bodyPr/>
                    <a:lstStyle/>
                    <a:p>
                      <a:pPr algn="ctr"/>
                      <a:r>
                        <a:rPr lang="en-US" sz="1200" dirty="0">
                          <a:latin typeface="+mj-lt"/>
                          <a:cs typeface="Arial" panose="020B0604020202020204" pitchFamily="34" charset="0"/>
                        </a:rPr>
                        <a:t>Mid-Size</a:t>
                      </a:r>
                      <a:endParaRPr lang="en-IN" sz="1200" dirty="0">
                        <a:latin typeface="+mj-lt"/>
                        <a:cs typeface="Arial" panose="020B0604020202020204" pitchFamily="34" charset="0"/>
                      </a:endParaRPr>
                    </a:p>
                  </a:txBody>
                  <a:tcPr anchor="ctr"/>
                </a:tc>
                <a:tc>
                  <a:txBody>
                    <a:bodyPr/>
                    <a:lstStyle/>
                    <a:p>
                      <a:pPr algn="ctr"/>
                      <a:r>
                        <a:rPr lang="en-US" sz="1200" kern="1200" dirty="0">
                          <a:solidFill>
                            <a:schemeClr val="tx1"/>
                          </a:solidFill>
                          <a:latin typeface="+mn-lt"/>
                          <a:ea typeface="+mn-ea"/>
                          <a:cs typeface="Arial" panose="020B0604020202020204" pitchFamily="34" charset="0"/>
                        </a:rPr>
                        <a:t>Lease</a:t>
                      </a:r>
                      <a:endParaRPr lang="en-IN" sz="1200" dirty="0">
                        <a:latin typeface="+mj-lt"/>
                        <a:cs typeface="Arial" panose="020B0604020202020204" pitchFamily="34" charset="0"/>
                      </a:endParaRPr>
                    </a:p>
                  </a:txBody>
                  <a:tcPr anchor="ctr"/>
                </a:tc>
                <a:extLst>
                  <a:ext uri="{0D108BD9-81ED-4DB2-BD59-A6C34878D82A}">
                    <a16:rowId xmlns:a16="http://schemas.microsoft.com/office/drawing/2014/main" val="1677867638"/>
                  </a:ext>
                </a:extLst>
              </a:tr>
              <a:tr h="443725">
                <a:tc>
                  <a:txBody>
                    <a:bodyPr/>
                    <a:lstStyle/>
                    <a:p>
                      <a:pPr marL="0" algn="ctr" defTabSz="914400" rtl="0" eaLnBrk="1" latinLnBrk="0" hangingPunct="1"/>
                      <a:r>
                        <a:rPr lang="en-US" sz="1200" kern="1200" dirty="0">
                          <a:solidFill>
                            <a:schemeClr val="tx1"/>
                          </a:solidFill>
                          <a:latin typeface="+mj-lt"/>
                          <a:ea typeface="+mn-ea"/>
                          <a:cs typeface="Arial" panose="020B0604020202020204" pitchFamily="34" charset="0"/>
                        </a:rPr>
                        <a:t>4</a:t>
                      </a:r>
                      <a:endParaRPr lang="en-IN" sz="1200" kern="1200" dirty="0">
                        <a:solidFill>
                          <a:schemeClr val="tx1"/>
                        </a:solidFill>
                        <a:latin typeface="+mj-lt"/>
                        <a:ea typeface="+mn-ea"/>
                        <a:cs typeface="Arial" panose="020B0604020202020204" pitchFamily="34" charset="0"/>
                      </a:endParaRPr>
                    </a:p>
                  </a:txBody>
                  <a:tcPr anchor="ctr"/>
                </a:tc>
                <a:tc>
                  <a:txBody>
                    <a:bodyPr/>
                    <a:lstStyle/>
                    <a:p>
                      <a:pPr marL="0" algn="ctr" defTabSz="914400" rtl="0" eaLnBrk="1" latinLnBrk="0" hangingPunct="1"/>
                      <a:r>
                        <a:rPr lang="en-US" sz="1200" kern="1200" dirty="0" err="1">
                          <a:solidFill>
                            <a:schemeClr val="tx1"/>
                          </a:solidFill>
                          <a:latin typeface="+mj-lt"/>
                          <a:ea typeface="+mn-ea"/>
                          <a:cs typeface="Arial" panose="020B0604020202020204" pitchFamily="34" charset="0"/>
                        </a:rPr>
                        <a:t>Maninagar</a:t>
                      </a:r>
                      <a:r>
                        <a:rPr lang="en-US" sz="1200" kern="1200" dirty="0">
                          <a:solidFill>
                            <a:schemeClr val="tx1"/>
                          </a:solidFill>
                          <a:latin typeface="+mj-lt"/>
                          <a:ea typeface="+mn-ea"/>
                          <a:cs typeface="Arial" panose="020B0604020202020204" pitchFamily="34" charset="0"/>
                        </a:rPr>
                        <a:t> </a:t>
                      </a:r>
                    </a:p>
                    <a:p>
                      <a:pPr marL="0" algn="ctr" defTabSz="914400" rtl="0" eaLnBrk="1" latinLnBrk="0" hangingPunct="1"/>
                      <a:r>
                        <a:rPr lang="en-US" sz="1200" kern="1200" dirty="0">
                          <a:solidFill>
                            <a:schemeClr val="tx1"/>
                          </a:solidFill>
                          <a:latin typeface="+mj-lt"/>
                          <a:ea typeface="+mn-ea"/>
                          <a:cs typeface="Arial" panose="020B0604020202020204" pitchFamily="34" charset="0"/>
                        </a:rPr>
                        <a:t>(East Ahmedabad)</a:t>
                      </a:r>
                      <a:endParaRPr lang="en-IN" sz="1200" kern="1200" dirty="0">
                        <a:solidFill>
                          <a:schemeClr val="tx1"/>
                        </a:solidFill>
                        <a:latin typeface="+mj-lt"/>
                        <a:ea typeface="+mn-ea"/>
                        <a:cs typeface="Arial" panose="020B0604020202020204" pitchFamily="34" charset="0"/>
                      </a:endParaRPr>
                    </a:p>
                  </a:txBody>
                  <a:tcPr anchor="ctr"/>
                </a:tc>
                <a:tc>
                  <a:txBody>
                    <a:bodyPr/>
                    <a:lstStyle/>
                    <a:p>
                      <a:pPr marL="0" algn="ctr" defTabSz="914400" rtl="0" eaLnBrk="1" latinLnBrk="0" hangingPunct="1"/>
                      <a:r>
                        <a:rPr lang="en-US" sz="1200" kern="1200" dirty="0">
                          <a:solidFill>
                            <a:schemeClr val="tx1"/>
                          </a:solidFill>
                          <a:latin typeface="+mj-lt"/>
                          <a:ea typeface="+mn-ea"/>
                          <a:cs typeface="Arial" panose="020B0604020202020204" pitchFamily="34" charset="0"/>
                        </a:rPr>
                        <a:t>Mid-Size</a:t>
                      </a:r>
                      <a:endParaRPr lang="en-IN" sz="1200" kern="1200" dirty="0">
                        <a:solidFill>
                          <a:schemeClr val="tx1"/>
                        </a:solidFill>
                        <a:latin typeface="+mj-lt"/>
                        <a:ea typeface="+mn-ea"/>
                        <a:cs typeface="Arial" panose="020B0604020202020204" pitchFamily="34" charset="0"/>
                      </a:endParaRPr>
                    </a:p>
                  </a:txBody>
                  <a:tcPr anchor="ctr"/>
                </a:tc>
                <a:tc>
                  <a:txBody>
                    <a:bodyPr/>
                    <a:lstStyle/>
                    <a:p>
                      <a:pPr marL="0" algn="ctr" defTabSz="914400" rtl="0" eaLnBrk="1" latinLnBrk="0" hangingPunct="1"/>
                      <a:r>
                        <a:rPr lang="en-US" sz="1200" kern="1200" dirty="0">
                          <a:solidFill>
                            <a:schemeClr val="tx1"/>
                          </a:solidFill>
                          <a:latin typeface="+mj-lt"/>
                          <a:ea typeface="+mn-ea"/>
                          <a:cs typeface="Arial" panose="020B0604020202020204" pitchFamily="34" charset="0"/>
                        </a:rPr>
                        <a:t>Lease</a:t>
                      </a:r>
                      <a:endParaRPr lang="en-IN" sz="1200" kern="1200" dirty="0">
                        <a:solidFill>
                          <a:schemeClr val="tx1"/>
                        </a:solidFill>
                        <a:latin typeface="+mj-lt"/>
                        <a:ea typeface="+mn-ea"/>
                        <a:cs typeface="Arial" panose="020B0604020202020204" pitchFamily="34" charset="0"/>
                      </a:endParaRPr>
                    </a:p>
                  </a:txBody>
                  <a:tcPr anchor="ctr"/>
                </a:tc>
                <a:extLst>
                  <a:ext uri="{0D108BD9-81ED-4DB2-BD59-A6C34878D82A}">
                    <a16:rowId xmlns:a16="http://schemas.microsoft.com/office/drawing/2014/main" val="1914431082"/>
                  </a:ext>
                </a:extLst>
              </a:tr>
            </a:tbl>
          </a:graphicData>
        </a:graphic>
      </p:graphicFrame>
    </p:spTree>
    <p:extLst>
      <p:ext uri="{BB962C8B-B14F-4D97-AF65-F5344CB8AC3E}">
        <p14:creationId xmlns:p14="http://schemas.microsoft.com/office/powerpoint/2010/main" val="169548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BC61B-B57E-1325-F216-B08B3AA4459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930C13AC-971B-5D93-6425-49D71F80AAD0}"/>
              </a:ext>
            </a:extLst>
          </p:cNvPr>
          <p:cNvSpPr txBox="1"/>
          <p:nvPr/>
        </p:nvSpPr>
        <p:spPr>
          <a:xfrm>
            <a:off x="8139303" y="3248039"/>
            <a:ext cx="6444342" cy="1077218"/>
          </a:xfrm>
          <a:prstGeom prst="rect">
            <a:avLst/>
          </a:prstGeom>
          <a:noFill/>
        </p:spPr>
        <p:txBody>
          <a:bodyPr wrap="square">
            <a:spAutoFit/>
          </a:bodyPr>
          <a:lstStyle/>
          <a:p>
            <a:r>
              <a:rPr lang="en-US" sz="3200" b="1">
                <a:latin typeface="Calibri Light" panose="020F0302020204030204" pitchFamily="34" charset="0"/>
                <a:cs typeface="Calibri Light" panose="020F0302020204030204" pitchFamily="34" charset="0"/>
              </a:rPr>
              <a:t>Q1FY27</a:t>
            </a:r>
          </a:p>
          <a:p>
            <a:r>
              <a:rPr lang="en-US" sz="3200" b="1">
                <a:latin typeface="Calibri Light" panose="020F0302020204030204" pitchFamily="34" charset="0"/>
                <a:cs typeface="Calibri Light" panose="020F0302020204030204" pitchFamily="34" charset="0"/>
              </a:rPr>
              <a:t>FINANCIAL OVERVIEW</a:t>
            </a:r>
            <a:endParaRPr lang="en-IN" sz="3200"/>
          </a:p>
        </p:txBody>
      </p:sp>
      <p:pic>
        <p:nvPicPr>
          <p:cNvPr id="2" name="Picture 1">
            <a:extLst>
              <a:ext uri="{FF2B5EF4-FFF2-40B4-BE49-F238E27FC236}">
                <a16:creationId xmlns:a16="http://schemas.microsoft.com/office/drawing/2014/main" id="{541A1080-15BD-533B-7B04-A68D54F0D5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634" y="1271196"/>
            <a:ext cx="3070600" cy="3838251"/>
          </a:xfrm>
          <a:prstGeom prst="rect">
            <a:avLst/>
          </a:prstGeom>
        </p:spPr>
      </p:pic>
      <p:grpSp>
        <p:nvGrpSpPr>
          <p:cNvPr id="3" name="Group 2">
            <a:extLst>
              <a:ext uri="{FF2B5EF4-FFF2-40B4-BE49-F238E27FC236}">
                <a16:creationId xmlns:a16="http://schemas.microsoft.com/office/drawing/2014/main" id="{C8D646F4-EF2F-6EC0-59F5-DD5FC8EDFC5F}"/>
              </a:ext>
            </a:extLst>
          </p:cNvPr>
          <p:cNvGrpSpPr/>
          <p:nvPr/>
        </p:nvGrpSpPr>
        <p:grpSpPr>
          <a:xfrm>
            <a:off x="1872514" y="1151276"/>
            <a:ext cx="3362755" cy="4329504"/>
            <a:chOff x="3343824" y="1566637"/>
            <a:chExt cx="2673800" cy="4611007"/>
          </a:xfrm>
        </p:grpSpPr>
        <p:sp>
          <p:nvSpPr>
            <p:cNvPr id="4" name="Rectangle 3">
              <a:extLst>
                <a:ext uri="{FF2B5EF4-FFF2-40B4-BE49-F238E27FC236}">
                  <a16:creationId xmlns:a16="http://schemas.microsoft.com/office/drawing/2014/main" id="{F6A12E94-B309-7EBF-9F1E-B03FB4A601EC}"/>
                </a:ext>
              </a:extLst>
            </p:cNvPr>
            <p:cNvSpPr/>
            <p:nvPr/>
          </p:nvSpPr>
          <p:spPr>
            <a:xfrm>
              <a:off x="3352801" y="1574800"/>
              <a:ext cx="2631296" cy="4597400"/>
            </a:xfrm>
            <a:prstGeom prst="rect">
              <a:avLst/>
            </a:prstGeom>
            <a:noFill/>
            <a:ln w="254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 name="Group 4">
              <a:extLst>
                <a:ext uri="{FF2B5EF4-FFF2-40B4-BE49-F238E27FC236}">
                  <a16:creationId xmlns:a16="http://schemas.microsoft.com/office/drawing/2014/main" id="{1D9F6702-389B-7D50-E1F9-DAD5880122BE}"/>
                </a:ext>
              </a:extLst>
            </p:cNvPr>
            <p:cNvGrpSpPr/>
            <p:nvPr/>
          </p:nvGrpSpPr>
          <p:grpSpPr>
            <a:xfrm>
              <a:off x="3343824" y="1566637"/>
              <a:ext cx="2673800" cy="4611007"/>
              <a:chOff x="4102243" y="1515837"/>
              <a:chExt cx="2673800" cy="4611007"/>
            </a:xfrm>
          </p:grpSpPr>
          <p:sp>
            <p:nvSpPr>
              <p:cNvPr id="6" name="Rectangle 4">
                <a:extLst>
                  <a:ext uri="{FF2B5EF4-FFF2-40B4-BE49-F238E27FC236}">
                    <a16:creationId xmlns:a16="http://schemas.microsoft.com/office/drawing/2014/main" id="{93C20DD8-C950-194F-FD8F-6261C3D4124D}"/>
                  </a:ext>
                </a:extLst>
              </p:cNvPr>
              <p:cNvSpPr/>
              <p:nvPr/>
            </p:nvSpPr>
            <p:spPr>
              <a:xfrm>
                <a:off x="4102243" y="1515837"/>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4">
                <a:extLst>
                  <a:ext uri="{FF2B5EF4-FFF2-40B4-BE49-F238E27FC236}">
                    <a16:creationId xmlns:a16="http://schemas.microsoft.com/office/drawing/2014/main" id="{46D31619-D5A0-57F6-D999-9BA57D4B4E7B}"/>
                  </a:ext>
                </a:extLst>
              </p:cNvPr>
              <p:cNvSpPr/>
              <p:nvPr/>
            </p:nvSpPr>
            <p:spPr>
              <a:xfrm rot="10800000">
                <a:off x="5399870" y="5174344"/>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cxnSp>
        <p:nvCxnSpPr>
          <p:cNvPr id="8" name="Straight Connector 7">
            <a:extLst>
              <a:ext uri="{FF2B5EF4-FFF2-40B4-BE49-F238E27FC236}">
                <a16:creationId xmlns:a16="http://schemas.microsoft.com/office/drawing/2014/main" id="{58381282-5BC7-84BB-E024-2AF9F9B36E58}"/>
              </a:ext>
            </a:extLst>
          </p:cNvPr>
          <p:cNvCxnSpPr>
            <a:cxnSpLocks/>
          </p:cNvCxnSpPr>
          <p:nvPr/>
        </p:nvCxnSpPr>
        <p:spPr>
          <a:xfrm>
            <a:off x="5308600" y="4370227"/>
            <a:ext cx="699047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39B529A-A375-27F2-CCF9-D79C71C54664}"/>
              </a:ext>
            </a:extLst>
          </p:cNvPr>
          <p:cNvCxnSpPr>
            <a:cxnSpLocks/>
          </p:cNvCxnSpPr>
          <p:nvPr/>
        </p:nvCxnSpPr>
        <p:spPr>
          <a:xfrm>
            <a:off x="7899816" y="4325257"/>
            <a:ext cx="439925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D5DD692-AB82-B0F3-8D51-697AD455EF8A}"/>
              </a:ext>
            </a:extLst>
          </p:cNvPr>
          <p:cNvCxnSpPr>
            <a:cxnSpLocks/>
          </p:cNvCxnSpPr>
          <p:nvPr/>
        </p:nvCxnSpPr>
        <p:spPr>
          <a:xfrm>
            <a:off x="-1447800" y="4370227"/>
            <a:ext cx="3187024"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FE7CCD68-CB2D-F453-20B0-E7743A5831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07635" y="1271196"/>
            <a:ext cx="3070600" cy="3838250"/>
          </a:xfrm>
          <a:prstGeom prst="rect">
            <a:avLst/>
          </a:prstGeom>
        </p:spPr>
      </p:pic>
    </p:spTree>
    <p:extLst>
      <p:ext uri="{BB962C8B-B14F-4D97-AF65-F5344CB8AC3E}">
        <p14:creationId xmlns:p14="http://schemas.microsoft.com/office/powerpoint/2010/main" val="4258918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20AA-B201-F6D6-5033-48C1BEC02E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1AAF03-1B4F-37CC-B4F0-EE9758C89C91}"/>
              </a:ext>
            </a:extLst>
          </p:cNvPr>
          <p:cNvSpPr>
            <a:spLocks noGrp="1"/>
          </p:cNvSpPr>
          <p:nvPr>
            <p:ph type="title"/>
          </p:nvPr>
        </p:nvSpPr>
        <p:spPr/>
        <p:txBody>
          <a:bodyPr/>
          <a:lstStyle/>
          <a:p>
            <a:r>
              <a:rPr lang="en-US"/>
              <a:t>Financial</a:t>
            </a:r>
            <a:r>
              <a:rPr lang="en-US">
                <a:solidFill>
                  <a:srgbClr val="FF0000"/>
                </a:solidFill>
              </a:rPr>
              <a:t> </a:t>
            </a:r>
            <a:r>
              <a:rPr lang="en-US"/>
              <a:t>Highlights</a:t>
            </a:r>
            <a:endParaRPr lang="en-IN"/>
          </a:p>
        </p:txBody>
      </p:sp>
      <p:grpSp>
        <p:nvGrpSpPr>
          <p:cNvPr id="6" name="Group 5">
            <a:extLst>
              <a:ext uri="{FF2B5EF4-FFF2-40B4-BE49-F238E27FC236}">
                <a16:creationId xmlns:a16="http://schemas.microsoft.com/office/drawing/2014/main" id="{84C0F12E-0A9E-3D5C-3757-487A492875D8}"/>
              </a:ext>
            </a:extLst>
          </p:cNvPr>
          <p:cNvGrpSpPr/>
          <p:nvPr/>
        </p:nvGrpSpPr>
        <p:grpSpPr>
          <a:xfrm>
            <a:off x="3608147" y="1104512"/>
            <a:ext cx="4975705" cy="3195867"/>
            <a:chOff x="786560" y="1824002"/>
            <a:chExt cx="4975705" cy="3195867"/>
          </a:xfrm>
        </p:grpSpPr>
        <p:sp>
          <p:nvSpPr>
            <p:cNvPr id="2" name="Rectangle: Rounded Corners 1">
              <a:extLst>
                <a:ext uri="{FF2B5EF4-FFF2-40B4-BE49-F238E27FC236}">
                  <a16:creationId xmlns:a16="http://schemas.microsoft.com/office/drawing/2014/main" id="{FA5873DE-1EBD-1053-9BF1-E9B6D74BF55E}"/>
                </a:ext>
              </a:extLst>
            </p:cNvPr>
            <p:cNvSpPr/>
            <p:nvPr/>
          </p:nvSpPr>
          <p:spPr>
            <a:xfrm>
              <a:off x="933061" y="2397967"/>
              <a:ext cx="4646645" cy="2621902"/>
            </a:xfrm>
            <a:prstGeom prst="round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cxnSp>
          <p:nvCxnSpPr>
            <p:cNvPr id="28" name="Straight Connector 27">
              <a:extLst>
                <a:ext uri="{FF2B5EF4-FFF2-40B4-BE49-F238E27FC236}">
                  <a16:creationId xmlns:a16="http://schemas.microsoft.com/office/drawing/2014/main" id="{2408E540-1A83-AA5C-648B-6800ED3A52F5}"/>
                </a:ext>
              </a:extLst>
            </p:cNvPr>
            <p:cNvCxnSpPr/>
            <p:nvPr/>
          </p:nvCxnSpPr>
          <p:spPr>
            <a:xfrm>
              <a:off x="1211490" y="3708918"/>
              <a:ext cx="414940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2105EEBC-48B8-94CF-570E-43CFA74E5567}"/>
                </a:ext>
              </a:extLst>
            </p:cNvPr>
            <p:cNvGrpSpPr/>
            <p:nvPr/>
          </p:nvGrpSpPr>
          <p:grpSpPr>
            <a:xfrm>
              <a:off x="2581728" y="2866247"/>
              <a:ext cx="1408923" cy="1622360"/>
              <a:chOff x="2183363" y="2754862"/>
              <a:chExt cx="1408923" cy="1910444"/>
            </a:xfrm>
          </p:grpSpPr>
          <p:cxnSp>
            <p:nvCxnSpPr>
              <p:cNvPr id="30" name="Straight Connector 29">
                <a:extLst>
                  <a:ext uri="{FF2B5EF4-FFF2-40B4-BE49-F238E27FC236}">
                    <a16:creationId xmlns:a16="http://schemas.microsoft.com/office/drawing/2014/main" id="{3738F9A7-D623-9428-4388-6CCBB933595C}"/>
                  </a:ext>
                </a:extLst>
              </p:cNvPr>
              <p:cNvCxnSpPr>
                <a:cxnSpLocks/>
              </p:cNvCxnSpPr>
              <p:nvPr/>
            </p:nvCxnSpPr>
            <p:spPr>
              <a:xfrm>
                <a:off x="2183363" y="2757195"/>
                <a:ext cx="0" cy="190811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2EBD3C3-233B-FCC0-FB79-F8D1B17B1814}"/>
                  </a:ext>
                </a:extLst>
              </p:cNvPr>
              <p:cNvCxnSpPr>
                <a:cxnSpLocks/>
              </p:cNvCxnSpPr>
              <p:nvPr/>
            </p:nvCxnSpPr>
            <p:spPr>
              <a:xfrm>
                <a:off x="3592286" y="2754862"/>
                <a:ext cx="0" cy="190811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53F6138E-ADFA-B1AA-CA95-0CFF7687A7AB}"/>
                </a:ext>
              </a:extLst>
            </p:cNvPr>
            <p:cNvSpPr txBox="1"/>
            <p:nvPr/>
          </p:nvSpPr>
          <p:spPr>
            <a:xfrm>
              <a:off x="786560" y="2625077"/>
              <a:ext cx="1908491" cy="523220"/>
            </a:xfrm>
            <a:prstGeom prst="rect">
              <a:avLst/>
            </a:prstGeom>
            <a:noFill/>
          </p:spPr>
          <p:txBody>
            <a:bodyPr wrap="square" rtlCol="0">
              <a:spAutoFit/>
            </a:bodyPr>
            <a:lstStyle/>
            <a:p>
              <a:pPr algn="ctr"/>
              <a:r>
                <a:rPr lang="en-IN" sz="1400" b="1">
                  <a:latin typeface="+mj-lt"/>
                </a:rPr>
                <a:t>Revenue from Operations </a:t>
              </a:r>
            </a:p>
          </p:txBody>
        </p:sp>
        <p:sp>
          <p:nvSpPr>
            <p:cNvPr id="33" name="TextBox 32">
              <a:extLst>
                <a:ext uri="{FF2B5EF4-FFF2-40B4-BE49-F238E27FC236}">
                  <a16:creationId xmlns:a16="http://schemas.microsoft.com/office/drawing/2014/main" id="{4C6505F1-DDD3-6E62-0737-AA789F0D94E3}"/>
                </a:ext>
              </a:extLst>
            </p:cNvPr>
            <p:cNvSpPr txBox="1"/>
            <p:nvPr/>
          </p:nvSpPr>
          <p:spPr>
            <a:xfrm>
              <a:off x="2093478" y="2712358"/>
              <a:ext cx="2385424" cy="307777"/>
            </a:xfrm>
            <a:prstGeom prst="rect">
              <a:avLst/>
            </a:prstGeom>
            <a:noFill/>
          </p:spPr>
          <p:txBody>
            <a:bodyPr wrap="square" rtlCol="0">
              <a:spAutoFit/>
            </a:bodyPr>
            <a:lstStyle/>
            <a:p>
              <a:pPr algn="ctr"/>
              <a:r>
                <a:rPr lang="en-IN" sz="1400" b="1">
                  <a:latin typeface="+mj-lt"/>
                </a:rPr>
                <a:t>EBITDA</a:t>
              </a:r>
            </a:p>
          </p:txBody>
        </p:sp>
        <p:sp>
          <p:nvSpPr>
            <p:cNvPr id="34" name="TextBox 33">
              <a:extLst>
                <a:ext uri="{FF2B5EF4-FFF2-40B4-BE49-F238E27FC236}">
                  <a16:creationId xmlns:a16="http://schemas.microsoft.com/office/drawing/2014/main" id="{1B13A780-657A-5AE4-7E6A-B493E5B7A2B8}"/>
                </a:ext>
              </a:extLst>
            </p:cNvPr>
            <p:cNvSpPr txBox="1"/>
            <p:nvPr/>
          </p:nvSpPr>
          <p:spPr>
            <a:xfrm>
              <a:off x="4125525" y="2719442"/>
              <a:ext cx="1364991" cy="307777"/>
            </a:xfrm>
            <a:prstGeom prst="rect">
              <a:avLst/>
            </a:prstGeom>
            <a:noFill/>
          </p:spPr>
          <p:txBody>
            <a:bodyPr wrap="square" rtlCol="0">
              <a:spAutoFit/>
            </a:bodyPr>
            <a:lstStyle/>
            <a:p>
              <a:pPr algn="ctr"/>
              <a:r>
                <a:rPr lang="en-IN" sz="1400" b="1">
                  <a:latin typeface="+mj-lt"/>
                </a:rPr>
                <a:t>EBITDA Margins</a:t>
              </a:r>
            </a:p>
          </p:txBody>
        </p:sp>
        <p:sp>
          <p:nvSpPr>
            <p:cNvPr id="35" name="TextBox 34">
              <a:extLst>
                <a:ext uri="{FF2B5EF4-FFF2-40B4-BE49-F238E27FC236}">
                  <a16:creationId xmlns:a16="http://schemas.microsoft.com/office/drawing/2014/main" id="{5DBEFE06-E726-9271-D445-4F1ACAC99E0D}"/>
                </a:ext>
              </a:extLst>
            </p:cNvPr>
            <p:cNvSpPr txBox="1"/>
            <p:nvPr/>
          </p:nvSpPr>
          <p:spPr>
            <a:xfrm>
              <a:off x="786560" y="3743037"/>
              <a:ext cx="1908491" cy="307777"/>
            </a:xfrm>
            <a:prstGeom prst="rect">
              <a:avLst/>
            </a:prstGeom>
            <a:noFill/>
          </p:spPr>
          <p:txBody>
            <a:bodyPr wrap="square" rtlCol="0">
              <a:spAutoFit/>
            </a:bodyPr>
            <a:lstStyle/>
            <a:p>
              <a:pPr algn="ctr"/>
              <a:r>
                <a:rPr lang="en-IN" sz="1400" b="1">
                  <a:latin typeface="+mj-lt"/>
                </a:rPr>
                <a:t>PAT</a:t>
              </a:r>
            </a:p>
          </p:txBody>
        </p:sp>
        <p:sp>
          <p:nvSpPr>
            <p:cNvPr id="36" name="TextBox 35">
              <a:extLst>
                <a:ext uri="{FF2B5EF4-FFF2-40B4-BE49-F238E27FC236}">
                  <a16:creationId xmlns:a16="http://schemas.microsoft.com/office/drawing/2014/main" id="{523974DF-C598-3A5B-ECA7-7231D83D8447}"/>
                </a:ext>
              </a:extLst>
            </p:cNvPr>
            <p:cNvSpPr txBox="1"/>
            <p:nvPr/>
          </p:nvSpPr>
          <p:spPr>
            <a:xfrm>
              <a:off x="2150140" y="3736911"/>
              <a:ext cx="2385424" cy="307777"/>
            </a:xfrm>
            <a:prstGeom prst="rect">
              <a:avLst/>
            </a:prstGeom>
            <a:noFill/>
          </p:spPr>
          <p:txBody>
            <a:bodyPr wrap="square" rtlCol="0">
              <a:spAutoFit/>
            </a:bodyPr>
            <a:lstStyle/>
            <a:p>
              <a:pPr algn="ctr"/>
              <a:r>
                <a:rPr lang="en-IN" sz="1400" b="1">
                  <a:latin typeface="+mj-lt"/>
                </a:rPr>
                <a:t>PAT Margins</a:t>
              </a:r>
            </a:p>
          </p:txBody>
        </p:sp>
        <p:sp>
          <p:nvSpPr>
            <p:cNvPr id="37" name="TextBox 36">
              <a:extLst>
                <a:ext uri="{FF2B5EF4-FFF2-40B4-BE49-F238E27FC236}">
                  <a16:creationId xmlns:a16="http://schemas.microsoft.com/office/drawing/2014/main" id="{991E02D6-0D48-3E53-5041-E38D348BDA23}"/>
                </a:ext>
              </a:extLst>
            </p:cNvPr>
            <p:cNvSpPr txBox="1"/>
            <p:nvPr/>
          </p:nvSpPr>
          <p:spPr>
            <a:xfrm>
              <a:off x="4125525" y="3749164"/>
              <a:ext cx="1364991" cy="307777"/>
            </a:xfrm>
            <a:prstGeom prst="rect">
              <a:avLst/>
            </a:prstGeom>
            <a:noFill/>
          </p:spPr>
          <p:txBody>
            <a:bodyPr wrap="square" rtlCol="0">
              <a:spAutoFit/>
            </a:bodyPr>
            <a:lstStyle/>
            <a:p>
              <a:pPr algn="ctr"/>
              <a:r>
                <a:rPr lang="en-IN" sz="1400" b="1">
                  <a:latin typeface="+mj-lt"/>
                </a:rPr>
                <a:t>Diluted EPS</a:t>
              </a:r>
            </a:p>
          </p:txBody>
        </p:sp>
        <p:sp>
          <p:nvSpPr>
            <p:cNvPr id="38" name="TextBox 37">
              <a:extLst>
                <a:ext uri="{FF2B5EF4-FFF2-40B4-BE49-F238E27FC236}">
                  <a16:creationId xmlns:a16="http://schemas.microsoft.com/office/drawing/2014/main" id="{F254605D-93D2-9505-84E5-69F8A5FE0EDF}"/>
                </a:ext>
              </a:extLst>
            </p:cNvPr>
            <p:cNvSpPr txBox="1"/>
            <p:nvPr/>
          </p:nvSpPr>
          <p:spPr>
            <a:xfrm>
              <a:off x="786560" y="3197545"/>
              <a:ext cx="1908491" cy="307777"/>
            </a:xfrm>
            <a:prstGeom prst="rect">
              <a:avLst/>
            </a:prstGeom>
            <a:noFill/>
          </p:spPr>
          <p:txBody>
            <a:bodyPr wrap="square" rtlCol="0">
              <a:spAutoFit/>
            </a:bodyPr>
            <a:lstStyle/>
            <a:p>
              <a:pPr algn="ctr"/>
              <a:r>
                <a:rPr lang="en-IN" sz="1400">
                  <a:latin typeface="+mj-lt"/>
                </a:rPr>
                <a:t>INR</a:t>
              </a:r>
              <a:r>
                <a:rPr lang="en-IN" sz="1400">
                  <a:solidFill>
                    <a:srgbClr val="FF0000"/>
                  </a:solidFill>
                  <a:latin typeface="+mj-lt"/>
                </a:rPr>
                <a:t> </a:t>
              </a:r>
              <a:r>
                <a:rPr lang="en-IN" sz="1400">
                  <a:latin typeface="+mj-lt"/>
                </a:rPr>
                <a:t>1208</a:t>
              </a:r>
              <a:r>
                <a:rPr lang="en-IN" sz="1400">
                  <a:solidFill>
                    <a:srgbClr val="FF0000"/>
                  </a:solidFill>
                  <a:latin typeface="+mj-lt"/>
                </a:rPr>
                <a:t> </a:t>
              </a:r>
              <a:r>
                <a:rPr lang="en-IN" sz="1400">
                  <a:latin typeface="+mj-lt"/>
                </a:rPr>
                <a:t>Mn</a:t>
              </a:r>
              <a:endParaRPr lang="en-IN" sz="1400" b="1">
                <a:latin typeface="+mj-lt"/>
              </a:endParaRPr>
            </a:p>
          </p:txBody>
        </p:sp>
        <p:sp>
          <p:nvSpPr>
            <p:cNvPr id="39" name="TextBox 38">
              <a:extLst>
                <a:ext uri="{FF2B5EF4-FFF2-40B4-BE49-F238E27FC236}">
                  <a16:creationId xmlns:a16="http://schemas.microsoft.com/office/drawing/2014/main" id="{55726E7A-67D6-6669-8466-7ADA6F6698E3}"/>
                </a:ext>
              </a:extLst>
            </p:cNvPr>
            <p:cNvSpPr txBox="1"/>
            <p:nvPr/>
          </p:nvSpPr>
          <p:spPr>
            <a:xfrm>
              <a:off x="2388606" y="3197545"/>
              <a:ext cx="1908491" cy="307777"/>
            </a:xfrm>
            <a:prstGeom prst="rect">
              <a:avLst/>
            </a:prstGeom>
            <a:noFill/>
          </p:spPr>
          <p:txBody>
            <a:bodyPr wrap="square" rtlCol="0">
              <a:spAutoFit/>
            </a:bodyPr>
            <a:lstStyle/>
            <a:p>
              <a:pPr algn="ctr"/>
              <a:r>
                <a:rPr lang="en-IN" sz="1400">
                  <a:latin typeface="+mj-lt"/>
                </a:rPr>
                <a:t>INR 180 Mn</a:t>
              </a:r>
              <a:endParaRPr lang="en-IN" sz="1400" b="1">
                <a:latin typeface="+mj-lt"/>
              </a:endParaRPr>
            </a:p>
          </p:txBody>
        </p:sp>
        <p:sp>
          <p:nvSpPr>
            <p:cNvPr id="40" name="TextBox 39">
              <a:extLst>
                <a:ext uri="{FF2B5EF4-FFF2-40B4-BE49-F238E27FC236}">
                  <a16:creationId xmlns:a16="http://schemas.microsoft.com/office/drawing/2014/main" id="{27F8814A-37E6-AB4F-2778-165745E8CF91}"/>
                </a:ext>
              </a:extLst>
            </p:cNvPr>
            <p:cNvSpPr txBox="1"/>
            <p:nvPr/>
          </p:nvSpPr>
          <p:spPr>
            <a:xfrm>
              <a:off x="3853774" y="3197545"/>
              <a:ext cx="1908491" cy="307777"/>
            </a:xfrm>
            <a:prstGeom prst="rect">
              <a:avLst/>
            </a:prstGeom>
            <a:noFill/>
          </p:spPr>
          <p:txBody>
            <a:bodyPr wrap="square" rtlCol="0">
              <a:spAutoFit/>
            </a:bodyPr>
            <a:lstStyle/>
            <a:p>
              <a:pPr algn="ctr"/>
              <a:r>
                <a:rPr lang="en-IN" sz="1400">
                  <a:latin typeface="+mj-lt"/>
                </a:rPr>
                <a:t>14.9% </a:t>
              </a:r>
              <a:endParaRPr lang="en-IN" sz="1400" b="1">
                <a:latin typeface="+mj-lt"/>
              </a:endParaRPr>
            </a:p>
          </p:txBody>
        </p:sp>
        <p:sp>
          <p:nvSpPr>
            <p:cNvPr id="41" name="TextBox 40">
              <a:extLst>
                <a:ext uri="{FF2B5EF4-FFF2-40B4-BE49-F238E27FC236}">
                  <a16:creationId xmlns:a16="http://schemas.microsoft.com/office/drawing/2014/main" id="{180561C4-C764-E06C-69D6-A1A38F294C85}"/>
                </a:ext>
              </a:extLst>
            </p:cNvPr>
            <p:cNvSpPr txBox="1"/>
            <p:nvPr/>
          </p:nvSpPr>
          <p:spPr>
            <a:xfrm>
              <a:off x="786560" y="4120538"/>
              <a:ext cx="1908491" cy="307777"/>
            </a:xfrm>
            <a:prstGeom prst="rect">
              <a:avLst/>
            </a:prstGeom>
            <a:noFill/>
          </p:spPr>
          <p:txBody>
            <a:bodyPr wrap="square" rtlCol="0">
              <a:spAutoFit/>
            </a:bodyPr>
            <a:lstStyle/>
            <a:p>
              <a:pPr algn="ctr"/>
              <a:r>
                <a:rPr lang="en-IN" sz="1400">
                  <a:latin typeface="+mj-lt"/>
                </a:rPr>
                <a:t>INR 91 Mn</a:t>
              </a:r>
              <a:endParaRPr lang="en-IN" sz="1400" b="1">
                <a:latin typeface="+mj-lt"/>
              </a:endParaRPr>
            </a:p>
          </p:txBody>
        </p:sp>
        <p:sp>
          <p:nvSpPr>
            <p:cNvPr id="42" name="TextBox 41">
              <a:extLst>
                <a:ext uri="{FF2B5EF4-FFF2-40B4-BE49-F238E27FC236}">
                  <a16:creationId xmlns:a16="http://schemas.microsoft.com/office/drawing/2014/main" id="{B4678FA7-E20A-21CD-4147-BA21BD631487}"/>
                </a:ext>
              </a:extLst>
            </p:cNvPr>
            <p:cNvSpPr txBox="1"/>
            <p:nvPr/>
          </p:nvSpPr>
          <p:spPr>
            <a:xfrm>
              <a:off x="2354698" y="4109309"/>
              <a:ext cx="1908491" cy="307777"/>
            </a:xfrm>
            <a:prstGeom prst="rect">
              <a:avLst/>
            </a:prstGeom>
            <a:noFill/>
          </p:spPr>
          <p:txBody>
            <a:bodyPr wrap="square" rtlCol="0">
              <a:spAutoFit/>
            </a:bodyPr>
            <a:lstStyle/>
            <a:p>
              <a:pPr algn="ctr"/>
              <a:r>
                <a:rPr lang="en-IN" sz="1400">
                  <a:latin typeface="+mj-lt"/>
                </a:rPr>
                <a:t>7.5% </a:t>
              </a:r>
              <a:endParaRPr lang="en-IN" sz="1400" b="1">
                <a:latin typeface="+mj-lt"/>
              </a:endParaRPr>
            </a:p>
          </p:txBody>
        </p:sp>
        <p:sp>
          <p:nvSpPr>
            <p:cNvPr id="43" name="TextBox 42">
              <a:extLst>
                <a:ext uri="{FF2B5EF4-FFF2-40B4-BE49-F238E27FC236}">
                  <a16:creationId xmlns:a16="http://schemas.microsoft.com/office/drawing/2014/main" id="{F3200893-56BA-CB64-4BD4-610CA9861FC7}"/>
                </a:ext>
              </a:extLst>
            </p:cNvPr>
            <p:cNvSpPr txBox="1"/>
            <p:nvPr/>
          </p:nvSpPr>
          <p:spPr>
            <a:xfrm>
              <a:off x="3853774" y="4120538"/>
              <a:ext cx="1908491" cy="307777"/>
            </a:xfrm>
            <a:prstGeom prst="rect">
              <a:avLst/>
            </a:prstGeom>
            <a:noFill/>
          </p:spPr>
          <p:txBody>
            <a:bodyPr wrap="square" rtlCol="0">
              <a:spAutoFit/>
            </a:bodyPr>
            <a:lstStyle/>
            <a:p>
              <a:pPr algn="ctr"/>
              <a:r>
                <a:rPr lang="en-IN" sz="1400" dirty="0">
                  <a:latin typeface="+mj-lt"/>
                </a:rPr>
                <a:t>INR 2.27</a:t>
              </a:r>
              <a:endParaRPr lang="en-IN" sz="1400" b="1" dirty="0">
                <a:latin typeface="+mj-lt"/>
              </a:endParaRPr>
            </a:p>
          </p:txBody>
        </p:sp>
        <p:sp>
          <p:nvSpPr>
            <p:cNvPr id="44" name="TextBox 43">
              <a:extLst>
                <a:ext uri="{FF2B5EF4-FFF2-40B4-BE49-F238E27FC236}">
                  <a16:creationId xmlns:a16="http://schemas.microsoft.com/office/drawing/2014/main" id="{16328DA7-B392-4DC8-98C5-B4686C1C358C}"/>
                </a:ext>
              </a:extLst>
            </p:cNvPr>
            <p:cNvSpPr txBox="1"/>
            <p:nvPr/>
          </p:nvSpPr>
          <p:spPr>
            <a:xfrm>
              <a:off x="1543601" y="1824002"/>
              <a:ext cx="3425565" cy="400110"/>
            </a:xfrm>
            <a:prstGeom prst="rect">
              <a:avLst/>
            </a:prstGeom>
            <a:noFill/>
          </p:spPr>
          <p:txBody>
            <a:bodyPr wrap="square" rtlCol="0">
              <a:spAutoFit/>
            </a:bodyPr>
            <a:lstStyle/>
            <a:p>
              <a:pPr algn="ctr"/>
              <a:r>
                <a:rPr lang="en-US" sz="2000" b="1">
                  <a:latin typeface="+mj-lt"/>
                </a:rPr>
                <a:t>Q1FY27 Financial Performance</a:t>
              </a:r>
              <a:endParaRPr lang="en-IN" sz="2000" b="1">
                <a:latin typeface="+mj-lt"/>
              </a:endParaRPr>
            </a:p>
          </p:txBody>
        </p:sp>
      </p:grpSp>
      <p:sp>
        <p:nvSpPr>
          <p:cNvPr id="8" name="TextBox 7">
            <a:extLst>
              <a:ext uri="{FF2B5EF4-FFF2-40B4-BE49-F238E27FC236}">
                <a16:creationId xmlns:a16="http://schemas.microsoft.com/office/drawing/2014/main" id="{B97565B1-7CA6-E218-9046-053EB65CDBBD}"/>
              </a:ext>
            </a:extLst>
          </p:cNvPr>
          <p:cNvSpPr txBox="1"/>
          <p:nvPr/>
        </p:nvSpPr>
        <p:spPr>
          <a:xfrm>
            <a:off x="342900" y="4834890"/>
            <a:ext cx="11327130" cy="1200329"/>
          </a:xfrm>
          <a:prstGeom prst="rect">
            <a:avLst/>
          </a:prstGeom>
          <a:noFill/>
        </p:spPr>
        <p:txBody>
          <a:bodyPr wrap="square" rtlCol="0">
            <a:spAutoFit/>
          </a:bodyPr>
          <a:lstStyle/>
          <a:p>
            <a:r>
              <a:rPr lang="en-IN"/>
              <a:t>Revenue Performance:</a:t>
            </a:r>
          </a:p>
          <a:p>
            <a:endParaRPr lang="en-IN"/>
          </a:p>
          <a:p>
            <a:pPr marL="285750" indent="-285750">
              <a:buFont typeface="Arial" panose="020B0604020202020204" pitchFamily="34" charset="0"/>
              <a:buChar char="•"/>
            </a:pPr>
            <a:r>
              <a:rPr lang="en-IN"/>
              <a:t>Revenue increased by ~60% year-on-year, driven by robust customer demand, higher jewellery sales, and strengthening brand recall.</a:t>
            </a:r>
          </a:p>
        </p:txBody>
      </p:sp>
    </p:spTree>
    <p:extLst>
      <p:ext uri="{BB962C8B-B14F-4D97-AF65-F5344CB8AC3E}">
        <p14:creationId xmlns:p14="http://schemas.microsoft.com/office/powerpoint/2010/main" val="3310636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996C3-738F-4575-A762-E8A99E654CFD}"/>
              </a:ext>
            </a:extLst>
          </p:cNvPr>
          <p:cNvSpPr>
            <a:spLocks noGrp="1"/>
          </p:cNvSpPr>
          <p:nvPr>
            <p:ph type="title"/>
          </p:nvPr>
        </p:nvSpPr>
        <p:spPr/>
        <p:txBody>
          <a:bodyPr/>
          <a:lstStyle/>
          <a:p>
            <a:r>
              <a:rPr lang="en-US"/>
              <a:t>Segmental</a:t>
            </a:r>
            <a:r>
              <a:rPr lang="en-US">
                <a:solidFill>
                  <a:srgbClr val="FF0000"/>
                </a:solidFill>
              </a:rPr>
              <a:t> </a:t>
            </a:r>
            <a:r>
              <a:rPr lang="en-US"/>
              <a:t>Performance</a:t>
            </a:r>
            <a:endParaRPr lang="en-IN"/>
          </a:p>
        </p:txBody>
      </p:sp>
      <p:sp>
        <p:nvSpPr>
          <p:cNvPr id="4" name="Rectangle 3">
            <a:extLst>
              <a:ext uri="{FF2B5EF4-FFF2-40B4-BE49-F238E27FC236}">
                <a16:creationId xmlns:a16="http://schemas.microsoft.com/office/drawing/2014/main" id="{E7227F08-7E5A-4D72-A156-667B3862839D}"/>
              </a:ext>
            </a:extLst>
          </p:cNvPr>
          <p:cNvSpPr/>
          <p:nvPr/>
        </p:nvSpPr>
        <p:spPr>
          <a:xfrm>
            <a:off x="4319057" y="886933"/>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DFCBEBC-7A0F-4F14-B84E-F0D0F267783F}"/>
              </a:ext>
            </a:extLst>
          </p:cNvPr>
          <p:cNvSpPr/>
          <p:nvPr/>
        </p:nvSpPr>
        <p:spPr>
          <a:xfrm>
            <a:off x="7762967" y="886933"/>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F12D1640-2B05-4720-A33F-4A795214CFAE}"/>
              </a:ext>
            </a:extLst>
          </p:cNvPr>
          <p:cNvSpPr/>
          <p:nvPr/>
        </p:nvSpPr>
        <p:spPr>
          <a:xfrm>
            <a:off x="897080" y="886933"/>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7" name="Content Placeholder 3">
            <a:extLst>
              <a:ext uri="{FF2B5EF4-FFF2-40B4-BE49-F238E27FC236}">
                <a16:creationId xmlns:a16="http://schemas.microsoft.com/office/drawing/2014/main" id="{7FB2915A-B574-4526-9774-423FCB005252}"/>
              </a:ext>
            </a:extLst>
          </p:cNvPr>
          <p:cNvGraphicFramePr>
            <a:graphicFrameLocks/>
          </p:cNvGraphicFramePr>
          <p:nvPr>
            <p:extLst>
              <p:ext uri="{D42A27DB-BD31-4B8C-83A1-F6EECF244321}">
                <p14:modId xmlns:p14="http://schemas.microsoft.com/office/powerpoint/2010/main" val="2469635257"/>
              </p:ext>
            </p:extLst>
          </p:nvPr>
        </p:nvGraphicFramePr>
        <p:xfrm>
          <a:off x="897079" y="886934"/>
          <a:ext cx="3296863" cy="23942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4276AA77-03BB-4A90-90F0-D515E5EC7824}"/>
              </a:ext>
            </a:extLst>
          </p:cNvPr>
          <p:cNvGraphicFramePr/>
          <p:nvPr>
            <p:extLst>
              <p:ext uri="{D42A27DB-BD31-4B8C-83A1-F6EECF244321}">
                <p14:modId xmlns:p14="http://schemas.microsoft.com/office/powerpoint/2010/main" val="1020929413"/>
              </p:ext>
            </p:extLst>
          </p:nvPr>
        </p:nvGraphicFramePr>
        <p:xfrm>
          <a:off x="7741034" y="854456"/>
          <a:ext cx="3631641" cy="2574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F31D7EA9-5FD1-4FBE-9F1E-17F9BB46CE93}"/>
              </a:ext>
            </a:extLst>
          </p:cNvPr>
          <p:cNvGraphicFramePr/>
          <p:nvPr>
            <p:extLst>
              <p:ext uri="{D42A27DB-BD31-4B8C-83A1-F6EECF244321}">
                <p14:modId xmlns:p14="http://schemas.microsoft.com/office/powerpoint/2010/main" val="610941260"/>
              </p:ext>
            </p:extLst>
          </p:nvPr>
        </p:nvGraphicFramePr>
        <p:xfrm>
          <a:off x="4319056" y="893255"/>
          <a:ext cx="3296863" cy="2381663"/>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2D09B0ED-612E-9193-B915-59ED21339421}"/>
              </a:ext>
            </a:extLst>
          </p:cNvPr>
          <p:cNvSpPr/>
          <p:nvPr/>
        </p:nvSpPr>
        <p:spPr>
          <a:xfrm>
            <a:off x="4319057" y="3461477"/>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57EF3BC4-0BA0-6922-AEDD-931E0B728586}"/>
              </a:ext>
            </a:extLst>
          </p:cNvPr>
          <p:cNvSpPr/>
          <p:nvPr/>
        </p:nvSpPr>
        <p:spPr>
          <a:xfrm>
            <a:off x="7762967" y="3461477"/>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02ED3393-024A-D141-5649-78EAA5380A38}"/>
              </a:ext>
            </a:extLst>
          </p:cNvPr>
          <p:cNvSpPr/>
          <p:nvPr/>
        </p:nvSpPr>
        <p:spPr>
          <a:xfrm>
            <a:off x="897080" y="3461477"/>
            <a:ext cx="3296863" cy="239422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14" name="Content Placeholder 3">
            <a:extLst>
              <a:ext uri="{FF2B5EF4-FFF2-40B4-BE49-F238E27FC236}">
                <a16:creationId xmlns:a16="http://schemas.microsoft.com/office/drawing/2014/main" id="{04E62B07-05A3-836C-0E36-5E9553838EA8}"/>
              </a:ext>
            </a:extLst>
          </p:cNvPr>
          <p:cNvGraphicFramePr>
            <a:graphicFrameLocks/>
          </p:cNvGraphicFramePr>
          <p:nvPr>
            <p:extLst>
              <p:ext uri="{D42A27DB-BD31-4B8C-83A1-F6EECF244321}">
                <p14:modId xmlns:p14="http://schemas.microsoft.com/office/powerpoint/2010/main" val="694043488"/>
              </p:ext>
            </p:extLst>
          </p:nvPr>
        </p:nvGraphicFramePr>
        <p:xfrm>
          <a:off x="897079" y="3461478"/>
          <a:ext cx="3296863" cy="239422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EAADDD38-BA76-E575-B04D-268F12D83075}"/>
              </a:ext>
            </a:extLst>
          </p:cNvPr>
          <p:cNvGraphicFramePr/>
          <p:nvPr>
            <p:extLst>
              <p:ext uri="{D42A27DB-BD31-4B8C-83A1-F6EECF244321}">
                <p14:modId xmlns:p14="http://schemas.microsoft.com/office/powerpoint/2010/main" val="2060954550"/>
              </p:ext>
            </p:extLst>
          </p:nvPr>
        </p:nvGraphicFramePr>
        <p:xfrm>
          <a:off x="7741034" y="3429000"/>
          <a:ext cx="3631641" cy="257454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Chart 15">
            <a:extLst>
              <a:ext uri="{FF2B5EF4-FFF2-40B4-BE49-F238E27FC236}">
                <a16:creationId xmlns:a16="http://schemas.microsoft.com/office/drawing/2014/main" id="{1C6CC8B9-8FEF-7966-38A3-A3A55D87FE32}"/>
              </a:ext>
            </a:extLst>
          </p:cNvPr>
          <p:cNvGraphicFramePr/>
          <p:nvPr>
            <p:extLst>
              <p:ext uri="{D42A27DB-BD31-4B8C-83A1-F6EECF244321}">
                <p14:modId xmlns:p14="http://schemas.microsoft.com/office/powerpoint/2010/main" val="2506991095"/>
              </p:ext>
            </p:extLst>
          </p:nvPr>
        </p:nvGraphicFramePr>
        <p:xfrm>
          <a:off x="4319056" y="3467799"/>
          <a:ext cx="3296863" cy="2381663"/>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108700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88E0D45-6283-4307-ACE9-132C60B53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6836" y="38100"/>
            <a:ext cx="1319446" cy="633334"/>
          </a:xfrm>
          <a:prstGeom prst="rect">
            <a:avLst/>
          </a:prstGeom>
        </p:spPr>
      </p:pic>
      <p:cxnSp>
        <p:nvCxnSpPr>
          <p:cNvPr id="10" name="Straight Connector 9">
            <a:extLst>
              <a:ext uri="{FF2B5EF4-FFF2-40B4-BE49-F238E27FC236}">
                <a16:creationId xmlns:a16="http://schemas.microsoft.com/office/drawing/2014/main" id="{3FAA4229-ECCC-49F4-86DF-EF7993B735EA}"/>
              </a:ext>
            </a:extLst>
          </p:cNvPr>
          <p:cNvCxnSpPr>
            <a:cxnSpLocks/>
          </p:cNvCxnSpPr>
          <p:nvPr/>
        </p:nvCxnSpPr>
        <p:spPr>
          <a:xfrm>
            <a:off x="0" y="733151"/>
            <a:ext cx="10426836"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707BD76-FE8F-4847-A1DA-0AEFABA347CC}"/>
              </a:ext>
            </a:extLst>
          </p:cNvPr>
          <p:cNvCxnSpPr>
            <a:cxnSpLocks/>
          </p:cNvCxnSpPr>
          <p:nvPr/>
        </p:nvCxnSpPr>
        <p:spPr>
          <a:xfrm>
            <a:off x="10145486" y="688181"/>
            <a:ext cx="215358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B1E56231-C730-47EC-B822-3EA95B1266AF}"/>
              </a:ext>
            </a:extLst>
          </p:cNvPr>
          <p:cNvSpPr txBox="1">
            <a:spLocks/>
          </p:cNvSpPr>
          <p:nvPr/>
        </p:nvSpPr>
        <p:spPr>
          <a:xfrm>
            <a:off x="95250" y="-34218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spc="120">
                <a:cs typeface="Calibri Light" panose="020F0302020204030204" pitchFamily="34" charset="0"/>
                <a:sym typeface="Calibri"/>
              </a:rPr>
              <a:t>SALES VOLUME GRAPH (In Kgs)</a:t>
            </a:r>
            <a:endParaRPr lang="en-IN" sz="3600" b="1" spc="120">
              <a:cs typeface="Calibri Light" panose="020F0302020204030204" pitchFamily="34" charset="0"/>
            </a:endParaRPr>
          </a:p>
        </p:txBody>
      </p:sp>
      <p:graphicFrame>
        <p:nvGraphicFramePr>
          <p:cNvPr id="13" name="Chart 12">
            <a:extLst>
              <a:ext uri="{FF2B5EF4-FFF2-40B4-BE49-F238E27FC236}">
                <a16:creationId xmlns:a16="http://schemas.microsoft.com/office/drawing/2014/main" id="{106C8047-D937-4B1C-4A7E-5C69A7A00047}"/>
              </a:ext>
            </a:extLst>
          </p:cNvPr>
          <p:cNvGraphicFramePr>
            <a:graphicFrameLocks/>
          </p:cNvGraphicFramePr>
          <p:nvPr>
            <p:extLst>
              <p:ext uri="{D42A27DB-BD31-4B8C-83A1-F6EECF244321}">
                <p14:modId xmlns:p14="http://schemas.microsoft.com/office/powerpoint/2010/main" val="3296717354"/>
              </p:ext>
            </p:extLst>
          </p:nvPr>
        </p:nvGraphicFramePr>
        <p:xfrm>
          <a:off x="255925" y="898987"/>
          <a:ext cx="11680149" cy="34099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Table 15">
            <a:extLst>
              <a:ext uri="{FF2B5EF4-FFF2-40B4-BE49-F238E27FC236}">
                <a16:creationId xmlns:a16="http://schemas.microsoft.com/office/drawing/2014/main" id="{28DC5348-8EB7-8869-E7DB-D0652FB04EB3}"/>
              </a:ext>
            </a:extLst>
          </p:cNvPr>
          <p:cNvGraphicFramePr>
            <a:graphicFrameLocks noGrp="1"/>
          </p:cNvGraphicFramePr>
          <p:nvPr>
            <p:extLst>
              <p:ext uri="{D42A27DB-BD31-4B8C-83A1-F6EECF244321}">
                <p14:modId xmlns:p14="http://schemas.microsoft.com/office/powerpoint/2010/main" val="3457721626"/>
              </p:ext>
            </p:extLst>
          </p:nvPr>
        </p:nvGraphicFramePr>
        <p:xfrm>
          <a:off x="3229300" y="4474770"/>
          <a:ext cx="5733397" cy="2057570"/>
        </p:xfrm>
        <a:graphic>
          <a:graphicData uri="http://schemas.openxmlformats.org/drawingml/2006/table">
            <a:tbl>
              <a:tblPr/>
              <a:tblGrid>
                <a:gridCol w="997112">
                  <a:extLst>
                    <a:ext uri="{9D8B030D-6E8A-4147-A177-3AD203B41FA5}">
                      <a16:colId xmlns:a16="http://schemas.microsoft.com/office/drawing/2014/main" val="2788458306"/>
                    </a:ext>
                  </a:extLst>
                </a:gridCol>
                <a:gridCol w="997112">
                  <a:extLst>
                    <a:ext uri="{9D8B030D-6E8A-4147-A177-3AD203B41FA5}">
                      <a16:colId xmlns:a16="http://schemas.microsoft.com/office/drawing/2014/main" val="2450865027"/>
                    </a:ext>
                  </a:extLst>
                </a:gridCol>
                <a:gridCol w="1246391">
                  <a:extLst>
                    <a:ext uri="{9D8B030D-6E8A-4147-A177-3AD203B41FA5}">
                      <a16:colId xmlns:a16="http://schemas.microsoft.com/office/drawing/2014/main" val="2334351405"/>
                    </a:ext>
                  </a:extLst>
                </a:gridCol>
                <a:gridCol w="1246391">
                  <a:extLst>
                    <a:ext uri="{9D8B030D-6E8A-4147-A177-3AD203B41FA5}">
                      <a16:colId xmlns:a16="http://schemas.microsoft.com/office/drawing/2014/main" val="2276480261"/>
                    </a:ext>
                  </a:extLst>
                </a:gridCol>
                <a:gridCol w="1246391">
                  <a:extLst>
                    <a:ext uri="{9D8B030D-6E8A-4147-A177-3AD203B41FA5}">
                      <a16:colId xmlns:a16="http://schemas.microsoft.com/office/drawing/2014/main" val="4212751397"/>
                    </a:ext>
                  </a:extLst>
                </a:gridCol>
              </a:tblGrid>
              <a:tr h="411514">
                <a:tc gridSpan="2">
                  <a:txBody>
                    <a:bodyPr/>
                    <a:lstStyle/>
                    <a:p>
                      <a:pPr algn="l" fontAlgn="b">
                        <a:buNone/>
                      </a:pPr>
                      <a:r>
                        <a:rPr lang="en-IN" sz="1400" b="1" i="0" u="none" strike="noStrike">
                          <a:solidFill>
                            <a:srgbClr val="000000"/>
                          </a:solidFill>
                          <a:effectLst/>
                          <a:latin typeface="+mj-lt"/>
                        </a:rPr>
                        <a:t>Sales in Kgs</a:t>
                      </a:r>
                    </a:p>
                  </a:txBody>
                  <a:tcPr marL="7620" marR="7620" marT="762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D472"/>
                    </a:solidFill>
                  </a:tcPr>
                </a:tc>
                <a:tc hMerge="1">
                  <a:txBody>
                    <a:bodyPr/>
                    <a:lstStyle/>
                    <a:p>
                      <a:endParaRPr lang="en-IN"/>
                    </a:p>
                  </a:txBody>
                  <a:tcPr/>
                </a:tc>
                <a:tc>
                  <a:txBody>
                    <a:bodyPr/>
                    <a:lstStyle/>
                    <a:p>
                      <a:pPr algn="l" fontAlgn="b">
                        <a:buNone/>
                      </a:pPr>
                      <a:endParaRPr lang="en-IN" sz="1400" b="0" i="0" u="none" strike="noStrike">
                        <a:solidFill>
                          <a:srgbClr val="000000"/>
                        </a:solidFill>
                        <a:effectLst/>
                        <a:latin typeface="+mj-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D472"/>
                    </a:solidFill>
                  </a:tcPr>
                </a:tc>
                <a:tc>
                  <a:txBody>
                    <a:bodyPr/>
                    <a:lstStyle/>
                    <a:p>
                      <a:pPr algn="l" fontAlgn="b">
                        <a:buNone/>
                      </a:pPr>
                      <a:endParaRPr lang="en-IN" sz="1400" b="0" i="0" u="none" strike="noStrike">
                        <a:solidFill>
                          <a:srgbClr val="000000"/>
                        </a:solidFill>
                        <a:effectLst/>
                        <a:latin typeface="+mj-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D472"/>
                    </a:solidFill>
                  </a:tcPr>
                </a:tc>
                <a:tc>
                  <a:txBody>
                    <a:bodyPr/>
                    <a:lstStyle/>
                    <a:p>
                      <a:pPr algn="l" fontAlgn="b">
                        <a:buNone/>
                      </a:pPr>
                      <a:endParaRPr lang="en-IN" sz="1400" b="0" i="0" u="none" strike="noStrike">
                        <a:solidFill>
                          <a:srgbClr val="000000"/>
                        </a:solidFill>
                        <a:effectLst/>
                        <a:latin typeface="+mj-lt"/>
                      </a:endParaRP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D472"/>
                    </a:solidFill>
                  </a:tcPr>
                </a:tc>
                <a:extLst>
                  <a:ext uri="{0D108BD9-81ED-4DB2-BD59-A6C34878D82A}">
                    <a16:rowId xmlns:a16="http://schemas.microsoft.com/office/drawing/2014/main" val="143256596"/>
                  </a:ext>
                </a:extLst>
              </a:tr>
              <a:tr h="411514">
                <a:tc>
                  <a:txBody>
                    <a:bodyPr/>
                    <a:lstStyle/>
                    <a:p>
                      <a:pPr algn="ctr" fontAlgn="b">
                        <a:buNone/>
                      </a:pPr>
                      <a:r>
                        <a:rPr lang="en-IN" sz="1400" b="1" i="0" u="none" strike="noStrike">
                          <a:solidFill>
                            <a:srgbClr val="000000"/>
                          </a:solidFill>
                          <a:effectLst/>
                          <a:latin typeface="+mj-lt"/>
                        </a:rPr>
                        <a:t>Period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1" i="0" u="none" strike="noStrike">
                          <a:solidFill>
                            <a:srgbClr val="000000"/>
                          </a:solidFill>
                          <a:effectLst/>
                          <a:latin typeface="+mj-lt"/>
                        </a:rPr>
                        <a:t>Retail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1" i="0" u="none" strike="noStrike">
                          <a:solidFill>
                            <a:srgbClr val="000000"/>
                          </a:solidFill>
                          <a:effectLst/>
                          <a:latin typeface="+mj-lt"/>
                        </a:rPr>
                        <a:t>Wholesale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1" i="0" u="none" strike="noStrike">
                          <a:solidFill>
                            <a:srgbClr val="000000"/>
                          </a:solidFill>
                          <a:effectLst/>
                          <a:latin typeface="+mj-lt"/>
                        </a:rPr>
                        <a:t>Jobwork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1" i="0" u="none" strike="noStrike">
                          <a:solidFill>
                            <a:srgbClr val="000000"/>
                          </a:solidFill>
                          <a:effectLst/>
                          <a:latin typeface="+mj-lt"/>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6682175"/>
                  </a:ext>
                </a:extLst>
              </a:tr>
              <a:tr h="411514">
                <a:tc>
                  <a:txBody>
                    <a:bodyPr/>
                    <a:lstStyle/>
                    <a:p>
                      <a:pPr algn="ctr" fontAlgn="b">
                        <a:buNone/>
                      </a:pPr>
                      <a:r>
                        <a:rPr lang="en-IN" sz="1400" b="0" i="0" u="none" strike="noStrike">
                          <a:solidFill>
                            <a:srgbClr val="000000"/>
                          </a:solidFill>
                          <a:effectLst/>
                          <a:latin typeface="+mj-lt"/>
                        </a:rPr>
                        <a:t>Q1FY27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49.57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30.63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95.27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175.47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4426908"/>
                  </a:ext>
                </a:extLst>
              </a:tr>
              <a:tr h="411514">
                <a:tc>
                  <a:txBody>
                    <a:bodyPr/>
                    <a:lstStyle/>
                    <a:p>
                      <a:pPr algn="ctr" fontAlgn="b">
                        <a:buNone/>
                      </a:pPr>
                      <a:r>
                        <a:rPr lang="en-IN" sz="1400" b="0" i="0" u="none" strike="noStrike">
                          <a:solidFill>
                            <a:srgbClr val="000000"/>
                          </a:solidFill>
                          <a:effectLst/>
                          <a:latin typeface="+mj-lt"/>
                        </a:rPr>
                        <a:t>Q4FY26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77.02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45.13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98.95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221.10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6819096"/>
                  </a:ext>
                </a:extLst>
              </a:tr>
              <a:tr h="411514">
                <a:tc>
                  <a:txBody>
                    <a:bodyPr/>
                    <a:lstStyle/>
                    <a:p>
                      <a:pPr algn="ctr" fontAlgn="b">
                        <a:buNone/>
                      </a:pPr>
                      <a:r>
                        <a:rPr lang="en-IN" sz="1400" b="0" i="0" u="none" strike="noStrike">
                          <a:solidFill>
                            <a:srgbClr val="000000"/>
                          </a:solidFill>
                          <a:effectLst/>
                          <a:latin typeface="+mj-lt"/>
                        </a:rPr>
                        <a:t>Q1 FY26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45.50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29.12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87.71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IN" sz="1400" b="0" i="0" u="none" strike="noStrike">
                          <a:solidFill>
                            <a:srgbClr val="000000"/>
                          </a:solidFill>
                          <a:effectLst/>
                          <a:latin typeface="+mj-lt"/>
                        </a:rPr>
                        <a:t>162.33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0103620"/>
                  </a:ext>
                </a:extLst>
              </a:tr>
            </a:tbl>
          </a:graphicData>
        </a:graphic>
      </p:graphicFrame>
    </p:spTree>
    <p:extLst>
      <p:ext uri="{BB962C8B-B14F-4D97-AF65-F5344CB8AC3E}">
        <p14:creationId xmlns:p14="http://schemas.microsoft.com/office/powerpoint/2010/main" val="3316306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AFD0B-1A9B-29E1-CEC6-C1F136ED2F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42DB7E-017B-223D-E76B-8F313E81E4FD}"/>
              </a:ext>
            </a:extLst>
          </p:cNvPr>
          <p:cNvSpPr>
            <a:spLocks noGrp="1"/>
          </p:cNvSpPr>
          <p:nvPr>
            <p:ph type="title"/>
          </p:nvPr>
        </p:nvSpPr>
        <p:spPr/>
        <p:txBody>
          <a:bodyPr/>
          <a:lstStyle/>
          <a:p>
            <a:r>
              <a:rPr lang="en-US" dirty="0">
                <a:latin typeface="+mj-lt"/>
              </a:rPr>
              <a:t>Operational Highlights</a:t>
            </a:r>
            <a:endParaRPr lang="en-IN" sz="1800" dirty="0">
              <a:highlight>
                <a:srgbClr val="FFFF00"/>
              </a:highlight>
              <a:latin typeface="+mj-lt"/>
            </a:endParaRPr>
          </a:p>
        </p:txBody>
      </p:sp>
      <p:sp>
        <p:nvSpPr>
          <p:cNvPr id="2" name="TextBox 1">
            <a:extLst>
              <a:ext uri="{FF2B5EF4-FFF2-40B4-BE49-F238E27FC236}">
                <a16:creationId xmlns:a16="http://schemas.microsoft.com/office/drawing/2014/main" id="{2AFD70DA-5820-FE76-4A44-A7B1F99B58BC}"/>
              </a:ext>
            </a:extLst>
          </p:cNvPr>
          <p:cNvSpPr txBox="1"/>
          <p:nvPr/>
        </p:nvSpPr>
        <p:spPr>
          <a:xfrm>
            <a:off x="281865" y="876300"/>
            <a:ext cx="11586677" cy="5683607"/>
          </a:xfrm>
          <a:prstGeom prst="rect">
            <a:avLst/>
          </a:prstGeom>
          <a:noFill/>
        </p:spPr>
        <p:txBody>
          <a:bodyPr wrap="square" rtlCol="0">
            <a:spAutoFit/>
          </a:bodyPr>
          <a:lstStyle/>
          <a:p>
            <a:pPr marL="342900" lvl="0" indent="-342900" algn="just">
              <a:buSzPts val="1000"/>
              <a:buFont typeface="Symbol" panose="05050102010706020507" pitchFamily="18" charset="2"/>
              <a:buChar char=""/>
              <a:tabLst>
                <a:tab pos="457200" algn="l"/>
              </a:tabLst>
            </a:pPr>
            <a:r>
              <a:rPr lang="en-IN" sz="1400" dirty="0">
                <a:latin typeface="+mj-lt"/>
              </a:rPr>
              <a:t>Delivered a healthy quarterly performance, with revenue growth in line with the guidance shared in the previous quarter, driven by robust customer demand, higher jewellery sales, and strengthening brand recall.</a:t>
            </a:r>
          </a:p>
          <a:p>
            <a:pPr marL="285750" indent="-285750" algn="just">
              <a:spcBef>
                <a:spcPts val="400"/>
              </a:spcBef>
              <a:spcAft>
                <a:spcPts val="400"/>
              </a:spcAft>
              <a:buFont typeface="Arial" panose="020B0604020202020204" pitchFamily="34" charset="0"/>
              <a:buChar char="•"/>
            </a:pPr>
            <a:endParaRPr lang="en-IN" sz="1400" dirty="0">
              <a:latin typeface="+mj-lt"/>
            </a:endParaRPr>
          </a:p>
          <a:p>
            <a:pPr marL="285750" indent="-285750" algn="just">
              <a:spcBef>
                <a:spcPts val="400"/>
              </a:spcBef>
              <a:spcAft>
                <a:spcPts val="400"/>
              </a:spcAft>
              <a:buFont typeface="Arial" panose="020B0604020202020204" pitchFamily="34" charset="0"/>
              <a:buChar char="•"/>
            </a:pPr>
            <a:r>
              <a:rPr lang="en-IN" sz="1400" dirty="0">
                <a:latin typeface="+mj-lt"/>
              </a:rPr>
              <a:t>Participated in 5 jewellery exhibitions/trade shows during Q1 FY27, in Saurashtra region, North Gujarat, Ahmedabad etc. These exhibitions enabled the Company to showcase its latest collections, strengthen relationships with trade partners, and expand its customer reach.</a:t>
            </a:r>
          </a:p>
          <a:p>
            <a:pPr algn="just">
              <a:spcBef>
                <a:spcPts val="400"/>
              </a:spcBef>
              <a:spcAft>
                <a:spcPts val="400"/>
              </a:spcAft>
            </a:pPr>
            <a:endParaRPr lang="en-IN" sz="1400" dirty="0">
              <a:latin typeface="+mj-lt"/>
            </a:endParaRPr>
          </a:p>
          <a:p>
            <a:pPr marL="285750" indent="-285750" algn="just">
              <a:spcBef>
                <a:spcPts val="400"/>
              </a:spcBef>
              <a:spcAft>
                <a:spcPts val="400"/>
              </a:spcAft>
              <a:buFont typeface="Arial" panose="020B0604020202020204" pitchFamily="34" charset="0"/>
              <a:buChar char="•"/>
            </a:pPr>
            <a:r>
              <a:rPr lang="en-IN" sz="1400" dirty="0">
                <a:latin typeface="+mj-lt"/>
              </a:rPr>
              <a:t>Launched multiple successful digital marketing campaigns showcasing both occasion and daily collections:</a:t>
            </a:r>
          </a:p>
          <a:p>
            <a:pPr marL="742950" lvl="1" indent="-285750" algn="just">
              <a:spcBef>
                <a:spcPts val="400"/>
              </a:spcBef>
              <a:spcAft>
                <a:spcPts val="400"/>
              </a:spcAft>
              <a:buFont typeface="Arial" panose="020B0604020202020204" pitchFamily="34" charset="0"/>
              <a:buChar char="•"/>
            </a:pPr>
            <a:r>
              <a:rPr lang="en-IN" sz="1400" dirty="0">
                <a:latin typeface="+mj-lt"/>
              </a:rPr>
              <a:t>Occasional Wear: “Akshay Tritiya”, “</a:t>
            </a:r>
            <a:r>
              <a:rPr lang="en-IN" sz="1400" dirty="0" err="1">
                <a:latin typeface="+mj-lt"/>
              </a:rPr>
              <a:t>Aangan</a:t>
            </a:r>
            <a:r>
              <a:rPr lang="en-IN" sz="1400" dirty="0">
                <a:latin typeface="+mj-lt"/>
              </a:rPr>
              <a:t>”, “</a:t>
            </a:r>
            <a:r>
              <a:rPr lang="en-IN" sz="1400" dirty="0" err="1">
                <a:latin typeface="+mj-lt"/>
              </a:rPr>
              <a:t>Godh</a:t>
            </a:r>
            <a:r>
              <a:rPr lang="en-IN" sz="1400" dirty="0">
                <a:latin typeface="+mj-lt"/>
              </a:rPr>
              <a:t> </a:t>
            </a:r>
            <a:r>
              <a:rPr lang="en-IN" sz="1400" dirty="0" err="1">
                <a:latin typeface="+mj-lt"/>
              </a:rPr>
              <a:t>Bharai</a:t>
            </a:r>
            <a:r>
              <a:rPr lang="en-IN" sz="1400" dirty="0">
                <a:latin typeface="+mj-lt"/>
              </a:rPr>
              <a:t>”, “Mothers Day”, “</a:t>
            </a:r>
            <a:r>
              <a:rPr lang="en-IN" sz="1400" dirty="0" err="1">
                <a:latin typeface="+mj-lt"/>
              </a:rPr>
              <a:t>Polki</a:t>
            </a:r>
            <a:r>
              <a:rPr lang="en-IN" sz="1400" dirty="0">
                <a:latin typeface="+mj-lt"/>
              </a:rPr>
              <a:t> Shoot” showcasing our Antique wear, fusion, </a:t>
            </a:r>
            <a:r>
              <a:rPr lang="en-IN" sz="1400" dirty="0" err="1">
                <a:latin typeface="+mj-lt"/>
              </a:rPr>
              <a:t>shringar</a:t>
            </a:r>
            <a:r>
              <a:rPr lang="en-IN" sz="1400" dirty="0">
                <a:latin typeface="+mj-lt"/>
              </a:rPr>
              <a:t> related designs</a:t>
            </a:r>
          </a:p>
          <a:p>
            <a:pPr marL="742950" lvl="1" indent="-285750" algn="just">
              <a:spcBef>
                <a:spcPts val="400"/>
              </a:spcBef>
              <a:spcAft>
                <a:spcPts val="400"/>
              </a:spcAft>
              <a:buFont typeface="Arial" panose="020B0604020202020204" pitchFamily="34" charset="0"/>
              <a:buChar char="•"/>
            </a:pPr>
            <a:r>
              <a:rPr lang="en-IN" sz="1400" dirty="0">
                <a:latin typeface="+mj-lt"/>
              </a:rPr>
              <a:t>Similar to Occasional Wear, the Company strengthened the positioning of its lightweight and elegantly designed Daily Wear collection, 18K Rose Gold Collections through targeted digital branding campaigns such as “Home Coming”, “Samaiyu” “Rose”, “Vintage” across its social media platforms. </a:t>
            </a:r>
          </a:p>
          <a:p>
            <a:pPr algn="just">
              <a:spcBef>
                <a:spcPts val="400"/>
              </a:spcBef>
              <a:spcAft>
                <a:spcPts val="400"/>
              </a:spcAft>
            </a:pPr>
            <a:r>
              <a:rPr lang="en-IN" sz="1400" b="1" u="sng" dirty="0">
                <a:latin typeface="+mj-lt"/>
              </a:rPr>
              <a:t>Retail Showroom Expansion</a:t>
            </a:r>
          </a:p>
          <a:p>
            <a:pPr marL="285750" indent="-285750" algn="just">
              <a:spcBef>
                <a:spcPts val="400"/>
              </a:spcBef>
              <a:spcAft>
                <a:spcPts val="400"/>
              </a:spcAft>
              <a:buFont typeface="Arial" panose="020B0604020202020204" pitchFamily="34" charset="0"/>
              <a:buChar char="•"/>
            </a:pPr>
            <a:r>
              <a:rPr lang="en-IN" sz="1400" dirty="0">
                <a:latin typeface="+mj-lt"/>
              </a:rPr>
              <a:t>Retail expansion remains on track, with flagship showrooms in Surat (by Q2) and Rajkot (by early Q3), alongside mid-sized stores in </a:t>
            </a:r>
            <a:r>
              <a:rPr lang="en-IN" sz="1400" dirty="0" err="1">
                <a:latin typeface="+mj-lt"/>
              </a:rPr>
              <a:t>Maninagar</a:t>
            </a:r>
            <a:r>
              <a:rPr lang="en-IN" sz="1400" dirty="0">
                <a:latin typeface="+mj-lt"/>
              </a:rPr>
              <a:t> (Ahmedabad East) and Gandhinagar, aimed at strengthening geographic presence and enhancing direct customer access across high-growth Gujarat markets.</a:t>
            </a:r>
          </a:p>
          <a:p>
            <a:pPr algn="just">
              <a:spcBef>
                <a:spcPts val="400"/>
              </a:spcBef>
              <a:spcAft>
                <a:spcPts val="400"/>
              </a:spcAft>
            </a:pPr>
            <a:endParaRPr lang="en-IN" sz="1400" b="1" u="sng" dirty="0">
              <a:latin typeface="+mj-lt"/>
            </a:endParaRPr>
          </a:p>
          <a:p>
            <a:pPr algn="just">
              <a:spcBef>
                <a:spcPts val="400"/>
              </a:spcBef>
              <a:spcAft>
                <a:spcPts val="400"/>
              </a:spcAft>
            </a:pPr>
            <a:r>
              <a:rPr lang="en-IN" sz="1400" b="1" u="sng" dirty="0">
                <a:latin typeface="+mj-lt"/>
              </a:rPr>
              <a:t>Exhibitions &amp; Trade Participation</a:t>
            </a:r>
          </a:p>
          <a:p>
            <a:pPr marL="285750" indent="-285750" algn="just">
              <a:spcBef>
                <a:spcPts val="400"/>
              </a:spcBef>
              <a:spcAft>
                <a:spcPts val="400"/>
              </a:spcAft>
              <a:buFont typeface="Arial" panose="020B0604020202020204" pitchFamily="34" charset="0"/>
              <a:buChar char="•"/>
            </a:pPr>
            <a:r>
              <a:rPr lang="en-IN" sz="1400" dirty="0">
                <a:latin typeface="+mj-lt"/>
              </a:rPr>
              <a:t>Participated in 5 jewellery exhibitions/trade shows during Q1 FY27, in Saurashtra region, North Gujarat, Ahmedabad etc.</a:t>
            </a:r>
          </a:p>
          <a:p>
            <a:pPr marL="285750" indent="-285750" algn="just">
              <a:spcBef>
                <a:spcPts val="400"/>
              </a:spcBef>
              <a:spcAft>
                <a:spcPts val="400"/>
              </a:spcAft>
              <a:buFont typeface="Arial" panose="020B0604020202020204" pitchFamily="34" charset="0"/>
              <a:buChar char="•"/>
            </a:pPr>
            <a:r>
              <a:rPr lang="en-IN" sz="1400" dirty="0">
                <a:latin typeface="+mj-lt"/>
              </a:rPr>
              <a:t>These exhibitions enabled the Company to showcase its latest collections, strengthen relationships with trade partners, and expand its customer reach.</a:t>
            </a:r>
          </a:p>
          <a:p>
            <a:pPr algn="just">
              <a:spcBef>
                <a:spcPts val="400"/>
              </a:spcBef>
              <a:spcAft>
                <a:spcPts val="400"/>
              </a:spcAft>
            </a:pPr>
            <a:endParaRPr lang="en-IN" sz="1400" dirty="0">
              <a:latin typeface="+mj-lt"/>
            </a:endParaRPr>
          </a:p>
        </p:txBody>
      </p:sp>
    </p:spTree>
    <p:extLst>
      <p:ext uri="{BB962C8B-B14F-4D97-AF65-F5344CB8AC3E}">
        <p14:creationId xmlns:p14="http://schemas.microsoft.com/office/powerpoint/2010/main" val="58625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493DED-45C6-E899-A067-99938891695E}"/>
              </a:ext>
            </a:extLst>
          </p:cNvPr>
          <p:cNvSpPr txBox="1"/>
          <p:nvPr/>
        </p:nvSpPr>
        <p:spPr>
          <a:xfrm>
            <a:off x="8204617" y="3710502"/>
            <a:ext cx="3987383" cy="584775"/>
          </a:xfrm>
          <a:prstGeom prst="rect">
            <a:avLst/>
          </a:prstGeom>
          <a:noFill/>
        </p:spPr>
        <p:txBody>
          <a:bodyPr wrap="square">
            <a:spAutoFit/>
          </a:bodyPr>
          <a:lstStyle/>
          <a:p>
            <a:r>
              <a:rPr lang="en-US" sz="3200" b="1">
                <a:latin typeface="Calibri Light" panose="020F0302020204030204" pitchFamily="34" charset="0"/>
                <a:cs typeface="Calibri Light" panose="020F0302020204030204" pitchFamily="34" charset="0"/>
              </a:rPr>
              <a:t>COMPANY OVERVIEW</a:t>
            </a:r>
            <a:endParaRPr lang="en-IN" sz="3200"/>
          </a:p>
        </p:txBody>
      </p:sp>
      <p:cxnSp>
        <p:nvCxnSpPr>
          <p:cNvPr id="14" name="Straight Connector 13">
            <a:extLst>
              <a:ext uri="{FF2B5EF4-FFF2-40B4-BE49-F238E27FC236}">
                <a16:creationId xmlns:a16="http://schemas.microsoft.com/office/drawing/2014/main" id="{FAB2D844-C988-8423-0C48-F164284806AA}"/>
              </a:ext>
            </a:extLst>
          </p:cNvPr>
          <p:cNvCxnSpPr>
            <a:cxnSpLocks/>
          </p:cNvCxnSpPr>
          <p:nvPr/>
        </p:nvCxnSpPr>
        <p:spPr>
          <a:xfrm>
            <a:off x="5308600" y="4370227"/>
            <a:ext cx="699047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44C6E12-0B80-16DC-C87B-49D2CA9F7F01}"/>
              </a:ext>
            </a:extLst>
          </p:cNvPr>
          <p:cNvCxnSpPr>
            <a:cxnSpLocks/>
          </p:cNvCxnSpPr>
          <p:nvPr/>
        </p:nvCxnSpPr>
        <p:spPr>
          <a:xfrm>
            <a:off x="7899816" y="4325257"/>
            <a:ext cx="439925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7537DA87-23AD-2A04-4843-CB28E9C2AC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007634" y="1271196"/>
            <a:ext cx="3070600" cy="3838250"/>
          </a:xfrm>
          <a:prstGeom prst="rect">
            <a:avLst/>
          </a:prstGeom>
        </p:spPr>
      </p:pic>
      <p:grpSp>
        <p:nvGrpSpPr>
          <p:cNvPr id="21" name="Group 20">
            <a:extLst>
              <a:ext uri="{FF2B5EF4-FFF2-40B4-BE49-F238E27FC236}">
                <a16:creationId xmlns:a16="http://schemas.microsoft.com/office/drawing/2014/main" id="{CB9421FE-9620-458E-0A19-EB4B939898E7}"/>
              </a:ext>
            </a:extLst>
          </p:cNvPr>
          <p:cNvGrpSpPr/>
          <p:nvPr/>
        </p:nvGrpSpPr>
        <p:grpSpPr>
          <a:xfrm>
            <a:off x="1872514" y="1151276"/>
            <a:ext cx="3362755" cy="4329504"/>
            <a:chOff x="3343824" y="1566637"/>
            <a:chExt cx="2673800" cy="4611007"/>
          </a:xfrm>
        </p:grpSpPr>
        <p:sp>
          <p:nvSpPr>
            <p:cNvPr id="22" name="Rectangle 21">
              <a:extLst>
                <a:ext uri="{FF2B5EF4-FFF2-40B4-BE49-F238E27FC236}">
                  <a16:creationId xmlns:a16="http://schemas.microsoft.com/office/drawing/2014/main" id="{B36B236A-DAC2-97AA-739C-46BC1D351538}"/>
                </a:ext>
              </a:extLst>
            </p:cNvPr>
            <p:cNvSpPr/>
            <p:nvPr/>
          </p:nvSpPr>
          <p:spPr>
            <a:xfrm>
              <a:off x="3352801" y="1574800"/>
              <a:ext cx="2631296" cy="4597400"/>
            </a:xfrm>
            <a:prstGeom prst="rect">
              <a:avLst/>
            </a:prstGeom>
            <a:noFill/>
            <a:ln w="254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3" name="Group 22">
              <a:extLst>
                <a:ext uri="{FF2B5EF4-FFF2-40B4-BE49-F238E27FC236}">
                  <a16:creationId xmlns:a16="http://schemas.microsoft.com/office/drawing/2014/main" id="{C942088E-691D-5BC8-C90F-E76890E0FC62}"/>
                </a:ext>
              </a:extLst>
            </p:cNvPr>
            <p:cNvGrpSpPr/>
            <p:nvPr/>
          </p:nvGrpSpPr>
          <p:grpSpPr>
            <a:xfrm>
              <a:off x="3343824" y="1566637"/>
              <a:ext cx="2673800" cy="4611007"/>
              <a:chOff x="4102243" y="1515837"/>
              <a:chExt cx="2673800" cy="4611007"/>
            </a:xfrm>
          </p:grpSpPr>
          <p:sp>
            <p:nvSpPr>
              <p:cNvPr id="24" name="Rectangle 4">
                <a:extLst>
                  <a:ext uri="{FF2B5EF4-FFF2-40B4-BE49-F238E27FC236}">
                    <a16:creationId xmlns:a16="http://schemas.microsoft.com/office/drawing/2014/main" id="{1B4E484A-34F7-78FD-D813-1D503068B92B}"/>
                  </a:ext>
                </a:extLst>
              </p:cNvPr>
              <p:cNvSpPr/>
              <p:nvPr/>
            </p:nvSpPr>
            <p:spPr>
              <a:xfrm>
                <a:off x="4102243" y="1515837"/>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4">
                <a:extLst>
                  <a:ext uri="{FF2B5EF4-FFF2-40B4-BE49-F238E27FC236}">
                    <a16:creationId xmlns:a16="http://schemas.microsoft.com/office/drawing/2014/main" id="{C90D4CBC-5686-3530-BCF2-3684A54A480E}"/>
                  </a:ext>
                </a:extLst>
              </p:cNvPr>
              <p:cNvSpPr/>
              <p:nvPr/>
            </p:nvSpPr>
            <p:spPr>
              <a:xfrm rot="10800000">
                <a:off x="5399870" y="5174344"/>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cxnSp>
        <p:nvCxnSpPr>
          <p:cNvPr id="29" name="Straight Connector 28">
            <a:extLst>
              <a:ext uri="{FF2B5EF4-FFF2-40B4-BE49-F238E27FC236}">
                <a16:creationId xmlns:a16="http://schemas.microsoft.com/office/drawing/2014/main" id="{EB815E17-3786-2D5C-FABB-772C7DF58C00}"/>
              </a:ext>
            </a:extLst>
          </p:cNvPr>
          <p:cNvCxnSpPr>
            <a:cxnSpLocks/>
          </p:cNvCxnSpPr>
          <p:nvPr/>
        </p:nvCxnSpPr>
        <p:spPr>
          <a:xfrm>
            <a:off x="-1447800" y="4370227"/>
            <a:ext cx="3187024"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276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ontent Placeholder 4">
            <a:extLst>
              <a:ext uri="{FF2B5EF4-FFF2-40B4-BE49-F238E27FC236}">
                <a16:creationId xmlns:a16="http://schemas.microsoft.com/office/drawing/2014/main" id="{4227E025-0590-FA4A-8646-1D72A4C04081}"/>
              </a:ext>
            </a:extLst>
          </p:cNvPr>
          <p:cNvGraphicFramePr>
            <a:graphicFrameLocks noGrp="1"/>
          </p:cNvGraphicFramePr>
          <p:nvPr>
            <p:ph idx="4294967295"/>
            <p:extLst>
              <p:ext uri="{D42A27DB-BD31-4B8C-83A1-F6EECF244321}">
                <p14:modId xmlns:p14="http://schemas.microsoft.com/office/powerpoint/2010/main" val="307545255"/>
              </p:ext>
            </p:extLst>
          </p:nvPr>
        </p:nvGraphicFramePr>
        <p:xfrm>
          <a:off x="269822" y="963614"/>
          <a:ext cx="11693579" cy="5347243"/>
        </p:xfrm>
        <a:graphic>
          <a:graphicData uri="http://schemas.openxmlformats.org/drawingml/2006/table">
            <a:tbl>
              <a:tblPr firstRow="1" bandRow="1">
                <a:tableStyleId>{ED083AE6-46FA-4A59-8FB0-9F97EB10719F}</a:tableStyleId>
              </a:tblPr>
              <a:tblGrid>
                <a:gridCol w="3454529">
                  <a:extLst>
                    <a:ext uri="{9D8B030D-6E8A-4147-A177-3AD203B41FA5}">
                      <a16:colId xmlns:a16="http://schemas.microsoft.com/office/drawing/2014/main" val="20000"/>
                    </a:ext>
                  </a:extLst>
                </a:gridCol>
                <a:gridCol w="1647810">
                  <a:extLst>
                    <a:ext uri="{9D8B030D-6E8A-4147-A177-3AD203B41FA5}">
                      <a16:colId xmlns:a16="http://schemas.microsoft.com/office/drawing/2014/main" val="20005"/>
                    </a:ext>
                  </a:extLst>
                </a:gridCol>
                <a:gridCol w="1647810">
                  <a:extLst>
                    <a:ext uri="{9D8B030D-6E8A-4147-A177-3AD203B41FA5}">
                      <a16:colId xmlns:a16="http://schemas.microsoft.com/office/drawing/2014/main" val="20004"/>
                    </a:ext>
                  </a:extLst>
                </a:gridCol>
                <a:gridCol w="1647810">
                  <a:extLst>
                    <a:ext uri="{9D8B030D-6E8A-4147-A177-3AD203B41FA5}">
                      <a16:colId xmlns:a16="http://schemas.microsoft.com/office/drawing/2014/main" val="3266823763"/>
                    </a:ext>
                  </a:extLst>
                </a:gridCol>
                <a:gridCol w="1647810">
                  <a:extLst>
                    <a:ext uri="{9D8B030D-6E8A-4147-A177-3AD203B41FA5}">
                      <a16:colId xmlns:a16="http://schemas.microsoft.com/office/drawing/2014/main" val="20006"/>
                    </a:ext>
                  </a:extLst>
                </a:gridCol>
                <a:gridCol w="1647810">
                  <a:extLst>
                    <a:ext uri="{9D8B030D-6E8A-4147-A177-3AD203B41FA5}">
                      <a16:colId xmlns:a16="http://schemas.microsoft.com/office/drawing/2014/main" val="20007"/>
                    </a:ext>
                  </a:extLst>
                </a:gridCol>
              </a:tblGrid>
              <a:tr h="355463">
                <a:tc>
                  <a:txBody>
                    <a:bodyPr/>
                    <a:lstStyle/>
                    <a:p>
                      <a:pPr algn="l" rtl="0" fontAlgn="b"/>
                      <a:r>
                        <a:rPr lang="en-IN" sz="1300" b="1" u="none" strike="noStrike">
                          <a:solidFill>
                            <a:schemeClr val="tx1"/>
                          </a:solidFill>
                          <a:effectLst/>
                          <a:latin typeface="+mj-lt"/>
                        </a:rPr>
                        <a:t>PARTICULARS (INR Mn)</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US" sz="1300" b="1" i="0" u="none" strike="noStrike">
                          <a:solidFill>
                            <a:schemeClr val="tx1"/>
                          </a:solidFill>
                          <a:effectLst/>
                          <a:latin typeface="+mj-lt"/>
                          <a:cs typeface="Calibri Light" panose="020F0302020204030204" pitchFamily="34" charset="0"/>
                        </a:rPr>
                        <a:t>Q</a:t>
                      </a:r>
                      <a:r>
                        <a:rPr lang="en-IN" sz="1300" b="1" i="0" u="none" strike="noStrike">
                          <a:solidFill>
                            <a:schemeClr val="tx1"/>
                          </a:solidFill>
                          <a:effectLst/>
                          <a:latin typeface="+mj-lt"/>
                          <a:cs typeface="Calibri Light" panose="020F0302020204030204" pitchFamily="34" charset="0"/>
                        </a:rPr>
                        <a:t>1-FY27</a:t>
                      </a:r>
                    </a:p>
                  </a:txBody>
                  <a:tcPr marL="75600" marR="75600" marT="46800" marB="46800" anchor="ctr"/>
                </a:tc>
                <a:tc>
                  <a:txBody>
                    <a:bodyPr/>
                    <a:lstStyle/>
                    <a:p>
                      <a:pPr algn="ctr" rtl="0" fontAlgn="b"/>
                      <a:r>
                        <a:rPr lang="en-IN" sz="1300" b="1" u="none" strike="noStrike">
                          <a:solidFill>
                            <a:schemeClr val="tx1"/>
                          </a:solidFill>
                          <a:effectLst/>
                          <a:latin typeface="+mj-lt"/>
                        </a:rPr>
                        <a:t>Q1-FY26</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US" sz="1300" b="1" i="0" u="none" strike="noStrike">
                          <a:solidFill>
                            <a:schemeClr val="tx1"/>
                          </a:solidFill>
                          <a:effectLst/>
                          <a:latin typeface="+mj-lt"/>
                          <a:cs typeface="Calibri Light" panose="020F0302020204030204" pitchFamily="34" charset="0"/>
                        </a:rPr>
                        <a:t>Y-o-Y</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chemeClr val="tx1"/>
                          </a:solidFill>
                          <a:effectLst/>
                          <a:latin typeface="+mj-lt"/>
                        </a:rPr>
                        <a:t>Q4-FY26</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US" sz="1300" b="1" i="0" u="none" strike="noStrike">
                          <a:solidFill>
                            <a:schemeClr val="tx1"/>
                          </a:solidFill>
                          <a:effectLst/>
                          <a:latin typeface="+mj-lt"/>
                          <a:cs typeface="Calibri Light" panose="020F0302020204030204" pitchFamily="34" charset="0"/>
                        </a:rPr>
                        <a:t>Q-</a:t>
                      </a:r>
                      <a:r>
                        <a:rPr lang="en-IN" sz="1300" b="1" i="0" u="none" strike="noStrike">
                          <a:solidFill>
                            <a:schemeClr val="tx1"/>
                          </a:solidFill>
                          <a:effectLst/>
                          <a:latin typeface="+mj-lt"/>
                          <a:cs typeface="Calibri Light" panose="020F0302020204030204" pitchFamily="34" charset="0"/>
                        </a:rPr>
                        <a:t>o-Q</a:t>
                      </a:r>
                    </a:p>
                  </a:txBody>
                  <a:tcPr marL="75600" marR="75600" marT="46800" marB="46800" anchor="ctr"/>
                </a:tc>
                <a:extLst>
                  <a:ext uri="{0D108BD9-81ED-4DB2-BD59-A6C34878D82A}">
                    <a16:rowId xmlns:a16="http://schemas.microsoft.com/office/drawing/2014/main" val="10000"/>
                  </a:ext>
                </a:extLst>
              </a:tr>
              <a:tr h="355463">
                <a:tc>
                  <a:txBody>
                    <a:bodyPr/>
                    <a:lstStyle/>
                    <a:p>
                      <a:pPr algn="l" rtl="0" fontAlgn="b"/>
                      <a:r>
                        <a:rPr lang="en-IN" sz="1300" b="1" u="none" strike="noStrike">
                          <a:solidFill>
                            <a:srgbClr val="000000"/>
                          </a:solidFill>
                          <a:effectLst/>
                          <a:latin typeface="+mj-lt"/>
                        </a:rPr>
                        <a:t>Operational Revenue</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1,208</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7</a:t>
                      </a:r>
                      <a:r>
                        <a:rPr lang="en-IN" sz="1300" b="1" i="0" u="none" strike="noStrike" kern="1200">
                          <a:solidFill>
                            <a:srgbClr val="000000"/>
                          </a:solidFill>
                          <a:effectLst/>
                          <a:latin typeface="+mj-lt"/>
                          <a:ea typeface="+mn-ea"/>
                          <a:cs typeface="+mn-cs"/>
                        </a:rPr>
                        <a:t>56</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59.8%</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1,895</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(36.3)%</a:t>
                      </a:r>
                    </a:p>
                  </a:txBody>
                  <a:tcPr marL="6350" marR="6350" marT="6350" marB="0" anchor="ctr"/>
                </a:tc>
                <a:extLst>
                  <a:ext uri="{0D108BD9-81ED-4DB2-BD59-A6C34878D82A}">
                    <a16:rowId xmlns:a16="http://schemas.microsoft.com/office/drawing/2014/main" val="10001"/>
                  </a:ext>
                </a:extLst>
              </a:tr>
              <a:tr h="355463">
                <a:tc>
                  <a:txBody>
                    <a:bodyPr/>
                    <a:lstStyle/>
                    <a:p>
                      <a:pPr algn="l" rtl="0" fontAlgn="b"/>
                      <a:r>
                        <a:rPr lang="en-IN" sz="1300" b="0" u="none" strike="noStrike">
                          <a:solidFill>
                            <a:srgbClr val="000000"/>
                          </a:solidFill>
                          <a:effectLst/>
                          <a:latin typeface="+mj-lt"/>
                        </a:rPr>
                        <a:t>Total Expenses</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1,029</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6</a:t>
                      </a:r>
                      <a:r>
                        <a:rPr lang="en-IN" sz="1300" b="0" i="0" u="none" strike="noStrike" kern="1200">
                          <a:solidFill>
                            <a:srgbClr val="000000"/>
                          </a:solidFill>
                          <a:effectLst/>
                          <a:latin typeface="+mj-lt"/>
                          <a:ea typeface="+mn-ea"/>
                          <a:cs typeface="+mn-cs"/>
                        </a:rPr>
                        <a:t>26</a:t>
                      </a: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64.4%</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1,683</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(38.9)%</a:t>
                      </a:r>
                    </a:p>
                  </a:txBody>
                  <a:tcPr marL="6350" marR="6350" marT="6350" marB="0" anchor="ctr"/>
                </a:tc>
                <a:extLst>
                  <a:ext uri="{0D108BD9-81ED-4DB2-BD59-A6C34878D82A}">
                    <a16:rowId xmlns:a16="http://schemas.microsoft.com/office/drawing/2014/main" val="10002"/>
                  </a:ext>
                </a:extLst>
              </a:tr>
              <a:tr h="355463">
                <a:tc>
                  <a:txBody>
                    <a:bodyPr/>
                    <a:lstStyle/>
                    <a:p>
                      <a:pPr algn="l" rtl="0" fontAlgn="b"/>
                      <a:r>
                        <a:rPr lang="en-IN" sz="1300" b="1" u="none" strike="noStrike">
                          <a:solidFill>
                            <a:srgbClr val="000000"/>
                          </a:solidFill>
                          <a:effectLst/>
                          <a:latin typeface="+mj-lt"/>
                        </a:rPr>
                        <a:t>EBITDA</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179</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IN" sz="1300" b="1" i="0" u="none" strike="noStrike" kern="1200">
                          <a:solidFill>
                            <a:srgbClr val="000000"/>
                          </a:solidFill>
                          <a:effectLst/>
                          <a:latin typeface="+mj-lt"/>
                          <a:ea typeface="+mn-ea"/>
                          <a:cs typeface="+mn-cs"/>
                        </a:rPr>
                        <a:t>130</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37.7%</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212</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(15.6)%</a:t>
                      </a:r>
                    </a:p>
                  </a:txBody>
                  <a:tcPr marL="6350" marR="6350" marT="6350" marB="0" anchor="ctr"/>
                </a:tc>
                <a:extLst>
                  <a:ext uri="{0D108BD9-81ED-4DB2-BD59-A6C34878D82A}">
                    <a16:rowId xmlns:a16="http://schemas.microsoft.com/office/drawing/2014/main" val="10003"/>
                  </a:ext>
                </a:extLst>
              </a:tr>
              <a:tr h="355463">
                <a:tc>
                  <a:txBody>
                    <a:bodyPr/>
                    <a:lstStyle/>
                    <a:p>
                      <a:pPr algn="l" rtl="0" fontAlgn="b"/>
                      <a:r>
                        <a:rPr lang="en-IN" sz="1300" b="1" i="1" u="none" strike="noStrike">
                          <a:solidFill>
                            <a:srgbClr val="000000"/>
                          </a:solidFill>
                          <a:effectLst/>
                          <a:latin typeface="+mj-lt"/>
                        </a:rPr>
                        <a:t>EBITDA Margins (%)</a:t>
                      </a:r>
                      <a:endParaRPr lang="en-IN" sz="1300" b="1" i="1"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14.82%</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IN" sz="1300" b="1" i="0" u="none" strike="noStrike" kern="1200">
                          <a:solidFill>
                            <a:srgbClr val="000000"/>
                          </a:solidFill>
                          <a:effectLst/>
                          <a:latin typeface="+mj-lt"/>
                          <a:ea typeface="+mn-ea"/>
                          <a:cs typeface="+mn-cs"/>
                        </a:rPr>
                        <a:t>17.20%</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(238) Bps</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11.19%</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361 Bps</a:t>
                      </a:r>
                    </a:p>
                  </a:txBody>
                  <a:tcPr marL="6350" marR="6350" marT="6350" marB="0" anchor="ctr"/>
                </a:tc>
                <a:extLst>
                  <a:ext uri="{0D108BD9-81ED-4DB2-BD59-A6C34878D82A}">
                    <a16:rowId xmlns:a16="http://schemas.microsoft.com/office/drawing/2014/main" val="10004"/>
                  </a:ext>
                </a:extLst>
              </a:tr>
              <a:tr h="355463">
                <a:tc>
                  <a:txBody>
                    <a:bodyPr/>
                    <a:lstStyle/>
                    <a:p>
                      <a:pPr algn="l" rtl="0" fontAlgn="b"/>
                      <a:r>
                        <a:rPr lang="en-IN" sz="1300" b="0" u="none" strike="noStrike">
                          <a:solidFill>
                            <a:srgbClr val="000000"/>
                          </a:solidFill>
                          <a:effectLst/>
                          <a:latin typeface="+mj-lt"/>
                        </a:rPr>
                        <a:t>Other Income</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0.4</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US" sz="1300" b="0" i="0" u="none" strike="noStrike">
                          <a:solidFill>
                            <a:srgbClr val="000000"/>
                          </a:solidFill>
                          <a:effectLst/>
                          <a:latin typeface="Calibri Light" panose="020F0302020204030204" pitchFamily="34" charset="0"/>
                        </a:rPr>
                        <a:t>150.0%</a:t>
                      </a:r>
                      <a:endParaRPr lang="en-IN" sz="1300" b="0" i="0" u="none" strike="noStrike">
                        <a:solidFill>
                          <a:srgbClr val="000000"/>
                        </a:solidFill>
                        <a:effectLst/>
                        <a:latin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3</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(66.7)%</a:t>
                      </a:r>
                    </a:p>
                  </a:txBody>
                  <a:tcPr marL="6350" marR="6350" marT="6350" marB="0" anchor="ctr"/>
                </a:tc>
                <a:extLst>
                  <a:ext uri="{0D108BD9-81ED-4DB2-BD59-A6C34878D82A}">
                    <a16:rowId xmlns:a16="http://schemas.microsoft.com/office/drawing/2014/main" val="10005"/>
                  </a:ext>
                </a:extLst>
              </a:tr>
              <a:tr h="355463">
                <a:tc>
                  <a:txBody>
                    <a:bodyPr/>
                    <a:lstStyle/>
                    <a:p>
                      <a:pPr algn="l" rtl="0" fontAlgn="b"/>
                      <a:r>
                        <a:rPr lang="en-IN" sz="1300" b="0" u="none" strike="noStrike">
                          <a:solidFill>
                            <a:srgbClr val="000000"/>
                          </a:solidFill>
                          <a:effectLst/>
                          <a:latin typeface="+mj-lt"/>
                        </a:rPr>
                        <a:t>Depreciation</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16</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8</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100.0%</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14</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14.3%</a:t>
                      </a:r>
                    </a:p>
                  </a:txBody>
                  <a:tcPr marL="6350" marR="6350" marT="6350" marB="0" anchor="ctr"/>
                </a:tc>
                <a:extLst>
                  <a:ext uri="{0D108BD9-81ED-4DB2-BD59-A6C34878D82A}">
                    <a16:rowId xmlns:a16="http://schemas.microsoft.com/office/drawing/2014/main" val="10006"/>
                  </a:ext>
                </a:extLst>
              </a:tr>
              <a:tr h="339198">
                <a:tc>
                  <a:txBody>
                    <a:bodyPr/>
                    <a:lstStyle/>
                    <a:p>
                      <a:pPr algn="l" rtl="0" fontAlgn="b"/>
                      <a:r>
                        <a:rPr lang="en-IN" sz="1300" b="0" u="none" strike="noStrike">
                          <a:solidFill>
                            <a:srgbClr val="000000"/>
                          </a:solidFill>
                          <a:effectLst/>
                          <a:latin typeface="+mj-lt"/>
                        </a:rPr>
                        <a:t>Finance Cost</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42</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26</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61.5%</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40</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5.0%</a:t>
                      </a:r>
                    </a:p>
                  </a:txBody>
                  <a:tcPr marL="6350" marR="6350" marT="6350" marB="0" anchor="ctr"/>
                </a:tc>
                <a:extLst>
                  <a:ext uri="{0D108BD9-81ED-4DB2-BD59-A6C34878D82A}">
                    <a16:rowId xmlns:a16="http://schemas.microsoft.com/office/drawing/2014/main" val="10007"/>
                  </a:ext>
                </a:extLst>
              </a:tr>
              <a:tr h="387026">
                <a:tc>
                  <a:txBody>
                    <a:bodyPr/>
                    <a:lstStyle/>
                    <a:p>
                      <a:pPr algn="l" rtl="0" fontAlgn="b"/>
                      <a:r>
                        <a:rPr lang="en-IN" sz="1300" b="1" u="none" strike="noStrike">
                          <a:solidFill>
                            <a:srgbClr val="000000"/>
                          </a:solidFill>
                          <a:effectLst/>
                          <a:latin typeface="+mj-lt"/>
                        </a:rPr>
                        <a:t>PBT</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122</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9</a:t>
                      </a:r>
                      <a:r>
                        <a:rPr lang="en-IN" sz="1300" b="1" i="0" u="none" strike="noStrike" kern="1200">
                          <a:solidFill>
                            <a:srgbClr val="000000"/>
                          </a:solidFill>
                          <a:effectLst/>
                          <a:latin typeface="+mj-lt"/>
                          <a:ea typeface="+mn-ea"/>
                          <a:cs typeface="+mn-cs"/>
                        </a:rPr>
                        <a:t>6</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27.1%</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161</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(24.2)%</a:t>
                      </a:r>
                    </a:p>
                  </a:txBody>
                  <a:tcPr marL="6350" marR="6350" marT="6350" marB="0" anchor="ctr"/>
                </a:tc>
                <a:extLst>
                  <a:ext uri="{0D108BD9-81ED-4DB2-BD59-A6C34878D82A}">
                    <a16:rowId xmlns:a16="http://schemas.microsoft.com/office/drawing/2014/main" val="10008"/>
                  </a:ext>
                </a:extLst>
              </a:tr>
              <a:tr h="355463">
                <a:tc>
                  <a:txBody>
                    <a:bodyPr/>
                    <a:lstStyle/>
                    <a:p>
                      <a:pPr algn="l" rtl="0" fontAlgn="b"/>
                      <a:r>
                        <a:rPr lang="en-IN" sz="1300" b="0" u="none" strike="noStrike">
                          <a:solidFill>
                            <a:srgbClr val="000000"/>
                          </a:solidFill>
                          <a:effectLst/>
                          <a:latin typeface="+mj-lt"/>
                        </a:rPr>
                        <a:t>Tax</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31</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IN" sz="1300" b="0" i="0" u="none" strike="noStrike" kern="1200">
                          <a:solidFill>
                            <a:srgbClr val="000000"/>
                          </a:solidFill>
                          <a:effectLst/>
                          <a:latin typeface="+mj-lt"/>
                          <a:ea typeface="+mn-ea"/>
                          <a:cs typeface="+mn-cs"/>
                        </a:rPr>
                        <a:t>25</a:t>
                      </a: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24.0%</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44</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(29.5)%</a:t>
                      </a:r>
                    </a:p>
                  </a:txBody>
                  <a:tcPr marL="6350" marR="6350" marT="6350" marB="0" anchor="ctr"/>
                </a:tc>
                <a:extLst>
                  <a:ext uri="{0D108BD9-81ED-4DB2-BD59-A6C34878D82A}">
                    <a16:rowId xmlns:a16="http://schemas.microsoft.com/office/drawing/2014/main" val="10009"/>
                  </a:ext>
                </a:extLst>
              </a:tr>
              <a:tr h="355463">
                <a:tc>
                  <a:txBody>
                    <a:bodyPr/>
                    <a:lstStyle/>
                    <a:p>
                      <a:pPr algn="l" rtl="0" fontAlgn="b"/>
                      <a:r>
                        <a:rPr lang="en-IN" sz="1300" b="1" u="none" strike="noStrike">
                          <a:solidFill>
                            <a:srgbClr val="000000"/>
                          </a:solidFill>
                          <a:effectLst/>
                          <a:latin typeface="+mj-lt"/>
                        </a:rPr>
                        <a:t>PAT</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91</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7</a:t>
                      </a:r>
                      <a:r>
                        <a:rPr lang="en-IN" sz="1300" b="1" i="0" u="none" strike="noStrike" kern="1200">
                          <a:solidFill>
                            <a:srgbClr val="000000"/>
                          </a:solidFill>
                          <a:effectLst/>
                          <a:latin typeface="+mj-lt"/>
                          <a:ea typeface="+mn-ea"/>
                          <a:cs typeface="+mn-cs"/>
                        </a:rPr>
                        <a:t>1</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28.2%</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117</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(22.2)%</a:t>
                      </a:r>
                    </a:p>
                  </a:txBody>
                  <a:tcPr marL="6350" marR="6350" marT="6350" marB="0" anchor="ctr"/>
                </a:tc>
                <a:extLst>
                  <a:ext uri="{0D108BD9-81ED-4DB2-BD59-A6C34878D82A}">
                    <a16:rowId xmlns:a16="http://schemas.microsoft.com/office/drawing/2014/main" val="10010"/>
                  </a:ext>
                </a:extLst>
              </a:tr>
              <a:tr h="355463">
                <a:tc>
                  <a:txBody>
                    <a:bodyPr/>
                    <a:lstStyle/>
                    <a:p>
                      <a:pPr algn="l" rtl="0" fontAlgn="b"/>
                      <a:r>
                        <a:rPr lang="en-IN" sz="1300" b="1" i="1" u="none" strike="noStrike">
                          <a:solidFill>
                            <a:srgbClr val="000000"/>
                          </a:solidFill>
                          <a:effectLst/>
                          <a:latin typeface="+mj-lt"/>
                        </a:rPr>
                        <a:t>PAT Margins (%)</a:t>
                      </a:r>
                      <a:endParaRPr lang="en-IN" sz="1300" b="1" i="1"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7.53%</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IN" sz="1300" b="1" i="0" u="none" strike="noStrike" kern="1200">
                          <a:solidFill>
                            <a:srgbClr val="000000"/>
                          </a:solidFill>
                          <a:effectLst/>
                          <a:latin typeface="+mj-lt"/>
                          <a:ea typeface="+mn-ea"/>
                          <a:cs typeface="+mn-cs"/>
                        </a:rPr>
                        <a:t>9.39%</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(190) Bps</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6.17%</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133 Bps</a:t>
                      </a:r>
                    </a:p>
                  </a:txBody>
                  <a:tcPr marL="6350" marR="6350" marT="6350" marB="0" anchor="ctr"/>
                </a:tc>
                <a:extLst>
                  <a:ext uri="{0D108BD9-81ED-4DB2-BD59-A6C34878D82A}">
                    <a16:rowId xmlns:a16="http://schemas.microsoft.com/office/drawing/2014/main" val="10011"/>
                  </a:ext>
                </a:extLst>
              </a:tr>
              <a:tr h="355463">
                <a:tc>
                  <a:txBody>
                    <a:bodyPr/>
                    <a:lstStyle/>
                    <a:p>
                      <a:pPr algn="l" rtl="0" fontAlgn="b"/>
                      <a:r>
                        <a:rPr lang="en-IN" sz="1300" b="0" u="none" strike="noStrike">
                          <a:solidFill>
                            <a:srgbClr val="000000"/>
                          </a:solidFill>
                          <a:effectLst/>
                          <a:latin typeface="+mj-lt"/>
                        </a:rPr>
                        <a:t>Other Comprehensive Income</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IN" sz="1300" b="0" i="0" u="none" strike="noStrike" kern="1200">
                          <a:solidFill>
                            <a:srgbClr val="000000"/>
                          </a:solidFill>
                          <a:effectLst/>
                          <a:latin typeface="+mj-lt"/>
                          <a:ea typeface="+mn-ea"/>
                          <a:cs typeface="+mn-cs"/>
                        </a:rPr>
                        <a:t>-</a:t>
                      </a: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a:t>
                      </a:r>
                    </a:p>
                  </a:txBody>
                  <a:tcPr marL="6350" marR="6350" marT="6350" marB="0" anchor="ctr"/>
                </a:tc>
                <a:extLst>
                  <a:ext uri="{0D108BD9-81ED-4DB2-BD59-A6C34878D82A}">
                    <a16:rowId xmlns:a16="http://schemas.microsoft.com/office/drawing/2014/main" val="10013"/>
                  </a:ext>
                </a:extLst>
              </a:tr>
              <a:tr h="355463">
                <a:tc>
                  <a:txBody>
                    <a:bodyPr/>
                    <a:lstStyle/>
                    <a:p>
                      <a:pPr algn="l" rtl="0" fontAlgn="b"/>
                      <a:r>
                        <a:rPr lang="en-IN" sz="1300" b="1" u="none" strike="noStrike">
                          <a:solidFill>
                            <a:srgbClr val="000000"/>
                          </a:solidFill>
                          <a:effectLst/>
                          <a:latin typeface="+mj-lt"/>
                        </a:rPr>
                        <a:t>Total Comprehensive Income</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91</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7</a:t>
                      </a:r>
                      <a:r>
                        <a:rPr lang="en-IN" sz="1300" b="1" i="0" u="none" strike="noStrike" kern="1200">
                          <a:solidFill>
                            <a:srgbClr val="000000"/>
                          </a:solidFill>
                          <a:effectLst/>
                          <a:latin typeface="+mj-lt"/>
                          <a:ea typeface="+mn-ea"/>
                          <a:cs typeface="+mn-cs"/>
                        </a:rPr>
                        <a:t>1</a:t>
                      </a: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a:t>
                      </a: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mn-cs"/>
                        </a:rPr>
                        <a:t>116</a:t>
                      </a:r>
                      <a:endParaRPr lang="en-IN" sz="1300" b="1"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1" i="0" u="none" strike="noStrike">
                          <a:solidFill>
                            <a:srgbClr val="000000"/>
                          </a:solidFill>
                          <a:effectLst/>
                          <a:latin typeface="Calibri Light" panose="020F0302020204030204" pitchFamily="34" charset="0"/>
                        </a:rPr>
                        <a:t>-</a:t>
                      </a:r>
                    </a:p>
                  </a:txBody>
                  <a:tcPr marL="6350" marR="6350" marT="6350" marB="0" anchor="ctr"/>
                </a:tc>
                <a:extLst>
                  <a:ext uri="{0D108BD9-81ED-4DB2-BD59-A6C34878D82A}">
                    <a16:rowId xmlns:a16="http://schemas.microsoft.com/office/drawing/2014/main" val="10014"/>
                  </a:ext>
                </a:extLst>
              </a:tr>
              <a:tr h="355463">
                <a:tc>
                  <a:txBody>
                    <a:bodyPr/>
                    <a:lstStyle/>
                    <a:p>
                      <a:pPr algn="l" rtl="0" fontAlgn="b"/>
                      <a:r>
                        <a:rPr lang="en-IN" sz="1300" b="0" u="none" strike="noStrike">
                          <a:solidFill>
                            <a:srgbClr val="000000"/>
                          </a:solidFill>
                          <a:effectLst/>
                          <a:latin typeface="+mj-lt"/>
                        </a:rPr>
                        <a:t>Basic/Diluted EPS (INR)</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2.27</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1</a:t>
                      </a:r>
                      <a:r>
                        <a:rPr lang="en-IN" sz="1300" b="0" i="0" u="none" strike="noStrike" kern="1200">
                          <a:solidFill>
                            <a:srgbClr val="000000"/>
                          </a:solidFill>
                          <a:effectLst/>
                          <a:latin typeface="+mj-lt"/>
                          <a:ea typeface="+mn-ea"/>
                          <a:cs typeface="+mn-cs"/>
                        </a:rPr>
                        <a:t>.78</a:t>
                      </a: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a:t>
                      </a: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mn-cs"/>
                        </a:rPr>
                        <a:t>2.92</a:t>
                      </a:r>
                      <a:endParaRPr lang="en-IN" sz="1300" b="0" i="0" u="none" strike="noStrike" kern="1200">
                        <a:solidFill>
                          <a:srgbClr val="000000"/>
                        </a:solidFill>
                        <a:effectLst/>
                        <a:latin typeface="+mj-lt"/>
                        <a:ea typeface="+mn-ea"/>
                        <a:cs typeface="+mn-cs"/>
                      </a:endParaRPr>
                    </a:p>
                  </a:txBody>
                  <a:tcPr marL="9525" marR="9525" marT="9525" marB="0" anchor="ctr"/>
                </a:tc>
                <a:tc>
                  <a:txBody>
                    <a:bodyPr/>
                    <a:lstStyle/>
                    <a:p>
                      <a:pPr algn="ctr" rtl="0" fontAlgn="ctr">
                        <a:buNone/>
                      </a:pPr>
                      <a:r>
                        <a:rPr lang="en-IN" sz="1300" b="0" i="0" u="none" strike="noStrike">
                          <a:solidFill>
                            <a:srgbClr val="000000"/>
                          </a:solidFill>
                          <a:effectLst/>
                          <a:latin typeface="Calibri Light" panose="020F0302020204030204" pitchFamily="34" charset="0"/>
                        </a:rPr>
                        <a:t>-</a:t>
                      </a:r>
                    </a:p>
                  </a:txBody>
                  <a:tcPr marL="6350" marR="6350" marT="6350" marB="0" anchor="ctr"/>
                </a:tc>
                <a:extLst>
                  <a:ext uri="{0D108BD9-81ED-4DB2-BD59-A6C34878D82A}">
                    <a16:rowId xmlns:a16="http://schemas.microsoft.com/office/drawing/2014/main" val="10012"/>
                  </a:ext>
                </a:extLst>
              </a:tr>
            </a:tbl>
          </a:graphicData>
        </a:graphic>
      </p:graphicFrame>
      <p:sp>
        <p:nvSpPr>
          <p:cNvPr id="4" name="Title 3">
            <a:extLst>
              <a:ext uri="{FF2B5EF4-FFF2-40B4-BE49-F238E27FC236}">
                <a16:creationId xmlns:a16="http://schemas.microsoft.com/office/drawing/2014/main" id="{3F95BF0B-D433-E2D6-DFA1-70E255D5779E}"/>
              </a:ext>
            </a:extLst>
          </p:cNvPr>
          <p:cNvSpPr>
            <a:spLocks noGrp="1"/>
          </p:cNvSpPr>
          <p:nvPr>
            <p:ph type="title"/>
          </p:nvPr>
        </p:nvSpPr>
        <p:spPr/>
        <p:txBody>
          <a:bodyPr/>
          <a:lstStyle/>
          <a:p>
            <a:r>
              <a:rPr lang="en-US"/>
              <a:t>Quarterly Consolidated Income Statement </a:t>
            </a:r>
            <a:endParaRPr lang="en-IN"/>
          </a:p>
        </p:txBody>
      </p:sp>
    </p:spTree>
    <p:extLst>
      <p:ext uri="{BB962C8B-B14F-4D97-AF65-F5344CB8AC3E}">
        <p14:creationId xmlns:p14="http://schemas.microsoft.com/office/powerpoint/2010/main" val="3085524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3BFF3-CE38-4AD2-E50E-425153CDA51D}"/>
            </a:ext>
          </a:extLst>
        </p:cNvPr>
        <p:cNvGrpSpPr/>
        <p:nvPr/>
      </p:nvGrpSpPr>
      <p:grpSpPr>
        <a:xfrm>
          <a:off x="0" y="0"/>
          <a:ext cx="0" cy="0"/>
          <a:chOff x="0" y="0"/>
          <a:chExt cx="0" cy="0"/>
        </a:xfrm>
      </p:grpSpPr>
      <p:graphicFrame>
        <p:nvGraphicFramePr>
          <p:cNvPr id="27" name="Content Placeholder 4">
            <a:extLst>
              <a:ext uri="{FF2B5EF4-FFF2-40B4-BE49-F238E27FC236}">
                <a16:creationId xmlns:a16="http://schemas.microsoft.com/office/drawing/2014/main" id="{35B389EE-79A3-B25B-2216-65BC8913493F}"/>
              </a:ext>
            </a:extLst>
          </p:cNvPr>
          <p:cNvGraphicFramePr>
            <a:graphicFrameLocks noGrp="1"/>
          </p:cNvGraphicFramePr>
          <p:nvPr>
            <p:ph idx="4294967295"/>
            <p:extLst>
              <p:ext uri="{D42A27DB-BD31-4B8C-83A1-F6EECF244321}">
                <p14:modId xmlns:p14="http://schemas.microsoft.com/office/powerpoint/2010/main" val="545493514"/>
              </p:ext>
            </p:extLst>
          </p:nvPr>
        </p:nvGraphicFramePr>
        <p:xfrm>
          <a:off x="269821" y="963614"/>
          <a:ext cx="11692023" cy="5347243"/>
        </p:xfrm>
        <a:graphic>
          <a:graphicData uri="http://schemas.openxmlformats.org/drawingml/2006/table">
            <a:tbl>
              <a:tblPr firstRow="1" bandRow="1">
                <a:tableStyleId>{ED083AE6-46FA-4A59-8FB0-9F97EB10719F}</a:tableStyleId>
              </a:tblPr>
              <a:tblGrid>
                <a:gridCol w="4809555">
                  <a:extLst>
                    <a:ext uri="{9D8B030D-6E8A-4147-A177-3AD203B41FA5}">
                      <a16:colId xmlns:a16="http://schemas.microsoft.com/office/drawing/2014/main" val="20000"/>
                    </a:ext>
                  </a:extLst>
                </a:gridCol>
                <a:gridCol w="2294156">
                  <a:extLst>
                    <a:ext uri="{9D8B030D-6E8A-4147-A177-3AD203B41FA5}">
                      <a16:colId xmlns:a16="http://schemas.microsoft.com/office/drawing/2014/main" val="20005"/>
                    </a:ext>
                  </a:extLst>
                </a:gridCol>
                <a:gridCol w="2294156">
                  <a:extLst>
                    <a:ext uri="{9D8B030D-6E8A-4147-A177-3AD203B41FA5}">
                      <a16:colId xmlns:a16="http://schemas.microsoft.com/office/drawing/2014/main" val="20006"/>
                    </a:ext>
                  </a:extLst>
                </a:gridCol>
                <a:gridCol w="2294156">
                  <a:extLst>
                    <a:ext uri="{9D8B030D-6E8A-4147-A177-3AD203B41FA5}">
                      <a16:colId xmlns:a16="http://schemas.microsoft.com/office/drawing/2014/main" val="20007"/>
                    </a:ext>
                  </a:extLst>
                </a:gridCol>
              </a:tblGrid>
              <a:tr h="355463">
                <a:tc>
                  <a:txBody>
                    <a:bodyPr/>
                    <a:lstStyle/>
                    <a:p>
                      <a:pPr algn="l" rtl="0" fontAlgn="b"/>
                      <a:r>
                        <a:rPr lang="en-IN" sz="1300" b="1" u="none" strike="noStrike">
                          <a:solidFill>
                            <a:schemeClr val="tx1"/>
                          </a:solidFill>
                          <a:effectLst/>
                          <a:latin typeface="+mj-lt"/>
                        </a:rPr>
                        <a:t>PARTICULARS (INR Mn)</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i="0" u="none" strike="noStrike">
                          <a:solidFill>
                            <a:schemeClr val="tx1"/>
                          </a:solidFill>
                          <a:effectLst/>
                          <a:latin typeface="+mj-lt"/>
                          <a:cs typeface="Calibri Light" panose="020F0302020204030204" pitchFamily="34" charset="0"/>
                        </a:rPr>
                        <a:t>FY26</a:t>
                      </a:r>
                    </a:p>
                  </a:txBody>
                  <a:tcPr marL="75600" marR="75600" marT="46800" marB="46800" anchor="ctr"/>
                </a:tc>
                <a:tc>
                  <a:txBody>
                    <a:bodyPr/>
                    <a:lstStyle/>
                    <a:p>
                      <a:pPr algn="ctr" rtl="0" fontAlgn="b"/>
                      <a:r>
                        <a:rPr lang="en-IN" sz="1300" b="1" u="none" strike="noStrike">
                          <a:solidFill>
                            <a:schemeClr val="tx1"/>
                          </a:solidFill>
                          <a:effectLst/>
                          <a:latin typeface="+mj-lt"/>
                        </a:rPr>
                        <a:t>FY25</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US" sz="1300" b="1" i="0" u="none" strike="noStrike">
                          <a:solidFill>
                            <a:schemeClr val="tx1"/>
                          </a:solidFill>
                          <a:effectLst/>
                          <a:latin typeface="+mj-lt"/>
                          <a:cs typeface="Calibri Light" panose="020F0302020204030204" pitchFamily="34" charset="0"/>
                        </a:rPr>
                        <a:t>Y-</a:t>
                      </a:r>
                      <a:r>
                        <a:rPr lang="en-IN" sz="1300" b="1" i="0" u="none" strike="noStrike">
                          <a:solidFill>
                            <a:schemeClr val="tx1"/>
                          </a:solidFill>
                          <a:effectLst/>
                          <a:latin typeface="+mj-lt"/>
                          <a:cs typeface="Calibri Light" panose="020F0302020204030204" pitchFamily="34" charset="0"/>
                        </a:rPr>
                        <a:t>o-Y</a:t>
                      </a:r>
                    </a:p>
                  </a:txBody>
                  <a:tcPr marL="75600" marR="75600" marT="46800" marB="46800" anchor="ctr"/>
                </a:tc>
                <a:extLst>
                  <a:ext uri="{0D108BD9-81ED-4DB2-BD59-A6C34878D82A}">
                    <a16:rowId xmlns:a16="http://schemas.microsoft.com/office/drawing/2014/main" val="10000"/>
                  </a:ext>
                </a:extLst>
              </a:tr>
              <a:tr h="355463">
                <a:tc>
                  <a:txBody>
                    <a:bodyPr/>
                    <a:lstStyle/>
                    <a:p>
                      <a:pPr algn="l" rtl="0" fontAlgn="b"/>
                      <a:r>
                        <a:rPr lang="en-IN" sz="1300" b="1" u="none" strike="noStrike">
                          <a:solidFill>
                            <a:schemeClr val="tx1"/>
                          </a:solidFill>
                          <a:effectLst/>
                          <a:latin typeface="+mj-lt"/>
                        </a:rPr>
                        <a:t>Operational Revenue</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6,365</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5,301</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20.1%</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1"/>
                  </a:ext>
                </a:extLst>
              </a:tr>
              <a:tr h="355463">
                <a:tc>
                  <a:txBody>
                    <a:bodyPr/>
                    <a:lstStyle/>
                    <a:p>
                      <a:pPr algn="l" rtl="0" fontAlgn="b"/>
                      <a:r>
                        <a:rPr lang="en-IN" sz="1300" b="0" u="none" strike="noStrike">
                          <a:solidFill>
                            <a:schemeClr val="tx1"/>
                          </a:solidFill>
                          <a:effectLst/>
                          <a:latin typeface="+mj-lt"/>
                        </a:rPr>
                        <a:t>Total Expenses</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5,446</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4,659</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16.9%</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2"/>
                  </a:ext>
                </a:extLst>
              </a:tr>
              <a:tr h="355463">
                <a:tc>
                  <a:txBody>
                    <a:bodyPr/>
                    <a:lstStyle/>
                    <a:p>
                      <a:pPr algn="l" rtl="0" fontAlgn="b"/>
                      <a:r>
                        <a:rPr lang="en-IN" sz="1300" b="1" u="none" strike="noStrike">
                          <a:solidFill>
                            <a:schemeClr val="tx1"/>
                          </a:solidFill>
                          <a:effectLst/>
                          <a:latin typeface="+mj-lt"/>
                        </a:rPr>
                        <a:t>EBITDA</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919</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642</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43.1%</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3"/>
                  </a:ext>
                </a:extLst>
              </a:tr>
              <a:tr h="355463">
                <a:tc>
                  <a:txBody>
                    <a:bodyPr/>
                    <a:lstStyle/>
                    <a:p>
                      <a:pPr algn="l" rtl="0" fontAlgn="b"/>
                      <a:r>
                        <a:rPr lang="en-IN" sz="1300" b="1" i="1" u="none" strike="noStrike">
                          <a:solidFill>
                            <a:schemeClr val="tx1"/>
                          </a:solidFill>
                          <a:effectLst/>
                          <a:latin typeface="+mj-lt"/>
                        </a:rPr>
                        <a:t>EBITDA Margins (%)</a:t>
                      </a:r>
                      <a:endParaRPr lang="en-IN" sz="1300" b="1" i="1"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1" u="none" strike="noStrike" kern="1200">
                          <a:solidFill>
                            <a:schemeClr val="tx1"/>
                          </a:solidFill>
                          <a:effectLst/>
                          <a:latin typeface="+mj-lt"/>
                          <a:ea typeface="+mn-ea"/>
                          <a:cs typeface="Calibri Light" panose="020F0302020204030204" pitchFamily="34" charset="0"/>
                        </a:rPr>
                        <a:t>14.44%</a:t>
                      </a:r>
                      <a:endParaRPr lang="en-IN" sz="1300" b="1" i="1"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i="1" u="none" strike="noStrike">
                          <a:solidFill>
                            <a:srgbClr val="000000"/>
                          </a:solidFill>
                          <a:effectLst/>
                          <a:latin typeface="+mj-lt"/>
                        </a:rPr>
                        <a:t>12.11%</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1" u="none" strike="noStrike" kern="1200">
                          <a:solidFill>
                            <a:schemeClr val="tx1"/>
                          </a:solidFill>
                          <a:effectLst/>
                          <a:latin typeface="+mj-lt"/>
                          <a:ea typeface="+mn-ea"/>
                          <a:cs typeface="Calibri Light" panose="020F0302020204030204" pitchFamily="34" charset="0"/>
                        </a:rPr>
                        <a:t>233 Bps</a:t>
                      </a:r>
                      <a:endParaRPr lang="en-IN" sz="1300" b="1" i="1"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4"/>
                  </a:ext>
                </a:extLst>
              </a:tr>
              <a:tr h="355463">
                <a:tc>
                  <a:txBody>
                    <a:bodyPr/>
                    <a:lstStyle/>
                    <a:p>
                      <a:pPr algn="l" rtl="0" fontAlgn="b"/>
                      <a:r>
                        <a:rPr lang="en-IN" sz="1300" b="0" u="none" strike="noStrike">
                          <a:solidFill>
                            <a:schemeClr val="tx1"/>
                          </a:solidFill>
                          <a:effectLst/>
                          <a:latin typeface="+mj-lt"/>
                        </a:rPr>
                        <a:t>Other Income</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4</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6</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(33.3%)</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5"/>
                  </a:ext>
                </a:extLst>
              </a:tr>
              <a:tr h="355463">
                <a:tc>
                  <a:txBody>
                    <a:bodyPr/>
                    <a:lstStyle/>
                    <a:p>
                      <a:pPr algn="l" rtl="0" fontAlgn="b"/>
                      <a:r>
                        <a:rPr lang="en-IN" sz="1300" b="0" u="none" strike="noStrike">
                          <a:solidFill>
                            <a:schemeClr val="tx1"/>
                          </a:solidFill>
                          <a:effectLst/>
                          <a:latin typeface="+mj-lt"/>
                        </a:rPr>
                        <a:t>Depreciation</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43</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28</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53.6%</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6"/>
                  </a:ext>
                </a:extLst>
              </a:tr>
              <a:tr h="339198">
                <a:tc>
                  <a:txBody>
                    <a:bodyPr/>
                    <a:lstStyle/>
                    <a:p>
                      <a:pPr algn="l" rtl="0" fontAlgn="b"/>
                      <a:r>
                        <a:rPr lang="en-IN" sz="1300" b="0" u="none" strike="noStrike">
                          <a:solidFill>
                            <a:schemeClr val="tx1"/>
                          </a:solidFill>
                          <a:effectLst/>
                          <a:latin typeface="+mj-lt"/>
                        </a:rPr>
                        <a:t>Finance Cost</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141</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95</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48.4%</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7"/>
                  </a:ext>
                </a:extLst>
              </a:tr>
              <a:tr h="387026">
                <a:tc>
                  <a:txBody>
                    <a:bodyPr/>
                    <a:lstStyle/>
                    <a:p>
                      <a:pPr algn="l" rtl="0" fontAlgn="b"/>
                      <a:r>
                        <a:rPr lang="en-IN" sz="1300" b="1" u="none" strike="noStrike">
                          <a:solidFill>
                            <a:schemeClr val="tx1"/>
                          </a:solidFill>
                          <a:effectLst/>
                          <a:latin typeface="+mj-lt"/>
                        </a:rPr>
                        <a:t>PBT</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739</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525</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40.8%</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8"/>
                  </a:ext>
                </a:extLst>
              </a:tr>
              <a:tr h="355463">
                <a:tc>
                  <a:txBody>
                    <a:bodyPr/>
                    <a:lstStyle/>
                    <a:p>
                      <a:pPr algn="l" rtl="0" fontAlgn="b"/>
                      <a:r>
                        <a:rPr lang="en-IN" sz="1300" b="0" u="none" strike="noStrike">
                          <a:solidFill>
                            <a:schemeClr val="tx1"/>
                          </a:solidFill>
                          <a:effectLst/>
                          <a:latin typeface="+mj-lt"/>
                        </a:rPr>
                        <a:t>Tax</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191</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137</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39.4%</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9"/>
                  </a:ext>
                </a:extLst>
              </a:tr>
              <a:tr h="355463">
                <a:tc>
                  <a:txBody>
                    <a:bodyPr/>
                    <a:lstStyle/>
                    <a:p>
                      <a:pPr algn="l" rtl="0" fontAlgn="b"/>
                      <a:r>
                        <a:rPr lang="en-IN" sz="1300" b="1" u="none" strike="noStrike">
                          <a:solidFill>
                            <a:schemeClr val="tx1"/>
                          </a:solidFill>
                          <a:effectLst/>
                          <a:latin typeface="+mj-lt"/>
                        </a:rPr>
                        <a:t>PAT</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548</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388</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41.2%</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0"/>
                  </a:ext>
                </a:extLst>
              </a:tr>
              <a:tr h="355463">
                <a:tc>
                  <a:txBody>
                    <a:bodyPr/>
                    <a:lstStyle/>
                    <a:p>
                      <a:pPr algn="l" rtl="0" fontAlgn="b"/>
                      <a:r>
                        <a:rPr lang="en-IN" sz="1300" b="1" i="1" u="none" strike="noStrike">
                          <a:solidFill>
                            <a:schemeClr val="tx1"/>
                          </a:solidFill>
                          <a:effectLst/>
                          <a:latin typeface="+mj-lt"/>
                        </a:rPr>
                        <a:t>PAT Margins (%)</a:t>
                      </a:r>
                      <a:endParaRPr lang="en-IN" sz="1300" b="1" i="1"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1" u="none" strike="noStrike" kern="1200">
                          <a:solidFill>
                            <a:schemeClr val="tx1"/>
                          </a:solidFill>
                          <a:effectLst/>
                          <a:latin typeface="+mj-lt"/>
                          <a:ea typeface="+mn-ea"/>
                          <a:cs typeface="Calibri Light" panose="020F0302020204030204" pitchFamily="34" charset="0"/>
                        </a:rPr>
                        <a:t>8.61%</a:t>
                      </a:r>
                      <a:endParaRPr lang="en-IN" sz="1300" b="1" i="1"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i="1" u="none" strike="noStrike">
                          <a:solidFill>
                            <a:srgbClr val="000000"/>
                          </a:solidFill>
                          <a:effectLst/>
                          <a:latin typeface="+mj-lt"/>
                        </a:rPr>
                        <a:t>7.32%</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1" u="none" strike="noStrike" kern="1200">
                          <a:solidFill>
                            <a:schemeClr val="tx1"/>
                          </a:solidFill>
                          <a:effectLst/>
                          <a:latin typeface="+mj-lt"/>
                          <a:ea typeface="+mn-ea"/>
                          <a:cs typeface="Calibri Light" panose="020F0302020204030204" pitchFamily="34" charset="0"/>
                        </a:rPr>
                        <a:t>129 Bps</a:t>
                      </a:r>
                      <a:endParaRPr lang="en-IN" sz="1300" b="1" i="1"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1"/>
                  </a:ext>
                </a:extLst>
              </a:tr>
              <a:tr h="355463">
                <a:tc>
                  <a:txBody>
                    <a:bodyPr/>
                    <a:lstStyle/>
                    <a:p>
                      <a:pPr algn="l" rtl="0" fontAlgn="b"/>
                      <a:r>
                        <a:rPr lang="en-IN" sz="1300" b="0" u="none" strike="noStrike">
                          <a:solidFill>
                            <a:schemeClr val="tx1"/>
                          </a:solidFill>
                          <a:effectLst/>
                          <a:latin typeface="+mj-lt"/>
                        </a:rPr>
                        <a:t>Other Comprehensive Income</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a:t>
                      </a:r>
                    </a:p>
                  </a:txBody>
                  <a:tcPr marL="6350" marR="6350" marT="6350" marB="0" anchor="ctr"/>
                </a:tc>
                <a:tc>
                  <a:txBody>
                    <a:bodyPr/>
                    <a:lstStyle/>
                    <a:p>
                      <a:pPr algn="ctr" rtl="0" fontAlgn="b"/>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NA</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3"/>
                  </a:ext>
                </a:extLst>
              </a:tr>
              <a:tr h="355463">
                <a:tc>
                  <a:txBody>
                    <a:bodyPr/>
                    <a:lstStyle/>
                    <a:p>
                      <a:pPr algn="l" rtl="0" fontAlgn="b"/>
                      <a:r>
                        <a:rPr lang="en-IN" sz="1300" b="1" u="none" strike="noStrike">
                          <a:solidFill>
                            <a:schemeClr val="tx1"/>
                          </a:solidFill>
                          <a:effectLst/>
                          <a:latin typeface="+mj-lt"/>
                        </a:rPr>
                        <a:t>Total Comprehensive Income</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548</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389</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chemeClr val="tx1"/>
                          </a:solidFill>
                          <a:effectLst/>
                          <a:latin typeface="+mj-lt"/>
                          <a:ea typeface="+mn-ea"/>
                          <a:cs typeface="Calibri Light" panose="020F0302020204030204" pitchFamily="34" charset="0"/>
                        </a:rPr>
                        <a:t>40.9%</a:t>
                      </a:r>
                      <a:endParaRPr lang="en-IN" sz="1300" b="1"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4"/>
                  </a:ext>
                </a:extLst>
              </a:tr>
              <a:tr h="355463">
                <a:tc>
                  <a:txBody>
                    <a:bodyPr/>
                    <a:lstStyle/>
                    <a:p>
                      <a:pPr algn="l" rtl="0" fontAlgn="b"/>
                      <a:r>
                        <a:rPr lang="en-IN" sz="1300" b="0" u="none" strike="noStrike">
                          <a:solidFill>
                            <a:schemeClr val="tx1"/>
                          </a:solidFill>
                          <a:effectLst/>
                          <a:latin typeface="+mj-lt"/>
                        </a:rPr>
                        <a:t>Basic/Diluted EPS (INR)</a:t>
                      </a:r>
                      <a:endParaRPr lang="en-IN" sz="1300" b="0"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13.70</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9.70</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chemeClr val="tx1"/>
                          </a:solidFill>
                          <a:effectLst/>
                          <a:latin typeface="+mj-lt"/>
                          <a:ea typeface="+mn-ea"/>
                          <a:cs typeface="Calibri Light" panose="020F0302020204030204" pitchFamily="34" charset="0"/>
                        </a:rPr>
                        <a:t>41.2%</a:t>
                      </a:r>
                      <a:endParaRPr lang="en-IN" sz="1300" b="0" i="0" u="none" strike="noStrike" kern="1200">
                        <a:solidFill>
                          <a:schemeClr val="tx1"/>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2"/>
                  </a:ext>
                </a:extLst>
              </a:tr>
            </a:tbl>
          </a:graphicData>
        </a:graphic>
      </p:graphicFrame>
      <p:sp>
        <p:nvSpPr>
          <p:cNvPr id="4" name="Title 3">
            <a:extLst>
              <a:ext uri="{FF2B5EF4-FFF2-40B4-BE49-F238E27FC236}">
                <a16:creationId xmlns:a16="http://schemas.microsoft.com/office/drawing/2014/main" id="{25848B59-8D78-5036-80DB-C170346E4FBA}"/>
              </a:ext>
            </a:extLst>
          </p:cNvPr>
          <p:cNvSpPr>
            <a:spLocks noGrp="1"/>
          </p:cNvSpPr>
          <p:nvPr>
            <p:ph type="title"/>
          </p:nvPr>
        </p:nvSpPr>
        <p:spPr/>
        <p:txBody>
          <a:bodyPr/>
          <a:lstStyle/>
          <a:p>
            <a:r>
              <a:rPr lang="en-US"/>
              <a:t>Annual Consolidated Income Statement </a:t>
            </a:r>
            <a:endParaRPr lang="en-IN"/>
          </a:p>
        </p:txBody>
      </p:sp>
    </p:spTree>
    <p:extLst>
      <p:ext uri="{BB962C8B-B14F-4D97-AF65-F5344CB8AC3E}">
        <p14:creationId xmlns:p14="http://schemas.microsoft.com/office/powerpoint/2010/main" val="3174882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ontent Placeholder 4">
            <a:extLst>
              <a:ext uri="{FF2B5EF4-FFF2-40B4-BE49-F238E27FC236}">
                <a16:creationId xmlns:a16="http://schemas.microsoft.com/office/drawing/2014/main" id="{4227E025-0590-FA4A-8646-1D72A4C04081}"/>
              </a:ext>
            </a:extLst>
          </p:cNvPr>
          <p:cNvGraphicFramePr>
            <a:graphicFrameLocks noGrp="1"/>
          </p:cNvGraphicFramePr>
          <p:nvPr>
            <p:ph idx="4294967295"/>
            <p:extLst>
              <p:ext uri="{D42A27DB-BD31-4B8C-83A1-F6EECF244321}">
                <p14:modId xmlns:p14="http://schemas.microsoft.com/office/powerpoint/2010/main" val="3263693001"/>
              </p:ext>
            </p:extLst>
          </p:nvPr>
        </p:nvGraphicFramePr>
        <p:xfrm>
          <a:off x="269822" y="963614"/>
          <a:ext cx="11693580" cy="5347243"/>
        </p:xfrm>
        <a:graphic>
          <a:graphicData uri="http://schemas.openxmlformats.org/drawingml/2006/table">
            <a:tbl>
              <a:tblPr firstRow="1" bandRow="1">
                <a:tableStyleId>{ED083AE6-46FA-4A59-8FB0-9F97EB10719F}</a:tableStyleId>
              </a:tblPr>
              <a:tblGrid>
                <a:gridCol w="4021176">
                  <a:extLst>
                    <a:ext uri="{9D8B030D-6E8A-4147-A177-3AD203B41FA5}">
                      <a16:colId xmlns:a16="http://schemas.microsoft.com/office/drawing/2014/main" val="20000"/>
                    </a:ext>
                  </a:extLst>
                </a:gridCol>
                <a:gridCol w="1918101">
                  <a:extLst>
                    <a:ext uri="{9D8B030D-6E8A-4147-A177-3AD203B41FA5}">
                      <a16:colId xmlns:a16="http://schemas.microsoft.com/office/drawing/2014/main" val="20005"/>
                    </a:ext>
                  </a:extLst>
                </a:gridCol>
                <a:gridCol w="1918101">
                  <a:extLst>
                    <a:ext uri="{9D8B030D-6E8A-4147-A177-3AD203B41FA5}">
                      <a16:colId xmlns:a16="http://schemas.microsoft.com/office/drawing/2014/main" val="20004"/>
                    </a:ext>
                  </a:extLst>
                </a:gridCol>
                <a:gridCol w="1918101">
                  <a:extLst>
                    <a:ext uri="{9D8B030D-6E8A-4147-A177-3AD203B41FA5}">
                      <a16:colId xmlns:a16="http://schemas.microsoft.com/office/drawing/2014/main" val="20006"/>
                    </a:ext>
                  </a:extLst>
                </a:gridCol>
                <a:gridCol w="1918101">
                  <a:extLst>
                    <a:ext uri="{9D8B030D-6E8A-4147-A177-3AD203B41FA5}">
                      <a16:colId xmlns:a16="http://schemas.microsoft.com/office/drawing/2014/main" val="20007"/>
                    </a:ext>
                  </a:extLst>
                </a:gridCol>
              </a:tblGrid>
              <a:tr h="355463">
                <a:tc>
                  <a:txBody>
                    <a:bodyPr/>
                    <a:lstStyle/>
                    <a:p>
                      <a:pPr algn="l" rtl="0" fontAlgn="b"/>
                      <a:r>
                        <a:rPr lang="en-IN" sz="1300" b="1" u="none" strike="noStrike">
                          <a:solidFill>
                            <a:schemeClr val="tx1"/>
                          </a:solidFill>
                          <a:effectLst/>
                          <a:latin typeface="+mj-lt"/>
                        </a:rPr>
                        <a:t>PARTICULARS (INR Mn)</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chemeClr val="tx1"/>
                          </a:solidFill>
                          <a:effectLst/>
                          <a:latin typeface="+mj-lt"/>
                        </a:rPr>
                        <a:t>FY23</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chemeClr val="tx1"/>
                          </a:solidFill>
                          <a:effectLst/>
                          <a:latin typeface="+mj-lt"/>
                        </a:rPr>
                        <a:t>FY24</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chemeClr val="tx1"/>
                          </a:solidFill>
                          <a:effectLst/>
                          <a:latin typeface="+mj-lt"/>
                        </a:rPr>
                        <a:t>FY25</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chemeClr val="tx1"/>
                          </a:solidFill>
                          <a:effectLst/>
                          <a:latin typeface="+mj-lt"/>
                        </a:rPr>
                        <a:t>FY26</a:t>
                      </a:r>
                      <a:endParaRPr lang="en-IN" sz="1300" b="1" i="0" u="none" strike="noStrike">
                        <a:solidFill>
                          <a:schemeClr val="tx1"/>
                        </a:solidFill>
                        <a:effectLst/>
                        <a:latin typeface="+mj-lt"/>
                        <a:cs typeface="Calibri Light" panose="020F0302020204030204" pitchFamily="34" charset="0"/>
                      </a:endParaRPr>
                    </a:p>
                  </a:txBody>
                  <a:tcPr marL="75600" marR="75600" marT="46800" marB="46800" anchor="ctr"/>
                </a:tc>
                <a:extLst>
                  <a:ext uri="{0D108BD9-81ED-4DB2-BD59-A6C34878D82A}">
                    <a16:rowId xmlns:a16="http://schemas.microsoft.com/office/drawing/2014/main" val="10000"/>
                  </a:ext>
                </a:extLst>
              </a:tr>
              <a:tr h="355463">
                <a:tc>
                  <a:txBody>
                    <a:bodyPr/>
                    <a:lstStyle/>
                    <a:p>
                      <a:pPr algn="l" rtl="0" fontAlgn="b"/>
                      <a:r>
                        <a:rPr lang="en-IN" sz="1300" b="1" u="none" strike="noStrike">
                          <a:solidFill>
                            <a:srgbClr val="000000"/>
                          </a:solidFill>
                          <a:effectLst/>
                          <a:latin typeface="+mj-lt"/>
                        </a:rPr>
                        <a:t>Operational Revenue</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1" u="none" strike="noStrike">
                          <a:solidFill>
                            <a:srgbClr val="000000"/>
                          </a:solidFill>
                          <a:effectLst/>
                          <a:latin typeface="+mj-lt"/>
                        </a:rPr>
                        <a:t>2,879</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1" u="none" strike="noStrike">
                          <a:solidFill>
                            <a:srgbClr val="000000"/>
                          </a:solidFill>
                          <a:effectLst/>
                          <a:latin typeface="+mj-lt"/>
                        </a:rPr>
                        <a:t>3,274</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5,301</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Calibri Light" panose="020F0302020204030204" pitchFamily="34" charset="0"/>
                        </a:rPr>
                        <a:t>6,365</a:t>
                      </a:r>
                      <a:endParaRPr lang="en-IN" sz="1300" b="1"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1"/>
                  </a:ext>
                </a:extLst>
              </a:tr>
              <a:tr h="355463">
                <a:tc>
                  <a:txBody>
                    <a:bodyPr/>
                    <a:lstStyle/>
                    <a:p>
                      <a:pPr algn="l" rtl="0" fontAlgn="b"/>
                      <a:r>
                        <a:rPr lang="en-IN" sz="1300" b="0" u="none" strike="noStrike">
                          <a:solidFill>
                            <a:srgbClr val="000000"/>
                          </a:solidFill>
                          <a:effectLst/>
                          <a:latin typeface="+mj-lt"/>
                        </a:rPr>
                        <a:t>Total Expenses</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2,501</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2,892</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4,659</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5,446</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2"/>
                  </a:ext>
                </a:extLst>
              </a:tr>
              <a:tr h="355463">
                <a:tc>
                  <a:txBody>
                    <a:bodyPr/>
                    <a:lstStyle/>
                    <a:p>
                      <a:pPr algn="l" rtl="0" fontAlgn="b"/>
                      <a:r>
                        <a:rPr lang="en-IN" sz="1300" b="1" u="none" strike="noStrike">
                          <a:solidFill>
                            <a:srgbClr val="000000"/>
                          </a:solidFill>
                          <a:effectLst/>
                          <a:latin typeface="+mj-lt"/>
                        </a:rPr>
                        <a:t>EBITDA</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u="none" strike="noStrike">
                          <a:solidFill>
                            <a:srgbClr val="000000"/>
                          </a:solidFill>
                          <a:effectLst/>
                          <a:latin typeface="+mj-lt"/>
                        </a:rPr>
                        <a:t>378</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382</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642</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Calibri Light" panose="020F0302020204030204" pitchFamily="34" charset="0"/>
                        </a:rPr>
                        <a:t>919</a:t>
                      </a:r>
                      <a:endParaRPr lang="en-IN" sz="1300" b="1"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3"/>
                  </a:ext>
                </a:extLst>
              </a:tr>
              <a:tr h="355463">
                <a:tc>
                  <a:txBody>
                    <a:bodyPr/>
                    <a:lstStyle/>
                    <a:p>
                      <a:pPr algn="l" rtl="0" fontAlgn="b"/>
                      <a:r>
                        <a:rPr lang="en-IN" sz="1300" b="1" i="1" u="none" strike="noStrike">
                          <a:solidFill>
                            <a:srgbClr val="000000"/>
                          </a:solidFill>
                          <a:effectLst/>
                          <a:latin typeface="+mj-lt"/>
                        </a:rPr>
                        <a:t>EBITDA Margins (%)</a:t>
                      </a:r>
                      <a:endParaRPr lang="en-IN" sz="1300" b="1" i="1"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i="1" u="none" strike="noStrike">
                          <a:solidFill>
                            <a:srgbClr val="000000"/>
                          </a:solidFill>
                          <a:effectLst/>
                          <a:latin typeface="+mj-lt"/>
                        </a:rPr>
                        <a:t>13.13%</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i="1" u="none" strike="noStrike">
                          <a:solidFill>
                            <a:srgbClr val="000000"/>
                          </a:solidFill>
                          <a:effectLst/>
                          <a:latin typeface="+mj-lt"/>
                        </a:rPr>
                        <a:t>11.67%</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i="1" u="none" strike="noStrike">
                          <a:solidFill>
                            <a:srgbClr val="000000"/>
                          </a:solidFill>
                          <a:effectLst/>
                          <a:latin typeface="+mj-lt"/>
                        </a:rPr>
                        <a:t>12.11%</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1" u="none" strike="noStrike" kern="1200">
                          <a:solidFill>
                            <a:srgbClr val="000000"/>
                          </a:solidFill>
                          <a:effectLst/>
                          <a:latin typeface="+mj-lt"/>
                          <a:ea typeface="+mn-ea"/>
                          <a:cs typeface="Calibri Light" panose="020F0302020204030204" pitchFamily="34" charset="0"/>
                        </a:rPr>
                        <a:t>14.44%</a:t>
                      </a:r>
                      <a:endParaRPr lang="en-IN" sz="1300" b="1" i="1"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4"/>
                  </a:ext>
                </a:extLst>
              </a:tr>
              <a:tr h="355463">
                <a:tc>
                  <a:txBody>
                    <a:bodyPr/>
                    <a:lstStyle/>
                    <a:p>
                      <a:pPr algn="l" rtl="0" fontAlgn="b"/>
                      <a:r>
                        <a:rPr lang="en-IN" sz="1300" b="0" u="none" strike="noStrike">
                          <a:solidFill>
                            <a:srgbClr val="000000"/>
                          </a:solidFill>
                          <a:effectLst/>
                          <a:latin typeface="+mj-lt"/>
                        </a:rPr>
                        <a:t>Other Income</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17</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4</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6</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4</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5"/>
                  </a:ext>
                </a:extLst>
              </a:tr>
              <a:tr h="355463">
                <a:tc>
                  <a:txBody>
                    <a:bodyPr/>
                    <a:lstStyle/>
                    <a:p>
                      <a:pPr algn="l" rtl="0" fontAlgn="b"/>
                      <a:r>
                        <a:rPr lang="en-IN" sz="1300" b="0" u="none" strike="noStrike">
                          <a:solidFill>
                            <a:srgbClr val="000000"/>
                          </a:solidFill>
                          <a:effectLst/>
                          <a:latin typeface="+mj-lt"/>
                        </a:rPr>
                        <a:t>Depreciation</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14</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14</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28</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43</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6"/>
                  </a:ext>
                </a:extLst>
              </a:tr>
              <a:tr h="339198">
                <a:tc>
                  <a:txBody>
                    <a:bodyPr/>
                    <a:lstStyle/>
                    <a:p>
                      <a:pPr algn="l" rtl="0" fontAlgn="b"/>
                      <a:r>
                        <a:rPr lang="en-IN" sz="1300" b="0" u="none" strike="noStrike">
                          <a:solidFill>
                            <a:srgbClr val="000000"/>
                          </a:solidFill>
                          <a:effectLst/>
                          <a:latin typeface="+mj-lt"/>
                        </a:rPr>
                        <a:t>Finance Cost</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83</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76</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95</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141</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7"/>
                  </a:ext>
                </a:extLst>
              </a:tr>
              <a:tr h="387026">
                <a:tc>
                  <a:txBody>
                    <a:bodyPr/>
                    <a:lstStyle/>
                    <a:p>
                      <a:pPr algn="l" rtl="0" fontAlgn="b"/>
                      <a:r>
                        <a:rPr lang="en-IN" sz="1300" b="1" u="none" strike="noStrike">
                          <a:solidFill>
                            <a:srgbClr val="000000"/>
                          </a:solidFill>
                          <a:effectLst/>
                          <a:latin typeface="+mj-lt"/>
                        </a:rPr>
                        <a:t>PBT</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1" u="none" strike="noStrike">
                          <a:solidFill>
                            <a:srgbClr val="000000"/>
                          </a:solidFill>
                          <a:effectLst/>
                          <a:latin typeface="+mj-lt"/>
                        </a:rPr>
                        <a:t>298</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1" u="none" strike="noStrike">
                          <a:solidFill>
                            <a:srgbClr val="000000"/>
                          </a:solidFill>
                          <a:effectLst/>
                          <a:latin typeface="+mj-lt"/>
                        </a:rPr>
                        <a:t>296</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525</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Calibri Light" panose="020F0302020204030204" pitchFamily="34" charset="0"/>
                        </a:rPr>
                        <a:t>739</a:t>
                      </a:r>
                      <a:endParaRPr lang="en-IN" sz="1300" b="1"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8"/>
                  </a:ext>
                </a:extLst>
              </a:tr>
              <a:tr h="355463">
                <a:tc>
                  <a:txBody>
                    <a:bodyPr/>
                    <a:lstStyle/>
                    <a:p>
                      <a:pPr algn="l" rtl="0" fontAlgn="b"/>
                      <a:r>
                        <a:rPr lang="en-IN" sz="1300" b="0" u="none" strike="noStrike">
                          <a:solidFill>
                            <a:srgbClr val="000000"/>
                          </a:solidFill>
                          <a:effectLst/>
                          <a:latin typeface="+mj-lt"/>
                        </a:rPr>
                        <a:t>Tax</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0" u="none" strike="noStrike">
                          <a:solidFill>
                            <a:srgbClr val="000000"/>
                          </a:solidFill>
                          <a:effectLst/>
                          <a:latin typeface="+mj-lt"/>
                        </a:rPr>
                        <a:t>75</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chemeClr val="tx1"/>
                          </a:solidFill>
                          <a:effectLst/>
                          <a:latin typeface="+mj-lt"/>
                        </a:rPr>
                        <a:t>80</a:t>
                      </a:r>
                      <a:endParaRPr lang="en-IN" sz="1300" b="0" i="0" u="none" strike="noStrike">
                        <a:solidFill>
                          <a:schemeClr val="tx1"/>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137</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191</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09"/>
                  </a:ext>
                </a:extLst>
              </a:tr>
              <a:tr h="355463">
                <a:tc>
                  <a:txBody>
                    <a:bodyPr/>
                    <a:lstStyle/>
                    <a:p>
                      <a:pPr algn="l" rtl="0" fontAlgn="b"/>
                      <a:r>
                        <a:rPr lang="en-IN" sz="1300" b="1" u="none" strike="noStrike">
                          <a:solidFill>
                            <a:srgbClr val="000000"/>
                          </a:solidFill>
                          <a:effectLst/>
                          <a:latin typeface="+mj-lt"/>
                        </a:rPr>
                        <a:t>PAT</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1" u="none" strike="noStrike">
                          <a:solidFill>
                            <a:srgbClr val="000000"/>
                          </a:solidFill>
                          <a:effectLst/>
                          <a:latin typeface="+mj-lt"/>
                        </a:rPr>
                        <a:t>223</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1" u="none" strike="noStrike">
                          <a:solidFill>
                            <a:srgbClr val="000000"/>
                          </a:solidFill>
                          <a:effectLst/>
                          <a:latin typeface="+mj-lt"/>
                        </a:rPr>
                        <a:t>216</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388</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Calibri Light" panose="020F0302020204030204" pitchFamily="34" charset="0"/>
                        </a:rPr>
                        <a:t>548</a:t>
                      </a:r>
                      <a:endParaRPr lang="en-IN" sz="1300" b="1"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0"/>
                  </a:ext>
                </a:extLst>
              </a:tr>
              <a:tr h="355463">
                <a:tc>
                  <a:txBody>
                    <a:bodyPr/>
                    <a:lstStyle/>
                    <a:p>
                      <a:pPr algn="l" rtl="0" fontAlgn="b"/>
                      <a:r>
                        <a:rPr lang="en-IN" sz="1300" b="1" i="1" u="none" strike="noStrike">
                          <a:solidFill>
                            <a:srgbClr val="000000"/>
                          </a:solidFill>
                          <a:effectLst/>
                          <a:latin typeface="+mj-lt"/>
                        </a:rPr>
                        <a:t>PAT Margins (%)</a:t>
                      </a:r>
                      <a:endParaRPr lang="en-IN" sz="1300" b="1" i="1"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b"/>
                      <a:r>
                        <a:rPr lang="en-IN" sz="1300" b="1" i="1" u="none" strike="noStrike">
                          <a:solidFill>
                            <a:srgbClr val="000000"/>
                          </a:solidFill>
                          <a:effectLst/>
                          <a:latin typeface="+mj-lt"/>
                        </a:rPr>
                        <a:t>7.75%</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1" i="1" u="none" strike="noStrike">
                          <a:solidFill>
                            <a:schemeClr val="tx1"/>
                          </a:solidFill>
                          <a:effectLst/>
                          <a:latin typeface="+mj-lt"/>
                        </a:rPr>
                        <a:t>6.60%</a:t>
                      </a:r>
                      <a:endParaRPr lang="en-IN" sz="1300" b="1" i="1" u="none" strike="noStrike">
                        <a:solidFill>
                          <a:schemeClr val="tx1"/>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i="1" u="none" strike="noStrike">
                          <a:solidFill>
                            <a:srgbClr val="000000"/>
                          </a:solidFill>
                          <a:effectLst/>
                          <a:latin typeface="+mj-lt"/>
                        </a:rPr>
                        <a:t>7.32%</a:t>
                      </a:r>
                      <a:endParaRPr lang="en-IN" sz="1300" b="1" i="1"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1" u="none" strike="noStrike" kern="1200">
                          <a:solidFill>
                            <a:srgbClr val="000000"/>
                          </a:solidFill>
                          <a:effectLst/>
                          <a:latin typeface="+mj-lt"/>
                          <a:ea typeface="+mn-ea"/>
                          <a:cs typeface="Calibri Light" panose="020F0302020204030204" pitchFamily="34" charset="0"/>
                        </a:rPr>
                        <a:t>8.61%</a:t>
                      </a:r>
                      <a:endParaRPr lang="en-IN" sz="1300" b="1" i="1"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1"/>
                  </a:ext>
                </a:extLst>
              </a:tr>
              <a:tr h="355463">
                <a:tc>
                  <a:txBody>
                    <a:bodyPr/>
                    <a:lstStyle/>
                    <a:p>
                      <a:pPr algn="l" rtl="0" fontAlgn="b"/>
                      <a:r>
                        <a:rPr lang="en-IN" sz="1300" b="0" u="none" strike="noStrike">
                          <a:solidFill>
                            <a:srgbClr val="000000"/>
                          </a:solidFill>
                          <a:effectLst/>
                          <a:latin typeface="+mj-lt"/>
                        </a:rPr>
                        <a:t>Other Comprehensive Income</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US"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3"/>
                  </a:ext>
                </a:extLst>
              </a:tr>
              <a:tr h="355463">
                <a:tc>
                  <a:txBody>
                    <a:bodyPr/>
                    <a:lstStyle/>
                    <a:p>
                      <a:pPr algn="l" rtl="0" fontAlgn="b"/>
                      <a:r>
                        <a:rPr lang="en-IN" sz="1300" b="1" u="none" strike="noStrike">
                          <a:solidFill>
                            <a:srgbClr val="000000"/>
                          </a:solidFill>
                          <a:effectLst/>
                          <a:latin typeface="+mj-lt"/>
                        </a:rPr>
                        <a:t>Total Comprehensive Income</a:t>
                      </a:r>
                      <a:endParaRPr lang="en-IN" sz="1300" b="1"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1" u="none" strike="noStrike">
                          <a:solidFill>
                            <a:srgbClr val="000000"/>
                          </a:solidFill>
                          <a:effectLst/>
                          <a:latin typeface="+mj-lt"/>
                        </a:rPr>
                        <a:t>224</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1" u="none" strike="noStrike">
                          <a:solidFill>
                            <a:srgbClr val="000000"/>
                          </a:solidFill>
                          <a:effectLst/>
                          <a:latin typeface="+mj-lt"/>
                        </a:rPr>
                        <a:t>216</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1" u="none" strike="noStrike">
                          <a:solidFill>
                            <a:srgbClr val="000000"/>
                          </a:solidFill>
                          <a:effectLst/>
                          <a:latin typeface="+mj-lt"/>
                        </a:rPr>
                        <a:t>387</a:t>
                      </a:r>
                      <a:endParaRPr lang="en-IN" sz="1300" b="1"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1" i="0" u="none" strike="noStrike" kern="1200">
                          <a:solidFill>
                            <a:srgbClr val="000000"/>
                          </a:solidFill>
                          <a:effectLst/>
                          <a:latin typeface="+mj-lt"/>
                          <a:ea typeface="+mn-ea"/>
                          <a:cs typeface="Calibri Light" panose="020F0302020204030204" pitchFamily="34" charset="0"/>
                        </a:rPr>
                        <a:t>548</a:t>
                      </a:r>
                      <a:endParaRPr lang="en-IN" sz="1300" b="1"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4"/>
                  </a:ext>
                </a:extLst>
              </a:tr>
              <a:tr h="355463">
                <a:tc>
                  <a:txBody>
                    <a:bodyPr/>
                    <a:lstStyle/>
                    <a:p>
                      <a:pPr algn="l" rtl="0" fontAlgn="b"/>
                      <a:r>
                        <a:rPr lang="en-IN" sz="1300" b="0" u="none" strike="noStrike">
                          <a:solidFill>
                            <a:srgbClr val="000000"/>
                          </a:solidFill>
                          <a:effectLst/>
                          <a:latin typeface="+mj-lt"/>
                        </a:rPr>
                        <a:t>Basic/Diluted EPS (INR)</a:t>
                      </a:r>
                      <a:endParaRPr lang="en-IN" sz="1300" b="0" i="0" u="none" strike="noStrike">
                        <a:solidFill>
                          <a:srgbClr val="000000"/>
                        </a:solidFill>
                        <a:effectLst/>
                        <a:latin typeface="+mj-lt"/>
                        <a:cs typeface="Calibri Light" panose="020F0302020204030204" pitchFamily="34" charset="0"/>
                      </a:endParaRPr>
                    </a:p>
                  </a:txBody>
                  <a:tcPr marL="75600" marR="75600" marT="46800" marB="46800" anchor="ctr"/>
                </a:tc>
                <a:tc>
                  <a:txBody>
                    <a:bodyPr/>
                    <a:lstStyle/>
                    <a:p>
                      <a:pPr algn="ctr" rtl="0" fontAlgn="ctr"/>
                      <a:r>
                        <a:rPr lang="en-IN" sz="1300" b="0" u="none" strike="noStrike">
                          <a:solidFill>
                            <a:srgbClr val="000000"/>
                          </a:solidFill>
                          <a:effectLst/>
                          <a:latin typeface="+mj-lt"/>
                        </a:rPr>
                        <a:t>7.44</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ctr"/>
                      <a:r>
                        <a:rPr lang="en-IN" sz="1300" b="0" u="none" strike="noStrike">
                          <a:solidFill>
                            <a:srgbClr val="000000"/>
                          </a:solidFill>
                          <a:effectLst/>
                          <a:latin typeface="+mj-lt"/>
                        </a:rPr>
                        <a:t>6.61</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algn="ctr" rtl="0" fontAlgn="b"/>
                      <a:r>
                        <a:rPr lang="en-IN" sz="1300" b="0" u="none" strike="noStrike">
                          <a:solidFill>
                            <a:srgbClr val="000000"/>
                          </a:solidFill>
                          <a:effectLst/>
                          <a:latin typeface="+mj-lt"/>
                        </a:rPr>
                        <a:t>9.70</a:t>
                      </a:r>
                      <a:endParaRPr lang="en-IN" sz="1300" b="0" i="0" u="none" strike="noStrike">
                        <a:solidFill>
                          <a:srgbClr val="000000"/>
                        </a:solidFill>
                        <a:effectLst/>
                        <a:latin typeface="+mj-lt"/>
                        <a:cs typeface="Calibri Light" panose="020F0302020204030204" pitchFamily="34" charset="0"/>
                      </a:endParaRPr>
                    </a:p>
                  </a:txBody>
                  <a:tcPr marL="6350" marR="6350" marT="6350" marB="0" anchor="ctr"/>
                </a:tc>
                <a:tc>
                  <a:txBody>
                    <a:bodyPr/>
                    <a:lstStyle/>
                    <a:p>
                      <a:pPr marL="0" algn="ctr" defTabSz="914400" rtl="0" eaLnBrk="1" fontAlgn="ctr" latinLnBrk="0" hangingPunct="1"/>
                      <a:r>
                        <a:rPr lang="en-US" sz="1300" b="0" i="0" u="none" strike="noStrike" kern="1200">
                          <a:solidFill>
                            <a:srgbClr val="000000"/>
                          </a:solidFill>
                          <a:effectLst/>
                          <a:latin typeface="+mj-lt"/>
                          <a:ea typeface="+mn-ea"/>
                          <a:cs typeface="Calibri Light" panose="020F0302020204030204" pitchFamily="34" charset="0"/>
                        </a:rPr>
                        <a:t>13.70</a:t>
                      </a:r>
                      <a:endParaRPr lang="en-IN" sz="1300" b="0" i="0" u="none" strike="noStrike" kern="1200">
                        <a:solidFill>
                          <a:srgbClr val="000000"/>
                        </a:solidFill>
                        <a:effectLst/>
                        <a:latin typeface="+mj-lt"/>
                        <a:ea typeface="+mn-ea"/>
                        <a:cs typeface="Calibri Light" panose="020F0302020204030204" pitchFamily="34" charset="0"/>
                      </a:endParaRPr>
                    </a:p>
                  </a:txBody>
                  <a:tcPr marL="6350" marR="6350" marT="6350" marB="0" anchor="ctr"/>
                </a:tc>
                <a:extLst>
                  <a:ext uri="{0D108BD9-81ED-4DB2-BD59-A6C34878D82A}">
                    <a16:rowId xmlns:a16="http://schemas.microsoft.com/office/drawing/2014/main" val="10012"/>
                  </a:ext>
                </a:extLst>
              </a:tr>
            </a:tbl>
          </a:graphicData>
        </a:graphic>
      </p:graphicFrame>
      <p:sp>
        <p:nvSpPr>
          <p:cNvPr id="4" name="Title 3">
            <a:extLst>
              <a:ext uri="{FF2B5EF4-FFF2-40B4-BE49-F238E27FC236}">
                <a16:creationId xmlns:a16="http://schemas.microsoft.com/office/drawing/2014/main" id="{3F95BF0B-D433-E2D6-DFA1-70E255D5779E}"/>
              </a:ext>
            </a:extLst>
          </p:cNvPr>
          <p:cNvSpPr>
            <a:spLocks noGrp="1"/>
          </p:cNvSpPr>
          <p:nvPr>
            <p:ph type="title"/>
          </p:nvPr>
        </p:nvSpPr>
        <p:spPr/>
        <p:txBody>
          <a:bodyPr/>
          <a:lstStyle/>
          <a:p>
            <a:r>
              <a:rPr lang="en-US"/>
              <a:t>Historical Consolidated Income Statement </a:t>
            </a:r>
            <a:endParaRPr lang="en-IN"/>
          </a:p>
        </p:txBody>
      </p:sp>
    </p:spTree>
    <p:extLst>
      <p:ext uri="{BB962C8B-B14F-4D97-AF65-F5344CB8AC3E}">
        <p14:creationId xmlns:p14="http://schemas.microsoft.com/office/powerpoint/2010/main" val="3473954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D754B-B092-51EC-2D0A-70C73B5ABE38}"/>
              </a:ext>
            </a:extLst>
          </p:cNvPr>
          <p:cNvSpPr>
            <a:spLocks noGrp="1"/>
          </p:cNvSpPr>
          <p:nvPr>
            <p:ph type="title"/>
          </p:nvPr>
        </p:nvSpPr>
        <p:spPr/>
        <p:txBody>
          <a:bodyPr/>
          <a:lstStyle/>
          <a:p>
            <a:r>
              <a:rPr lang="en-IN"/>
              <a:t>Historical Consolidated Balance Sheet</a:t>
            </a:r>
          </a:p>
        </p:txBody>
      </p:sp>
      <p:graphicFrame>
        <p:nvGraphicFramePr>
          <p:cNvPr id="15" name="Table 14">
            <a:extLst>
              <a:ext uri="{FF2B5EF4-FFF2-40B4-BE49-F238E27FC236}">
                <a16:creationId xmlns:a16="http://schemas.microsoft.com/office/drawing/2014/main" id="{8D5039EE-7B87-405E-8CF7-9C60CA16F9C4}"/>
              </a:ext>
            </a:extLst>
          </p:cNvPr>
          <p:cNvGraphicFramePr>
            <a:graphicFrameLocks noGrp="1"/>
          </p:cNvGraphicFramePr>
          <p:nvPr>
            <p:extLst>
              <p:ext uri="{D42A27DB-BD31-4B8C-83A1-F6EECF244321}">
                <p14:modId xmlns:p14="http://schemas.microsoft.com/office/powerpoint/2010/main" val="2601233826"/>
              </p:ext>
            </p:extLst>
          </p:nvPr>
        </p:nvGraphicFramePr>
        <p:xfrm>
          <a:off x="452388" y="914172"/>
          <a:ext cx="5500913" cy="5338263"/>
        </p:xfrm>
        <a:graphic>
          <a:graphicData uri="http://schemas.openxmlformats.org/drawingml/2006/table">
            <a:tbl>
              <a:tblPr firstRow="1" bandRow="1">
                <a:tableStyleId>{ED083AE6-46FA-4A59-8FB0-9F97EB10719F}</a:tableStyleId>
              </a:tblPr>
              <a:tblGrid>
                <a:gridCol w="2783525">
                  <a:extLst>
                    <a:ext uri="{9D8B030D-6E8A-4147-A177-3AD203B41FA5}">
                      <a16:colId xmlns:a16="http://schemas.microsoft.com/office/drawing/2014/main" val="20000"/>
                    </a:ext>
                  </a:extLst>
                </a:gridCol>
                <a:gridCol w="905796">
                  <a:extLst>
                    <a:ext uri="{9D8B030D-6E8A-4147-A177-3AD203B41FA5}">
                      <a16:colId xmlns:a16="http://schemas.microsoft.com/office/drawing/2014/main" val="20003"/>
                    </a:ext>
                  </a:extLst>
                </a:gridCol>
                <a:gridCol w="905796">
                  <a:extLst>
                    <a:ext uri="{9D8B030D-6E8A-4147-A177-3AD203B41FA5}">
                      <a16:colId xmlns:a16="http://schemas.microsoft.com/office/drawing/2014/main" val="20004"/>
                    </a:ext>
                  </a:extLst>
                </a:gridCol>
                <a:gridCol w="905796">
                  <a:extLst>
                    <a:ext uri="{9D8B030D-6E8A-4147-A177-3AD203B41FA5}">
                      <a16:colId xmlns:a16="http://schemas.microsoft.com/office/drawing/2014/main" val="1458905023"/>
                    </a:ext>
                  </a:extLst>
                </a:gridCol>
              </a:tblGrid>
              <a:tr h="226939">
                <a:tc>
                  <a:txBody>
                    <a:bodyPr/>
                    <a:lstStyle/>
                    <a:p>
                      <a:pPr algn="l" rtl="0" fontAlgn="ctr">
                        <a:lnSpc>
                          <a:spcPts val="1400"/>
                        </a:lnSpc>
                      </a:pPr>
                      <a:r>
                        <a:rPr lang="en-IN" sz="1300" b="1" u="none" strike="noStrike">
                          <a:solidFill>
                            <a:schemeClr val="tx1"/>
                          </a:solidFill>
                          <a:effectLst/>
                          <a:latin typeface="+mj-lt"/>
                        </a:rPr>
                        <a:t>PARTICULARS (INR Mn)</a:t>
                      </a:r>
                      <a:endParaRPr lang="en-IN" sz="1300" b="1" i="0" u="none" strike="noStrike">
                        <a:solidFill>
                          <a:schemeClr val="tx1"/>
                        </a:solidFill>
                        <a:effectLst/>
                        <a:latin typeface="+mj-lt"/>
                        <a:cs typeface="Calibri Light" panose="020F0302020204030204" pitchFamily="34" charset="0"/>
                      </a:endParaRPr>
                    </a:p>
                  </a:txBody>
                  <a:tcPr marL="72000" marR="7388" marT="7388" marB="0" anchor="ctr"/>
                </a:tc>
                <a:tc>
                  <a:txBody>
                    <a:bodyPr/>
                    <a:lstStyle/>
                    <a:p>
                      <a:pPr algn="ctr" rtl="0" fontAlgn="ctr">
                        <a:lnSpc>
                          <a:spcPts val="1400"/>
                        </a:lnSpc>
                      </a:pPr>
                      <a:r>
                        <a:rPr lang="en-US" sz="1300" b="1" u="none" strike="noStrike" kern="1200">
                          <a:solidFill>
                            <a:schemeClr val="tx1"/>
                          </a:solidFill>
                          <a:effectLst/>
                          <a:latin typeface="+mj-lt"/>
                        </a:rPr>
                        <a:t>FY24</a:t>
                      </a:r>
                      <a:endParaRPr lang="en-IN" sz="1300" b="1" i="0" u="none" strike="noStrike">
                        <a:solidFill>
                          <a:schemeClr val="tx1"/>
                        </a:solidFill>
                        <a:effectLst/>
                        <a:latin typeface="+mj-lt"/>
                        <a:cs typeface="Calibri Light" panose="020F0302020204030204" pitchFamily="34" charset="0"/>
                      </a:endParaRPr>
                    </a:p>
                  </a:txBody>
                  <a:tcPr marL="7388" marR="72000" marT="7388" marB="0" anchor="ctr"/>
                </a:tc>
                <a:tc>
                  <a:txBody>
                    <a:bodyPr/>
                    <a:lstStyle/>
                    <a:p>
                      <a:pPr algn="ctr" rtl="0" fontAlgn="ctr">
                        <a:lnSpc>
                          <a:spcPts val="1400"/>
                        </a:lnSpc>
                      </a:pPr>
                      <a:r>
                        <a:rPr lang="en-US" sz="1300" b="1" u="none" strike="noStrike" kern="1200">
                          <a:solidFill>
                            <a:schemeClr val="tx1"/>
                          </a:solidFill>
                          <a:effectLst/>
                          <a:latin typeface="+mj-lt"/>
                        </a:rPr>
                        <a:t>FY25</a:t>
                      </a:r>
                      <a:endParaRPr lang="en-IN" sz="1300" b="1" i="0" u="none" strike="noStrike">
                        <a:solidFill>
                          <a:schemeClr val="tx1"/>
                        </a:solidFill>
                        <a:effectLst/>
                        <a:latin typeface="+mj-lt"/>
                        <a:cs typeface="Calibri Light" panose="020F0302020204030204" pitchFamily="34" charset="0"/>
                      </a:endParaRPr>
                    </a:p>
                  </a:txBody>
                  <a:tcPr marL="7388" marR="72000" marT="7388" marB="0" anchor="ctr"/>
                </a:tc>
                <a:tc>
                  <a:txBody>
                    <a:bodyPr/>
                    <a:lstStyle/>
                    <a:p>
                      <a:pPr algn="ctr" rtl="0" fontAlgn="ctr">
                        <a:lnSpc>
                          <a:spcPts val="1400"/>
                        </a:lnSpc>
                      </a:pPr>
                      <a:r>
                        <a:rPr lang="en-IN" sz="1300">
                          <a:solidFill>
                            <a:schemeClr val="tx1"/>
                          </a:solidFill>
                          <a:latin typeface="+mj-lt"/>
                        </a:rPr>
                        <a:t>FY26</a:t>
                      </a:r>
                      <a:endParaRPr lang="en-IN" sz="1300" b="1" i="0" u="none" strike="noStrike">
                        <a:solidFill>
                          <a:schemeClr val="tx1"/>
                        </a:solidFill>
                        <a:effectLst/>
                        <a:latin typeface="+mj-lt"/>
                        <a:cs typeface="Calibri Light" panose="020F0302020204030204" pitchFamily="34" charset="0"/>
                      </a:endParaRPr>
                    </a:p>
                  </a:txBody>
                  <a:tcPr marL="7388" marR="72000" marT="7388" marB="0" anchor="ctr"/>
                </a:tc>
                <a:extLst>
                  <a:ext uri="{0D108BD9-81ED-4DB2-BD59-A6C34878D82A}">
                    <a16:rowId xmlns:a16="http://schemas.microsoft.com/office/drawing/2014/main" val="10000"/>
                  </a:ext>
                </a:extLst>
              </a:tr>
              <a:tr h="219448">
                <a:tc>
                  <a:txBody>
                    <a:bodyPr/>
                    <a:lstStyle/>
                    <a:p>
                      <a:pPr algn="l" rtl="0" fontAlgn="b">
                        <a:lnSpc>
                          <a:spcPts val="1400"/>
                        </a:lnSpc>
                      </a:pPr>
                      <a:r>
                        <a:rPr lang="en-IN" sz="1300" b="1" u="none" strike="noStrike">
                          <a:solidFill>
                            <a:srgbClr val="000000"/>
                          </a:solidFill>
                          <a:effectLst/>
                          <a:latin typeface="+mj-lt"/>
                        </a:rPr>
                        <a:t>Non-Current Assets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extLst>
                  <a:ext uri="{0D108BD9-81ED-4DB2-BD59-A6C34878D82A}">
                    <a16:rowId xmlns:a16="http://schemas.microsoft.com/office/drawing/2014/main" val="10001"/>
                  </a:ext>
                </a:extLst>
              </a:tr>
              <a:tr h="219448">
                <a:tc>
                  <a:txBody>
                    <a:bodyPr/>
                    <a:lstStyle/>
                    <a:p>
                      <a:pPr algn="l" rtl="0" fontAlgn="b">
                        <a:lnSpc>
                          <a:spcPts val="1400"/>
                        </a:lnSpc>
                      </a:pPr>
                      <a:r>
                        <a:rPr lang="en-US" sz="1300" b="0" u="none" strike="noStrike">
                          <a:solidFill>
                            <a:srgbClr val="000000"/>
                          </a:solidFill>
                          <a:effectLst/>
                          <a:latin typeface="+mj-lt"/>
                        </a:rPr>
                        <a:t>a) Property, plant and equipment</a:t>
                      </a:r>
                      <a:endParaRPr lang="en-US"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263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269</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337</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515695866"/>
                  </a:ext>
                </a:extLst>
              </a:tr>
              <a:tr h="219448">
                <a:tc>
                  <a:txBody>
                    <a:bodyPr/>
                    <a:lstStyle/>
                    <a:p>
                      <a:pPr algn="l" rtl="0" fontAlgn="b">
                        <a:lnSpc>
                          <a:spcPts val="1400"/>
                        </a:lnSpc>
                      </a:pPr>
                      <a:r>
                        <a:rPr lang="en-IN" sz="1300" b="0" u="none" strike="noStrike">
                          <a:solidFill>
                            <a:srgbClr val="000000"/>
                          </a:solidFill>
                          <a:effectLst/>
                          <a:latin typeface="+mj-lt"/>
                        </a:rPr>
                        <a:t>b) Capital work-in-progress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247</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3837548278"/>
                  </a:ext>
                </a:extLst>
              </a:tr>
              <a:tr h="219448">
                <a:tc>
                  <a:txBody>
                    <a:bodyPr/>
                    <a:lstStyle/>
                    <a:p>
                      <a:pPr algn="l" rtl="0" fontAlgn="b">
                        <a:lnSpc>
                          <a:spcPts val="1400"/>
                        </a:lnSpc>
                      </a:pPr>
                      <a:r>
                        <a:rPr lang="en-US" sz="1300" b="0" u="none" strike="noStrike">
                          <a:solidFill>
                            <a:srgbClr val="000000"/>
                          </a:solidFill>
                          <a:effectLst/>
                          <a:latin typeface="+mj-lt"/>
                        </a:rPr>
                        <a:t>c) Rights to use assets</a:t>
                      </a:r>
                      <a:endParaRPr lang="en-US"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37</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273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7"/>
                  </a:ext>
                </a:extLst>
              </a:tr>
              <a:tr h="219448">
                <a:tc>
                  <a:txBody>
                    <a:bodyPr/>
                    <a:lstStyle/>
                    <a:p>
                      <a:pPr algn="l" rtl="0" fontAlgn="b">
                        <a:lnSpc>
                          <a:spcPts val="1400"/>
                        </a:lnSpc>
                      </a:pPr>
                      <a:r>
                        <a:rPr lang="en-IN" sz="1300" b="0" u="none" strike="noStrike">
                          <a:solidFill>
                            <a:srgbClr val="000000"/>
                          </a:solidFill>
                          <a:effectLst/>
                          <a:latin typeface="+mj-lt"/>
                        </a:rPr>
                        <a:t>d) Intangible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22</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12</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2"/>
                  </a:ext>
                </a:extLst>
              </a:tr>
              <a:tr h="283468">
                <a:tc>
                  <a:txBody>
                    <a:bodyPr/>
                    <a:lstStyle/>
                    <a:p>
                      <a:pPr algn="l" rtl="0" fontAlgn="b">
                        <a:lnSpc>
                          <a:spcPts val="1400"/>
                        </a:lnSpc>
                      </a:pPr>
                      <a:r>
                        <a:rPr lang="en-US" sz="1300" b="0" u="none" strike="noStrike">
                          <a:solidFill>
                            <a:srgbClr val="000000"/>
                          </a:solidFill>
                          <a:effectLst/>
                          <a:latin typeface="+mj-lt"/>
                        </a:rPr>
                        <a:t>e) Intangible Assets under development</a:t>
                      </a:r>
                      <a:endParaRPr lang="en-US"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3"/>
                  </a:ext>
                </a:extLst>
              </a:tr>
              <a:tr h="219448">
                <a:tc>
                  <a:txBody>
                    <a:bodyPr/>
                    <a:lstStyle/>
                    <a:p>
                      <a:pPr algn="l" rtl="0" fontAlgn="b">
                        <a:lnSpc>
                          <a:spcPts val="1400"/>
                        </a:lnSpc>
                      </a:pPr>
                      <a:r>
                        <a:rPr lang="en-IN" sz="1300" b="0" u="none" strike="noStrike">
                          <a:solidFill>
                            <a:srgbClr val="000000"/>
                          </a:solidFill>
                          <a:effectLst/>
                          <a:latin typeface="+mj-lt"/>
                        </a:rPr>
                        <a:t>f) Financial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ct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5"/>
                  </a:ext>
                </a:extLst>
              </a:tr>
              <a:tr h="219448">
                <a:tc>
                  <a:txBody>
                    <a:bodyPr/>
                    <a:lstStyle/>
                    <a:p>
                      <a:pPr algn="l" rtl="0" fontAlgn="ctr">
                        <a:lnSpc>
                          <a:spcPts val="1400"/>
                        </a:lnSpc>
                      </a:pPr>
                      <a:r>
                        <a:rPr lang="en-IN" sz="1300" b="0" u="none" strike="noStrike">
                          <a:solidFill>
                            <a:srgbClr val="000000"/>
                          </a:solidFill>
                          <a:effectLst/>
                          <a:latin typeface="+mj-lt"/>
                        </a:rPr>
                        <a:t>    </a:t>
                      </a:r>
                      <a:r>
                        <a:rPr lang="en-IN" sz="1300" b="0" u="none" strike="noStrike" err="1">
                          <a:solidFill>
                            <a:srgbClr val="000000"/>
                          </a:solidFill>
                          <a:effectLst/>
                          <a:latin typeface="+mj-lt"/>
                        </a:rPr>
                        <a:t>i</a:t>
                      </a:r>
                      <a:r>
                        <a:rPr lang="en-IN" sz="1300" b="0" u="none" strike="noStrike">
                          <a:solidFill>
                            <a:srgbClr val="000000"/>
                          </a:solidFill>
                          <a:effectLst/>
                          <a:latin typeface="+mj-lt"/>
                        </a:rPr>
                        <a:t>) Loans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8"/>
                  </a:ext>
                </a:extLst>
              </a:tr>
              <a:tr h="219448">
                <a:tc>
                  <a:txBody>
                    <a:bodyPr/>
                    <a:lstStyle/>
                    <a:p>
                      <a:pPr algn="l" rtl="0" fontAlgn="ctr">
                        <a:lnSpc>
                          <a:spcPts val="1400"/>
                        </a:lnSpc>
                      </a:pPr>
                      <a:r>
                        <a:rPr lang="en-IN" sz="1300" b="0" u="none" strike="noStrike">
                          <a:solidFill>
                            <a:srgbClr val="000000"/>
                          </a:solidFill>
                          <a:effectLst/>
                          <a:latin typeface="+mj-lt"/>
                        </a:rPr>
                        <a:t>    ii) Other Financial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6</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9"/>
                  </a:ext>
                </a:extLst>
              </a:tr>
              <a:tr h="219448">
                <a:tc>
                  <a:txBody>
                    <a:bodyPr/>
                    <a:lstStyle/>
                    <a:p>
                      <a:pPr algn="l" rtl="0" fontAlgn="b">
                        <a:lnSpc>
                          <a:spcPts val="1400"/>
                        </a:lnSpc>
                      </a:pPr>
                      <a:r>
                        <a:rPr lang="en-IN" sz="1300" b="0" u="none" strike="noStrike">
                          <a:solidFill>
                            <a:srgbClr val="000000"/>
                          </a:solidFill>
                          <a:effectLst/>
                          <a:latin typeface="+mj-lt"/>
                        </a:rPr>
                        <a:t>g) Other non–current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US"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14</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3"/>
                  </a:ext>
                </a:extLst>
              </a:tr>
              <a:tr h="219448">
                <a:tc>
                  <a:txBody>
                    <a:bodyPr/>
                    <a:lstStyle/>
                    <a:p>
                      <a:pPr algn="l" rtl="0" fontAlgn="b">
                        <a:lnSpc>
                          <a:spcPts val="1400"/>
                        </a:lnSpc>
                      </a:pPr>
                      <a:r>
                        <a:rPr lang="en-IN" sz="1300" b="1" u="none" strike="noStrike">
                          <a:solidFill>
                            <a:srgbClr val="000000"/>
                          </a:solidFill>
                          <a:effectLst/>
                          <a:latin typeface="+mj-lt"/>
                        </a:rPr>
                        <a:t>Total Non-Current Assets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290</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356</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892</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5"/>
                  </a:ext>
                </a:extLst>
              </a:tr>
              <a:tr h="219448">
                <a:tc>
                  <a:txBody>
                    <a:bodyPr/>
                    <a:lstStyle/>
                    <a:p>
                      <a:pPr algn="l" rtl="0" fontAlgn="b">
                        <a:lnSpc>
                          <a:spcPts val="1400"/>
                        </a:lnSpc>
                      </a:pPr>
                      <a:r>
                        <a:rPr lang="en-IN" sz="1300" b="1" u="none" strike="noStrike">
                          <a:solidFill>
                            <a:srgbClr val="000000"/>
                          </a:solidFill>
                          <a:effectLst/>
                          <a:latin typeface="+mj-lt"/>
                        </a:rPr>
                        <a:t>Current Assets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6"/>
                  </a:ext>
                </a:extLst>
              </a:tr>
              <a:tr h="219448">
                <a:tc>
                  <a:txBody>
                    <a:bodyPr/>
                    <a:lstStyle/>
                    <a:p>
                      <a:pPr algn="l" rtl="0" fontAlgn="b">
                        <a:lnSpc>
                          <a:spcPts val="1400"/>
                        </a:lnSpc>
                      </a:pPr>
                      <a:r>
                        <a:rPr lang="en-IN" sz="1300" b="0" u="none" strike="noStrike">
                          <a:solidFill>
                            <a:srgbClr val="000000"/>
                          </a:solidFill>
                          <a:effectLst/>
                          <a:latin typeface="+mj-lt"/>
                        </a:rPr>
                        <a:t>Inventories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2,242</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2,923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3,357</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7"/>
                  </a:ext>
                </a:extLst>
              </a:tr>
              <a:tr h="219448">
                <a:tc>
                  <a:txBody>
                    <a:bodyPr/>
                    <a:lstStyle/>
                    <a:p>
                      <a:pPr algn="l" rtl="0" fontAlgn="b">
                        <a:lnSpc>
                          <a:spcPts val="1400"/>
                        </a:lnSpc>
                      </a:pPr>
                      <a:r>
                        <a:rPr lang="en-IN" sz="1300" b="0" u="none" strike="noStrike">
                          <a:solidFill>
                            <a:srgbClr val="000000"/>
                          </a:solidFill>
                          <a:effectLst/>
                          <a:latin typeface="+mj-lt"/>
                        </a:rPr>
                        <a:t>Financial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8"/>
                  </a:ext>
                </a:extLst>
              </a:tr>
              <a:tr h="219448">
                <a:tc>
                  <a:txBody>
                    <a:bodyPr/>
                    <a:lstStyle/>
                    <a:p>
                      <a:pPr algn="l" rtl="0" fontAlgn="b">
                        <a:lnSpc>
                          <a:spcPts val="1400"/>
                        </a:lnSpc>
                      </a:pPr>
                      <a:r>
                        <a:rPr lang="en-IN" sz="1300" b="0" u="none" strike="noStrike">
                          <a:solidFill>
                            <a:srgbClr val="000000"/>
                          </a:solidFill>
                          <a:effectLst/>
                          <a:latin typeface="+mj-lt"/>
                        </a:rPr>
                        <a:t>    </a:t>
                      </a:r>
                      <a:r>
                        <a:rPr lang="en-IN" sz="1300" b="0" u="none" strike="noStrike" err="1">
                          <a:solidFill>
                            <a:srgbClr val="000000"/>
                          </a:solidFill>
                          <a:effectLst/>
                          <a:latin typeface="+mj-lt"/>
                        </a:rPr>
                        <a:t>i</a:t>
                      </a:r>
                      <a:r>
                        <a:rPr lang="en-IN" sz="1300" b="0" u="none" strike="noStrike">
                          <a:solidFill>
                            <a:srgbClr val="000000"/>
                          </a:solidFill>
                          <a:effectLst/>
                          <a:latin typeface="+mj-lt"/>
                        </a:rPr>
                        <a:t>) Trade receivables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126</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173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558</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9"/>
                  </a:ext>
                </a:extLst>
              </a:tr>
              <a:tr h="219448">
                <a:tc>
                  <a:txBody>
                    <a:bodyPr/>
                    <a:lstStyle/>
                    <a:p>
                      <a:pPr algn="l" rtl="0" fontAlgn="b">
                        <a:lnSpc>
                          <a:spcPts val="1400"/>
                        </a:lnSpc>
                      </a:pPr>
                      <a:r>
                        <a:rPr lang="en-US" sz="1300" b="0" u="none" strike="noStrike">
                          <a:solidFill>
                            <a:srgbClr val="000000"/>
                          </a:solidFill>
                          <a:effectLst/>
                          <a:latin typeface="+mj-lt"/>
                        </a:rPr>
                        <a:t>    ii) Cash and Cash Equivalents</a:t>
                      </a:r>
                      <a:endParaRPr lang="en-US"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127</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8</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11</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0"/>
                  </a:ext>
                </a:extLst>
              </a:tr>
              <a:tr h="219448">
                <a:tc>
                  <a:txBody>
                    <a:bodyPr/>
                    <a:lstStyle/>
                    <a:p>
                      <a:pPr algn="l" rtl="0" fontAlgn="b">
                        <a:lnSpc>
                          <a:spcPts val="1400"/>
                        </a:lnSpc>
                      </a:pPr>
                      <a:r>
                        <a:rPr lang="en-IN" sz="1300" b="0" u="none" strike="noStrike">
                          <a:solidFill>
                            <a:srgbClr val="000000"/>
                          </a:solidFill>
                          <a:effectLst/>
                          <a:latin typeface="+mj-lt"/>
                        </a:rPr>
                        <a:t>    iii)  Other bank balances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18</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19</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20</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1"/>
                  </a:ext>
                </a:extLst>
              </a:tr>
              <a:tr h="219448">
                <a:tc>
                  <a:txBody>
                    <a:bodyPr/>
                    <a:lstStyle/>
                    <a:p>
                      <a:pPr algn="l" rtl="0" fontAlgn="b">
                        <a:lnSpc>
                          <a:spcPts val="1400"/>
                        </a:lnSpc>
                      </a:pPr>
                      <a:r>
                        <a:rPr lang="en-IN" sz="1300" b="0" u="none" strike="noStrike">
                          <a:solidFill>
                            <a:srgbClr val="000000"/>
                          </a:solidFill>
                          <a:effectLst/>
                          <a:latin typeface="+mj-lt"/>
                        </a:rPr>
                        <a:t>    iv) Loans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2"/>
                  </a:ext>
                </a:extLst>
              </a:tr>
              <a:tr h="219448">
                <a:tc>
                  <a:txBody>
                    <a:bodyPr/>
                    <a:lstStyle/>
                    <a:p>
                      <a:pPr algn="l" rtl="0" fontAlgn="b">
                        <a:lnSpc>
                          <a:spcPts val="1400"/>
                        </a:lnSpc>
                      </a:pPr>
                      <a:r>
                        <a:rPr lang="en-IN" sz="1300" b="0" u="none" strike="noStrike">
                          <a:solidFill>
                            <a:srgbClr val="000000"/>
                          </a:solidFill>
                          <a:effectLst/>
                          <a:latin typeface="+mj-lt"/>
                        </a:rPr>
                        <a:t>    v) Other Financial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5</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4"/>
                  </a:ext>
                </a:extLst>
              </a:tr>
              <a:tr h="219448">
                <a:tc>
                  <a:txBody>
                    <a:bodyPr/>
                    <a:lstStyle/>
                    <a:p>
                      <a:pPr algn="l" rtl="0" fontAlgn="b">
                        <a:lnSpc>
                          <a:spcPts val="1400"/>
                        </a:lnSpc>
                      </a:pPr>
                      <a:r>
                        <a:rPr lang="en-IN" sz="1300" b="0" u="none" strike="noStrike">
                          <a:solidFill>
                            <a:srgbClr val="000000"/>
                          </a:solidFill>
                          <a:effectLst/>
                          <a:latin typeface="+mj-lt"/>
                        </a:rPr>
                        <a:t>Current Tax Assets (Net)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3594649516"/>
                  </a:ext>
                </a:extLst>
              </a:tr>
              <a:tr h="219448">
                <a:tc>
                  <a:txBody>
                    <a:bodyPr/>
                    <a:lstStyle/>
                    <a:p>
                      <a:pPr algn="l" rtl="0" fontAlgn="b">
                        <a:lnSpc>
                          <a:spcPts val="1400"/>
                        </a:lnSpc>
                      </a:pPr>
                      <a:r>
                        <a:rPr lang="en-IN" sz="1300" b="0" u="none" strike="noStrike">
                          <a:solidFill>
                            <a:srgbClr val="000000"/>
                          </a:solidFill>
                          <a:effectLst/>
                          <a:latin typeface="+mj-lt"/>
                        </a:rPr>
                        <a:t>Other Current Assets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16</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3194847083"/>
                  </a:ext>
                </a:extLst>
              </a:tr>
              <a:tr h="219448">
                <a:tc>
                  <a:txBody>
                    <a:bodyPr/>
                    <a:lstStyle/>
                    <a:p>
                      <a:pPr algn="l" rtl="0" fontAlgn="b">
                        <a:lnSpc>
                          <a:spcPts val="1400"/>
                        </a:lnSpc>
                      </a:pPr>
                      <a:r>
                        <a:rPr lang="en-IN" sz="1300" b="1" u="none" strike="noStrike">
                          <a:solidFill>
                            <a:srgbClr val="000000"/>
                          </a:solidFill>
                          <a:effectLst/>
                          <a:latin typeface="+mj-lt"/>
                        </a:rPr>
                        <a:t>Total Current Assets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2,552</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3,164</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3,968</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6"/>
                  </a:ext>
                </a:extLst>
              </a:tr>
              <a:tr h="219448">
                <a:tc>
                  <a:txBody>
                    <a:bodyPr/>
                    <a:lstStyle/>
                    <a:p>
                      <a:pPr algn="l" rtl="0" fontAlgn="b">
                        <a:lnSpc>
                          <a:spcPts val="1400"/>
                        </a:lnSpc>
                      </a:pPr>
                      <a:r>
                        <a:rPr lang="en-IN" sz="1300" b="1" u="none" strike="noStrike">
                          <a:solidFill>
                            <a:srgbClr val="000000"/>
                          </a:solidFill>
                          <a:effectLst/>
                          <a:latin typeface="+mj-lt"/>
                        </a:rPr>
                        <a:t>GRAND TOTAL - ASSETS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2,842</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3,520</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4,860</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3571738309"/>
                  </a:ext>
                </a:extLst>
              </a:tr>
            </a:tbl>
          </a:graphicData>
        </a:graphic>
      </p:graphicFrame>
      <p:graphicFrame>
        <p:nvGraphicFramePr>
          <p:cNvPr id="16" name="Table 15">
            <a:extLst>
              <a:ext uri="{FF2B5EF4-FFF2-40B4-BE49-F238E27FC236}">
                <a16:creationId xmlns:a16="http://schemas.microsoft.com/office/drawing/2014/main" id="{FFDD5EF9-2616-4860-B1E7-BF2C42410263}"/>
              </a:ext>
            </a:extLst>
          </p:cNvPr>
          <p:cNvGraphicFramePr>
            <a:graphicFrameLocks noGrp="1"/>
          </p:cNvGraphicFramePr>
          <p:nvPr>
            <p:extLst>
              <p:ext uri="{D42A27DB-BD31-4B8C-83A1-F6EECF244321}">
                <p14:modId xmlns:p14="http://schemas.microsoft.com/office/powerpoint/2010/main" val="3367032374"/>
              </p:ext>
            </p:extLst>
          </p:nvPr>
        </p:nvGraphicFramePr>
        <p:xfrm>
          <a:off x="6059716" y="914172"/>
          <a:ext cx="5500913" cy="5332624"/>
        </p:xfrm>
        <a:graphic>
          <a:graphicData uri="http://schemas.openxmlformats.org/drawingml/2006/table">
            <a:tbl>
              <a:tblPr firstRow="1" bandRow="1">
                <a:tableStyleId>{ED083AE6-46FA-4A59-8FB0-9F97EB10719F}</a:tableStyleId>
              </a:tblPr>
              <a:tblGrid>
                <a:gridCol w="2783525">
                  <a:extLst>
                    <a:ext uri="{9D8B030D-6E8A-4147-A177-3AD203B41FA5}">
                      <a16:colId xmlns:a16="http://schemas.microsoft.com/office/drawing/2014/main" val="20000"/>
                    </a:ext>
                  </a:extLst>
                </a:gridCol>
                <a:gridCol w="905796">
                  <a:extLst>
                    <a:ext uri="{9D8B030D-6E8A-4147-A177-3AD203B41FA5}">
                      <a16:colId xmlns:a16="http://schemas.microsoft.com/office/drawing/2014/main" val="20003"/>
                    </a:ext>
                  </a:extLst>
                </a:gridCol>
                <a:gridCol w="905796">
                  <a:extLst>
                    <a:ext uri="{9D8B030D-6E8A-4147-A177-3AD203B41FA5}">
                      <a16:colId xmlns:a16="http://schemas.microsoft.com/office/drawing/2014/main" val="20004"/>
                    </a:ext>
                  </a:extLst>
                </a:gridCol>
                <a:gridCol w="905796">
                  <a:extLst>
                    <a:ext uri="{9D8B030D-6E8A-4147-A177-3AD203B41FA5}">
                      <a16:colId xmlns:a16="http://schemas.microsoft.com/office/drawing/2014/main" val="3172195895"/>
                    </a:ext>
                  </a:extLst>
                </a:gridCol>
              </a:tblGrid>
              <a:tr h="247446">
                <a:tc>
                  <a:txBody>
                    <a:bodyPr/>
                    <a:lstStyle/>
                    <a:p>
                      <a:pPr algn="l" rtl="0" fontAlgn="ctr">
                        <a:lnSpc>
                          <a:spcPts val="1400"/>
                        </a:lnSpc>
                      </a:pPr>
                      <a:r>
                        <a:rPr lang="en-IN" sz="1300" b="1" u="none" strike="noStrike">
                          <a:solidFill>
                            <a:schemeClr val="tx1"/>
                          </a:solidFill>
                          <a:effectLst/>
                          <a:latin typeface="+mj-lt"/>
                        </a:rPr>
                        <a:t>PARTICULARS (INR Mn)</a:t>
                      </a:r>
                      <a:endParaRPr lang="en-IN" sz="1300" b="1" i="0" u="none" strike="noStrike">
                        <a:solidFill>
                          <a:schemeClr val="tx1"/>
                        </a:solidFill>
                        <a:effectLst/>
                        <a:latin typeface="+mj-lt"/>
                        <a:cs typeface="Calibri Light" panose="020F0302020204030204" pitchFamily="34" charset="0"/>
                      </a:endParaRPr>
                    </a:p>
                  </a:txBody>
                  <a:tcPr marL="36000" marR="36000" marT="10800" marB="10800" anchor="ctr"/>
                </a:tc>
                <a:tc>
                  <a:txBody>
                    <a:bodyPr/>
                    <a:lstStyle/>
                    <a:p>
                      <a:pPr algn="ctr" rtl="0" fontAlgn="ctr">
                        <a:lnSpc>
                          <a:spcPts val="1400"/>
                        </a:lnSpc>
                      </a:pPr>
                      <a:r>
                        <a:rPr lang="en-US" sz="1300" b="1" u="none" strike="noStrike" kern="1200">
                          <a:solidFill>
                            <a:schemeClr val="tx1"/>
                          </a:solidFill>
                          <a:effectLst/>
                          <a:latin typeface="+mj-lt"/>
                        </a:rPr>
                        <a:t>FY24</a:t>
                      </a:r>
                      <a:endParaRPr lang="en-IN" sz="1300" b="1" i="0" u="none" strike="noStrike">
                        <a:solidFill>
                          <a:schemeClr val="tx1"/>
                        </a:solidFill>
                        <a:effectLst/>
                        <a:latin typeface="+mj-lt"/>
                        <a:cs typeface="Calibri Light" panose="020F0302020204030204" pitchFamily="34" charset="0"/>
                      </a:endParaRPr>
                    </a:p>
                  </a:txBody>
                  <a:tcPr marL="36000" marR="36000" marT="10800" marB="10800" anchor="ctr"/>
                </a:tc>
                <a:tc>
                  <a:txBody>
                    <a:bodyPr/>
                    <a:lstStyle/>
                    <a:p>
                      <a:pPr algn="ctr" rtl="0" fontAlgn="ctr">
                        <a:lnSpc>
                          <a:spcPts val="1400"/>
                        </a:lnSpc>
                      </a:pPr>
                      <a:r>
                        <a:rPr lang="en-US" sz="1300" b="1" u="none" strike="noStrike" kern="1200">
                          <a:solidFill>
                            <a:schemeClr val="tx1"/>
                          </a:solidFill>
                          <a:effectLst/>
                          <a:latin typeface="+mj-lt"/>
                        </a:rPr>
                        <a:t>FY25</a:t>
                      </a:r>
                      <a:endParaRPr lang="en-IN" sz="1300" b="1" i="0" u="none" strike="noStrike">
                        <a:solidFill>
                          <a:schemeClr val="tx1"/>
                        </a:solidFill>
                        <a:effectLst/>
                        <a:latin typeface="+mj-lt"/>
                        <a:cs typeface="Calibri Light" panose="020F0302020204030204" pitchFamily="34" charset="0"/>
                      </a:endParaRPr>
                    </a:p>
                  </a:txBody>
                  <a:tcPr marL="36000" marR="36000" marT="10800" marB="10800" anchor="ctr"/>
                </a:tc>
                <a:tc>
                  <a:txBody>
                    <a:bodyPr/>
                    <a:lstStyle/>
                    <a:p>
                      <a:pPr algn="ctr" rtl="0" fontAlgn="ctr">
                        <a:lnSpc>
                          <a:spcPts val="1400"/>
                        </a:lnSpc>
                      </a:pPr>
                      <a:r>
                        <a:rPr lang="en-US" sz="1300" b="1" i="0" u="none" strike="noStrike">
                          <a:solidFill>
                            <a:schemeClr val="tx1"/>
                          </a:solidFill>
                          <a:effectLst/>
                          <a:latin typeface="+mj-lt"/>
                          <a:cs typeface="Calibri Light" panose="020F0302020204030204" pitchFamily="34" charset="0"/>
                        </a:rPr>
                        <a:t>FY26</a:t>
                      </a:r>
                      <a:endParaRPr lang="en-IN" sz="1300" b="1" i="0" u="none" strike="noStrike">
                        <a:solidFill>
                          <a:schemeClr val="tx1"/>
                        </a:solidFill>
                        <a:effectLst/>
                        <a:latin typeface="+mj-lt"/>
                        <a:cs typeface="Calibri Light" panose="020F0302020204030204" pitchFamily="34" charset="0"/>
                      </a:endParaRPr>
                    </a:p>
                  </a:txBody>
                  <a:tcPr marL="36000" marR="36000" marT="10800" marB="10800" anchor="ctr"/>
                </a:tc>
                <a:extLst>
                  <a:ext uri="{0D108BD9-81ED-4DB2-BD59-A6C34878D82A}">
                    <a16:rowId xmlns:a16="http://schemas.microsoft.com/office/drawing/2014/main" val="10000"/>
                  </a:ext>
                </a:extLst>
              </a:tr>
              <a:tr h="234649">
                <a:tc>
                  <a:txBody>
                    <a:bodyPr/>
                    <a:lstStyle/>
                    <a:p>
                      <a:pPr algn="l" rtl="0" fontAlgn="b">
                        <a:lnSpc>
                          <a:spcPts val="1400"/>
                        </a:lnSpc>
                      </a:pPr>
                      <a:r>
                        <a:rPr lang="en-IN" sz="1300" b="1" u="none" strike="noStrike">
                          <a:solidFill>
                            <a:srgbClr val="000000"/>
                          </a:solidFill>
                          <a:effectLst/>
                          <a:latin typeface="+mj-lt"/>
                        </a:rPr>
                        <a:t>Equity</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l" fontAlgn="ctr">
                        <a:lnSpc>
                          <a:spcPts val="1400"/>
                        </a:lnSpc>
                      </a:pP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extLst>
                  <a:ext uri="{0D108BD9-81ED-4DB2-BD59-A6C34878D82A}">
                    <a16:rowId xmlns:a16="http://schemas.microsoft.com/office/drawing/2014/main" val="10001"/>
                  </a:ext>
                </a:extLst>
              </a:tr>
              <a:tr h="215176">
                <a:tc>
                  <a:txBody>
                    <a:bodyPr/>
                    <a:lstStyle/>
                    <a:p>
                      <a:pPr algn="l" rtl="0" fontAlgn="b">
                        <a:lnSpc>
                          <a:spcPts val="1400"/>
                        </a:lnSpc>
                      </a:pPr>
                      <a:r>
                        <a:rPr lang="en-IN" sz="1300" b="0" u="none" strike="noStrike">
                          <a:solidFill>
                            <a:srgbClr val="000000"/>
                          </a:solidFill>
                          <a:effectLst/>
                          <a:latin typeface="+mj-lt"/>
                        </a:rPr>
                        <a:t>a) Equity Share Capital</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400</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400</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400</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2"/>
                  </a:ext>
                </a:extLst>
              </a:tr>
              <a:tr h="215176">
                <a:tc>
                  <a:txBody>
                    <a:bodyPr/>
                    <a:lstStyle/>
                    <a:p>
                      <a:pPr algn="l" rtl="0" fontAlgn="b">
                        <a:lnSpc>
                          <a:spcPts val="1400"/>
                        </a:lnSpc>
                      </a:pPr>
                      <a:r>
                        <a:rPr lang="en-IN" sz="1300" b="0" u="none" strike="noStrike">
                          <a:solidFill>
                            <a:srgbClr val="000000"/>
                          </a:solidFill>
                          <a:effectLst/>
                          <a:latin typeface="+mj-lt"/>
                        </a:rPr>
                        <a:t>b) Other Equity</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1,675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2,050</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2,598</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3"/>
                  </a:ext>
                </a:extLst>
              </a:tr>
              <a:tr h="215176">
                <a:tc>
                  <a:txBody>
                    <a:bodyPr/>
                    <a:lstStyle/>
                    <a:p>
                      <a:pPr algn="l" rtl="0" fontAlgn="b">
                        <a:lnSpc>
                          <a:spcPts val="1400"/>
                        </a:lnSpc>
                      </a:pPr>
                      <a:r>
                        <a:rPr lang="en-IN" sz="1300" b="1" u="none" strike="noStrike">
                          <a:solidFill>
                            <a:srgbClr val="000000"/>
                          </a:solidFill>
                          <a:effectLst/>
                          <a:latin typeface="+mj-lt"/>
                        </a:rPr>
                        <a:t>Total Equity</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2,075</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2,450</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2,998</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4"/>
                  </a:ext>
                </a:extLst>
              </a:tr>
              <a:tr h="215176">
                <a:tc>
                  <a:txBody>
                    <a:bodyPr/>
                    <a:lstStyle/>
                    <a:p>
                      <a:pPr algn="l" rtl="0" fontAlgn="b">
                        <a:lnSpc>
                          <a:spcPts val="1400"/>
                        </a:lnSpc>
                      </a:pPr>
                      <a:r>
                        <a:rPr lang="en-IN" sz="1300" b="1" u="none" strike="noStrike">
                          <a:solidFill>
                            <a:srgbClr val="000000"/>
                          </a:solidFill>
                          <a:effectLst/>
                          <a:latin typeface="+mj-lt"/>
                        </a:rPr>
                        <a:t>Non-Current Liabilities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 </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 </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7"/>
                  </a:ext>
                </a:extLst>
              </a:tr>
              <a:tr h="235886">
                <a:tc>
                  <a:txBody>
                    <a:bodyPr/>
                    <a:lstStyle/>
                    <a:p>
                      <a:pPr algn="l" rtl="0" fontAlgn="b">
                        <a:lnSpc>
                          <a:spcPts val="1400"/>
                        </a:lnSpc>
                      </a:pPr>
                      <a:r>
                        <a:rPr lang="en-IN" sz="1300" b="0" u="none" strike="noStrike">
                          <a:solidFill>
                            <a:srgbClr val="000000"/>
                          </a:solidFill>
                          <a:effectLst/>
                          <a:latin typeface="+mj-lt"/>
                        </a:rPr>
                        <a:t>Financial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ct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09"/>
                  </a:ext>
                </a:extLst>
              </a:tr>
              <a:tr h="215176">
                <a:tc>
                  <a:txBody>
                    <a:bodyPr/>
                    <a:lstStyle/>
                    <a:p>
                      <a:pPr algn="l" rtl="0" fontAlgn="b">
                        <a:lnSpc>
                          <a:spcPts val="1400"/>
                        </a:lnSpc>
                      </a:pPr>
                      <a:r>
                        <a:rPr lang="en-IN" sz="1300" b="0" u="none" strike="noStrike">
                          <a:solidFill>
                            <a:srgbClr val="000000"/>
                          </a:solidFill>
                          <a:effectLst/>
                          <a:latin typeface="+mj-lt"/>
                        </a:rPr>
                        <a:t>    </a:t>
                      </a:r>
                      <a:r>
                        <a:rPr lang="en-IN" sz="1300" b="0" u="none" strike="noStrike" err="1">
                          <a:solidFill>
                            <a:srgbClr val="000000"/>
                          </a:solidFill>
                          <a:effectLst/>
                          <a:latin typeface="+mj-lt"/>
                        </a:rPr>
                        <a:t>i</a:t>
                      </a:r>
                      <a:r>
                        <a:rPr lang="en-IN" sz="1300" b="0" u="none" strike="noStrike">
                          <a:solidFill>
                            <a:srgbClr val="000000"/>
                          </a:solidFill>
                          <a:effectLst/>
                          <a:latin typeface="+mj-lt"/>
                        </a:rPr>
                        <a:t>) Borrowings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200</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7</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225</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0"/>
                  </a:ext>
                </a:extLst>
              </a:tr>
              <a:tr h="215176">
                <a:tc>
                  <a:txBody>
                    <a:bodyPr/>
                    <a:lstStyle/>
                    <a:p>
                      <a:pPr algn="l" rtl="0" fontAlgn="b">
                        <a:lnSpc>
                          <a:spcPts val="1400"/>
                        </a:lnSpc>
                      </a:pPr>
                      <a:r>
                        <a:rPr lang="en-IN" sz="1300" b="0" u="none" strike="noStrike">
                          <a:solidFill>
                            <a:srgbClr val="000000"/>
                          </a:solidFill>
                          <a:effectLst/>
                          <a:latin typeface="+mj-lt"/>
                        </a:rPr>
                        <a:t>    ii) Lease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3</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36</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285</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1"/>
                  </a:ext>
                </a:extLst>
              </a:tr>
              <a:tr h="215176">
                <a:tc>
                  <a:txBody>
                    <a:bodyPr/>
                    <a:lstStyle/>
                    <a:p>
                      <a:pPr algn="l" rtl="0" fontAlgn="b">
                        <a:lnSpc>
                          <a:spcPts val="1400"/>
                        </a:lnSpc>
                      </a:pPr>
                      <a:r>
                        <a:rPr lang="en-IN" sz="1300" b="0" u="none" strike="noStrike">
                          <a:solidFill>
                            <a:srgbClr val="000000"/>
                          </a:solidFill>
                          <a:effectLst/>
                          <a:latin typeface="+mj-lt"/>
                        </a:rPr>
                        <a:t>Provisions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8</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10</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6"/>
                  </a:ext>
                </a:extLst>
              </a:tr>
              <a:tr h="215176">
                <a:tc>
                  <a:txBody>
                    <a:bodyPr/>
                    <a:lstStyle/>
                    <a:p>
                      <a:pPr algn="l" rtl="0" fontAlgn="b">
                        <a:lnSpc>
                          <a:spcPts val="1400"/>
                        </a:lnSpc>
                      </a:pPr>
                      <a:r>
                        <a:rPr lang="en-IN" sz="1300" b="0" u="none" strike="noStrike">
                          <a:solidFill>
                            <a:srgbClr val="000000"/>
                          </a:solidFill>
                          <a:effectLst/>
                          <a:latin typeface="+mj-lt"/>
                        </a:rPr>
                        <a:t>Deferred Tax Liability ( Net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6</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14</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7"/>
                  </a:ext>
                </a:extLst>
              </a:tr>
              <a:tr h="215176">
                <a:tc>
                  <a:txBody>
                    <a:bodyPr/>
                    <a:lstStyle/>
                    <a:p>
                      <a:pPr algn="l" rtl="0" fontAlgn="b">
                        <a:lnSpc>
                          <a:spcPts val="1400"/>
                        </a:lnSpc>
                      </a:pPr>
                      <a:r>
                        <a:rPr lang="en-IN" sz="1300" b="1" u="none" strike="noStrike">
                          <a:solidFill>
                            <a:srgbClr val="000000"/>
                          </a:solidFill>
                          <a:effectLst/>
                          <a:latin typeface="+mj-lt"/>
                        </a:rPr>
                        <a:t>Total Non-Current Liabilities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214</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66</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534</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8"/>
                  </a:ext>
                </a:extLst>
              </a:tr>
              <a:tr h="215176">
                <a:tc>
                  <a:txBody>
                    <a:bodyPr/>
                    <a:lstStyle/>
                    <a:p>
                      <a:pPr algn="l" rtl="0" fontAlgn="b">
                        <a:lnSpc>
                          <a:spcPts val="1400"/>
                        </a:lnSpc>
                      </a:pPr>
                      <a:r>
                        <a:rPr lang="en-IN" sz="1300" b="0" u="none" strike="noStrike">
                          <a:solidFill>
                            <a:srgbClr val="000000"/>
                          </a:solidFill>
                          <a:effectLst/>
                          <a:latin typeface="+mj-lt"/>
                        </a:rPr>
                        <a:t>Current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 </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19"/>
                  </a:ext>
                </a:extLst>
              </a:tr>
              <a:tr h="215176">
                <a:tc>
                  <a:txBody>
                    <a:bodyPr/>
                    <a:lstStyle/>
                    <a:p>
                      <a:pPr algn="l" rtl="0" fontAlgn="b">
                        <a:lnSpc>
                          <a:spcPts val="1400"/>
                        </a:lnSpc>
                      </a:pPr>
                      <a:r>
                        <a:rPr lang="en-IN" sz="1300" b="0" u="none" strike="noStrike">
                          <a:solidFill>
                            <a:srgbClr val="000000"/>
                          </a:solidFill>
                          <a:effectLst/>
                          <a:latin typeface="+mj-lt"/>
                        </a:rPr>
                        <a:t>Financial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 </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 </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0"/>
                  </a:ext>
                </a:extLst>
              </a:tr>
              <a:tr h="235886">
                <a:tc>
                  <a:txBody>
                    <a:bodyPr/>
                    <a:lstStyle/>
                    <a:p>
                      <a:pPr algn="l" rtl="0" fontAlgn="b">
                        <a:lnSpc>
                          <a:spcPts val="1400"/>
                        </a:lnSpc>
                      </a:pPr>
                      <a:r>
                        <a:rPr lang="en-IN" sz="1300" b="0" u="none" strike="noStrike">
                          <a:solidFill>
                            <a:srgbClr val="000000"/>
                          </a:solidFill>
                          <a:effectLst/>
                          <a:latin typeface="+mj-lt"/>
                        </a:rPr>
                        <a:t>    </a:t>
                      </a:r>
                      <a:r>
                        <a:rPr lang="en-IN" sz="1300" b="0" u="none" strike="noStrike" err="1">
                          <a:solidFill>
                            <a:srgbClr val="000000"/>
                          </a:solidFill>
                          <a:effectLst/>
                          <a:latin typeface="+mj-lt"/>
                        </a:rPr>
                        <a:t>i</a:t>
                      </a:r>
                      <a:r>
                        <a:rPr lang="en-IN" sz="1300" b="0" u="none" strike="noStrike">
                          <a:solidFill>
                            <a:srgbClr val="000000"/>
                          </a:solidFill>
                          <a:effectLst/>
                          <a:latin typeface="+mj-lt"/>
                        </a:rPr>
                        <a:t>) Borrowings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492</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861</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ctr"/>
                      <a:r>
                        <a:rPr lang="en-US" sz="1300" b="0" i="0" u="none" strike="noStrike">
                          <a:solidFill>
                            <a:srgbClr val="000000"/>
                          </a:solidFill>
                          <a:effectLst/>
                          <a:latin typeface="+mj-lt"/>
                        </a:rPr>
                        <a:t>1,184</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1"/>
                  </a:ext>
                </a:extLst>
              </a:tr>
              <a:tr h="215176">
                <a:tc>
                  <a:txBody>
                    <a:bodyPr/>
                    <a:lstStyle/>
                    <a:p>
                      <a:pPr algn="l" rtl="0" fontAlgn="b">
                        <a:lnSpc>
                          <a:spcPts val="1400"/>
                        </a:lnSpc>
                      </a:pPr>
                      <a:r>
                        <a:rPr lang="en-IN" sz="1300" b="0" u="none" strike="noStrike">
                          <a:solidFill>
                            <a:srgbClr val="000000"/>
                          </a:solidFill>
                          <a:effectLst/>
                          <a:latin typeface="+mj-lt"/>
                        </a:rPr>
                        <a:t>    ii) Lease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2"/>
                  </a:ext>
                </a:extLst>
              </a:tr>
              <a:tr h="235886">
                <a:tc>
                  <a:txBody>
                    <a:bodyPr/>
                    <a:lstStyle/>
                    <a:p>
                      <a:pPr algn="l" rtl="0" fontAlgn="b">
                        <a:lnSpc>
                          <a:spcPts val="1400"/>
                        </a:lnSpc>
                      </a:pPr>
                      <a:r>
                        <a:rPr lang="en-IN" sz="1300" b="0" u="none" strike="noStrike">
                          <a:solidFill>
                            <a:srgbClr val="000000"/>
                          </a:solidFill>
                          <a:effectLst/>
                          <a:latin typeface="+mj-lt"/>
                        </a:rPr>
                        <a:t>    iii) Trade Payables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24</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fontAlgn="ctr">
                        <a:lnSpc>
                          <a:spcPts val="1400"/>
                        </a:lnSpc>
                      </a:pPr>
                      <a:r>
                        <a:rPr lang="en-IN" sz="1300" b="0" u="none" strike="noStrike">
                          <a:solidFill>
                            <a:srgbClr val="000000"/>
                          </a:solidFill>
                          <a:effectLst/>
                          <a:latin typeface="+mj-lt"/>
                        </a:rPr>
                        <a:t>78</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ctr"/>
                      <a:r>
                        <a:rPr lang="en-US" sz="1300" b="0" i="0" u="none" strike="noStrike">
                          <a:solidFill>
                            <a:srgbClr val="000000"/>
                          </a:solidFill>
                          <a:effectLst/>
                          <a:latin typeface="+mj-lt"/>
                        </a:rPr>
                        <a:t>63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0027"/>
                  </a:ext>
                </a:extLst>
              </a:tr>
              <a:tr h="215176">
                <a:tc>
                  <a:txBody>
                    <a:bodyPr/>
                    <a:lstStyle/>
                    <a:p>
                      <a:pPr algn="l" rtl="0" fontAlgn="b">
                        <a:lnSpc>
                          <a:spcPts val="1400"/>
                        </a:lnSpc>
                      </a:pPr>
                      <a:r>
                        <a:rPr lang="en-IN" sz="1300" b="0" u="none" strike="noStrike">
                          <a:solidFill>
                            <a:srgbClr val="000000"/>
                          </a:solidFill>
                          <a:effectLst/>
                          <a:latin typeface="+mj-lt"/>
                        </a:rPr>
                        <a:t>    iv)  Other Financial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10</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15</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663051321"/>
                  </a:ext>
                </a:extLst>
              </a:tr>
              <a:tr h="215176">
                <a:tc>
                  <a:txBody>
                    <a:bodyPr/>
                    <a:lstStyle/>
                    <a:p>
                      <a:pPr algn="l" rtl="0" fontAlgn="b">
                        <a:lnSpc>
                          <a:spcPts val="1400"/>
                        </a:lnSpc>
                      </a:pPr>
                      <a:r>
                        <a:rPr lang="en-IN" sz="1300" b="0" u="none" strike="noStrike">
                          <a:solidFill>
                            <a:srgbClr val="000000"/>
                          </a:solidFill>
                          <a:effectLst/>
                          <a:latin typeface="+mj-lt"/>
                        </a:rPr>
                        <a:t>Current tax liabilities (Net)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3</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535804009"/>
                  </a:ext>
                </a:extLst>
              </a:tr>
              <a:tr h="215176">
                <a:tc>
                  <a:txBody>
                    <a:bodyPr/>
                    <a:lstStyle/>
                    <a:p>
                      <a:pPr algn="l" rtl="0" fontAlgn="b">
                        <a:lnSpc>
                          <a:spcPts val="1400"/>
                        </a:lnSpc>
                      </a:pPr>
                      <a:r>
                        <a:rPr lang="en-IN" sz="1300" b="0" u="none" strike="noStrike">
                          <a:solidFill>
                            <a:srgbClr val="000000"/>
                          </a:solidFill>
                          <a:effectLst/>
                          <a:latin typeface="+mj-lt"/>
                        </a:rPr>
                        <a:t>Other Current Liabilities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27</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42</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61</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428926115"/>
                  </a:ext>
                </a:extLst>
              </a:tr>
              <a:tr h="215176">
                <a:tc>
                  <a:txBody>
                    <a:bodyPr/>
                    <a:lstStyle/>
                    <a:p>
                      <a:pPr algn="l" rtl="0" fontAlgn="b">
                        <a:lnSpc>
                          <a:spcPts val="1400"/>
                        </a:lnSpc>
                      </a:pPr>
                      <a:r>
                        <a:rPr lang="en-IN" sz="1300" b="0" u="none" strike="noStrike">
                          <a:solidFill>
                            <a:srgbClr val="000000"/>
                          </a:solidFill>
                          <a:effectLst/>
                          <a:latin typeface="+mj-lt"/>
                        </a:rPr>
                        <a:t>Provisions</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0" u="none" strike="noStrike">
                          <a:solidFill>
                            <a:srgbClr val="000000"/>
                          </a:solidFill>
                          <a:effectLst/>
                          <a:latin typeface="+mj-lt"/>
                        </a:rPr>
                        <a:t>-</a:t>
                      </a:r>
                      <a:endParaRPr lang="en-IN" sz="1300" b="0"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0" i="0" u="none" strike="noStrike">
                          <a:solidFill>
                            <a:srgbClr val="000000"/>
                          </a:solidFill>
                          <a:effectLst/>
                          <a:latin typeface="+mj-lt"/>
                        </a:rPr>
                        <a:t>1</a:t>
                      </a:r>
                      <a:endParaRPr lang="en-IN" sz="1300" b="0"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3578178617"/>
                  </a:ext>
                </a:extLst>
              </a:tr>
              <a:tr h="215176">
                <a:tc>
                  <a:txBody>
                    <a:bodyPr/>
                    <a:lstStyle/>
                    <a:p>
                      <a:pPr algn="l" rtl="0" fontAlgn="b">
                        <a:lnSpc>
                          <a:spcPts val="1400"/>
                        </a:lnSpc>
                      </a:pPr>
                      <a:r>
                        <a:rPr lang="en-IN" sz="1300" b="1" u="none" strike="noStrike">
                          <a:solidFill>
                            <a:srgbClr val="000000"/>
                          </a:solidFill>
                          <a:effectLst/>
                          <a:latin typeface="+mj-lt"/>
                        </a:rPr>
                        <a:t>Total Current Liabilities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553</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1,004</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1,328</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966597925"/>
                  </a:ext>
                </a:extLst>
              </a:tr>
              <a:tr h="215176">
                <a:tc>
                  <a:txBody>
                    <a:bodyPr/>
                    <a:lstStyle/>
                    <a:p>
                      <a:pPr algn="l" rtl="0" fontAlgn="b">
                        <a:lnSpc>
                          <a:spcPts val="1400"/>
                        </a:lnSpc>
                      </a:pPr>
                      <a:r>
                        <a:rPr lang="en-IN" sz="1300" b="1" u="none" strike="noStrike">
                          <a:solidFill>
                            <a:srgbClr val="000000"/>
                          </a:solidFill>
                          <a:effectLst/>
                          <a:latin typeface="+mj-lt"/>
                        </a:rPr>
                        <a:t>Total Liabilities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767</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1,070</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1,862</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529732472"/>
                  </a:ext>
                </a:extLst>
              </a:tr>
              <a:tr h="269703">
                <a:tc>
                  <a:txBody>
                    <a:bodyPr/>
                    <a:lstStyle/>
                    <a:p>
                      <a:pPr algn="l" rtl="0" fontAlgn="b">
                        <a:lnSpc>
                          <a:spcPts val="1400"/>
                        </a:lnSpc>
                      </a:pPr>
                      <a:r>
                        <a:rPr lang="en-IN" sz="1300" b="1" u="none" strike="noStrike">
                          <a:solidFill>
                            <a:srgbClr val="000000"/>
                          </a:solidFill>
                          <a:effectLst/>
                          <a:latin typeface="+mj-lt"/>
                        </a:rPr>
                        <a:t>GRAND TOTAL - EQUITIES &amp; LIABILITIES</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2,842</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lnSpc>
                          <a:spcPts val="1400"/>
                        </a:lnSpc>
                      </a:pPr>
                      <a:r>
                        <a:rPr lang="en-IN" sz="1300" b="1" u="none" strike="noStrike">
                          <a:solidFill>
                            <a:srgbClr val="000000"/>
                          </a:solidFill>
                          <a:effectLst/>
                          <a:latin typeface="+mj-lt"/>
                        </a:rPr>
                        <a:t>3,520</a:t>
                      </a:r>
                      <a:endParaRPr lang="en-IN" sz="1300" b="1" i="0" u="none" strike="noStrike">
                        <a:solidFill>
                          <a:srgbClr val="000000"/>
                        </a:solidFill>
                        <a:effectLst/>
                        <a:latin typeface="+mj-lt"/>
                        <a:cs typeface="Calibri Light" panose="020F0302020204030204" pitchFamily="34" charset="0"/>
                      </a:endParaRPr>
                    </a:p>
                  </a:txBody>
                  <a:tcPr marL="36000" marR="36000" marT="10800" marB="10800" anchor="ctr"/>
                </a:tc>
                <a:tc>
                  <a:txBody>
                    <a:bodyPr/>
                    <a:lstStyle/>
                    <a:p>
                      <a:pPr algn="ctr" rtl="0" fontAlgn="b"/>
                      <a:r>
                        <a:rPr lang="en-US" sz="1300" b="1" i="0" u="none" strike="noStrike">
                          <a:solidFill>
                            <a:srgbClr val="000000"/>
                          </a:solidFill>
                          <a:effectLst/>
                          <a:latin typeface="+mj-lt"/>
                        </a:rPr>
                        <a:t>4860</a:t>
                      </a:r>
                      <a:endParaRPr lang="en-IN" sz="1300" b="1" i="0" u="none" strike="noStrike">
                        <a:solidFill>
                          <a:srgbClr val="000000"/>
                        </a:solidFill>
                        <a:effectLst/>
                        <a:latin typeface="+mj-lt"/>
                      </a:endParaRPr>
                    </a:p>
                  </a:txBody>
                  <a:tcPr marL="6350" marR="6350" marT="6350" marB="0" anchor="ctr"/>
                </a:tc>
                <a:extLst>
                  <a:ext uri="{0D108BD9-81ED-4DB2-BD59-A6C34878D82A}">
                    <a16:rowId xmlns:a16="http://schemas.microsoft.com/office/drawing/2014/main" val="1634506576"/>
                  </a:ext>
                </a:extLst>
              </a:tr>
            </a:tbl>
          </a:graphicData>
        </a:graphic>
      </p:graphicFrame>
    </p:spTree>
    <p:extLst>
      <p:ext uri="{BB962C8B-B14F-4D97-AF65-F5344CB8AC3E}">
        <p14:creationId xmlns:p14="http://schemas.microsoft.com/office/powerpoint/2010/main" val="1755668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988D67-3FB6-4A96-C0AF-A0A311BAA27E}"/>
              </a:ext>
            </a:extLst>
          </p:cNvPr>
          <p:cNvSpPr/>
          <p:nvPr/>
        </p:nvSpPr>
        <p:spPr>
          <a:xfrm>
            <a:off x="4444444" y="3726633"/>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98BEFC98-043F-7D7F-F14E-9B544B8487FD}"/>
              </a:ext>
            </a:extLst>
          </p:cNvPr>
          <p:cNvSpPr/>
          <p:nvPr/>
        </p:nvSpPr>
        <p:spPr>
          <a:xfrm>
            <a:off x="7888354" y="3726633"/>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56E83C22-6992-11EB-CC91-DC22D177E3FA}"/>
              </a:ext>
            </a:extLst>
          </p:cNvPr>
          <p:cNvSpPr/>
          <p:nvPr/>
        </p:nvSpPr>
        <p:spPr>
          <a:xfrm>
            <a:off x="1022467" y="3726633"/>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a:extLst>
              <a:ext uri="{FF2B5EF4-FFF2-40B4-BE49-F238E27FC236}">
                <a16:creationId xmlns:a16="http://schemas.microsoft.com/office/drawing/2014/main" id="{7F43CCB0-F28A-6D24-081A-A926F43D8345}"/>
              </a:ext>
            </a:extLst>
          </p:cNvPr>
          <p:cNvSpPr/>
          <p:nvPr/>
        </p:nvSpPr>
        <p:spPr>
          <a:xfrm>
            <a:off x="4444444" y="983285"/>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6B2B17CC-0B2F-6167-C575-9A1756726369}"/>
              </a:ext>
            </a:extLst>
          </p:cNvPr>
          <p:cNvSpPr/>
          <p:nvPr/>
        </p:nvSpPr>
        <p:spPr>
          <a:xfrm>
            <a:off x="7888354" y="983285"/>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id="{AF09F889-1BE8-0406-5D72-FC56591A5AF6}"/>
              </a:ext>
            </a:extLst>
          </p:cNvPr>
          <p:cNvSpPr/>
          <p:nvPr/>
        </p:nvSpPr>
        <p:spPr>
          <a:xfrm>
            <a:off x="1022467" y="983285"/>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F16659B5-3A60-C95B-D724-CFBBD69ADAC0}"/>
              </a:ext>
            </a:extLst>
          </p:cNvPr>
          <p:cNvSpPr>
            <a:spLocks noGrp="1"/>
          </p:cNvSpPr>
          <p:nvPr>
            <p:ph type="title"/>
          </p:nvPr>
        </p:nvSpPr>
        <p:spPr/>
        <p:txBody>
          <a:bodyPr/>
          <a:lstStyle/>
          <a:p>
            <a:r>
              <a:rPr lang="en-IN"/>
              <a:t>Financial Performance</a:t>
            </a:r>
          </a:p>
        </p:txBody>
      </p:sp>
      <p:graphicFrame>
        <p:nvGraphicFramePr>
          <p:cNvPr id="17" name="Content Placeholder 3">
            <a:extLst>
              <a:ext uri="{FF2B5EF4-FFF2-40B4-BE49-F238E27FC236}">
                <a16:creationId xmlns:a16="http://schemas.microsoft.com/office/drawing/2014/main" id="{0B5D95E7-5127-49DD-A731-F45E3A186687}"/>
              </a:ext>
            </a:extLst>
          </p:cNvPr>
          <p:cNvGraphicFramePr>
            <a:graphicFrameLocks/>
          </p:cNvGraphicFramePr>
          <p:nvPr>
            <p:extLst>
              <p:ext uri="{D42A27DB-BD31-4B8C-83A1-F6EECF244321}">
                <p14:modId xmlns:p14="http://schemas.microsoft.com/office/powerpoint/2010/main" val="1971249351"/>
              </p:ext>
            </p:extLst>
          </p:nvPr>
        </p:nvGraphicFramePr>
        <p:xfrm>
          <a:off x="1022466" y="983286"/>
          <a:ext cx="3296863" cy="26435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B71AA066-D20A-4702-974D-7FC3F27AAA48}"/>
              </a:ext>
            </a:extLst>
          </p:cNvPr>
          <p:cNvGraphicFramePr/>
          <p:nvPr>
            <p:extLst>
              <p:ext uri="{D42A27DB-BD31-4B8C-83A1-F6EECF244321}">
                <p14:modId xmlns:p14="http://schemas.microsoft.com/office/powerpoint/2010/main" val="2282643248"/>
              </p:ext>
            </p:extLst>
          </p:nvPr>
        </p:nvGraphicFramePr>
        <p:xfrm>
          <a:off x="7866421" y="947426"/>
          <a:ext cx="3631641" cy="28426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ontent Placeholder 3">
            <a:extLst>
              <a:ext uri="{FF2B5EF4-FFF2-40B4-BE49-F238E27FC236}">
                <a16:creationId xmlns:a16="http://schemas.microsoft.com/office/drawing/2014/main" id="{293B9505-DF09-4933-B64B-0AA7FBAAB47C}"/>
              </a:ext>
            </a:extLst>
          </p:cNvPr>
          <p:cNvGraphicFramePr>
            <a:graphicFrameLocks/>
          </p:cNvGraphicFramePr>
          <p:nvPr>
            <p:extLst>
              <p:ext uri="{D42A27DB-BD31-4B8C-83A1-F6EECF244321}">
                <p14:modId xmlns:p14="http://schemas.microsoft.com/office/powerpoint/2010/main" val="1406209983"/>
              </p:ext>
            </p:extLst>
          </p:nvPr>
        </p:nvGraphicFramePr>
        <p:xfrm>
          <a:off x="4444443" y="3719746"/>
          <a:ext cx="3296863" cy="264350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36774A40-A861-4596-B1C8-06064ED87930}"/>
              </a:ext>
            </a:extLst>
          </p:cNvPr>
          <p:cNvGraphicFramePr/>
          <p:nvPr>
            <p:extLst>
              <p:ext uri="{D42A27DB-BD31-4B8C-83A1-F6EECF244321}">
                <p14:modId xmlns:p14="http://schemas.microsoft.com/office/powerpoint/2010/main" val="14700983"/>
              </p:ext>
            </p:extLst>
          </p:nvPr>
        </p:nvGraphicFramePr>
        <p:xfrm>
          <a:off x="1022467" y="3726633"/>
          <a:ext cx="3296863" cy="264350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C9747C5D-EAAD-4F2D-8205-5F7D65C8A9B5}"/>
              </a:ext>
            </a:extLst>
          </p:cNvPr>
          <p:cNvGraphicFramePr/>
          <p:nvPr>
            <p:extLst>
              <p:ext uri="{D42A27DB-BD31-4B8C-83A1-F6EECF244321}">
                <p14:modId xmlns:p14="http://schemas.microsoft.com/office/powerpoint/2010/main" val="3586042292"/>
              </p:ext>
            </p:extLst>
          </p:nvPr>
        </p:nvGraphicFramePr>
        <p:xfrm>
          <a:off x="4444443" y="990265"/>
          <a:ext cx="3296863" cy="262964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9C073693-953D-4DD7-A12D-EE6EC540AF5C}"/>
              </a:ext>
            </a:extLst>
          </p:cNvPr>
          <p:cNvGraphicFramePr/>
          <p:nvPr>
            <p:extLst>
              <p:ext uri="{D42A27DB-BD31-4B8C-83A1-F6EECF244321}">
                <p14:modId xmlns:p14="http://schemas.microsoft.com/office/powerpoint/2010/main" val="3610184225"/>
              </p:ext>
            </p:extLst>
          </p:nvPr>
        </p:nvGraphicFramePr>
        <p:xfrm>
          <a:off x="7888354" y="3726634"/>
          <a:ext cx="3296863" cy="264350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084696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8D1D-49A4-76AB-912D-714710D6F85E}"/>
            </a:ext>
          </a:extLst>
        </p:cNvPr>
        <p:cNvGrpSpPr/>
        <p:nvPr/>
      </p:nvGrpSpPr>
      <p:grpSpPr>
        <a:xfrm>
          <a:off x="0" y="0"/>
          <a:ext cx="0" cy="0"/>
          <a:chOff x="0" y="0"/>
          <a:chExt cx="0" cy="0"/>
        </a:xfrm>
      </p:grpSpPr>
      <p:graphicFrame>
        <p:nvGraphicFramePr>
          <p:cNvPr id="2" name="Google Shape;887;p33">
            <a:extLst>
              <a:ext uri="{FF2B5EF4-FFF2-40B4-BE49-F238E27FC236}">
                <a16:creationId xmlns:a16="http://schemas.microsoft.com/office/drawing/2014/main" id="{7CCB5813-2177-CB54-657D-E5CE61FF9E6C}"/>
              </a:ext>
            </a:extLst>
          </p:cNvPr>
          <p:cNvGraphicFramePr/>
          <p:nvPr>
            <p:extLst>
              <p:ext uri="{D42A27DB-BD31-4B8C-83A1-F6EECF244321}">
                <p14:modId xmlns:p14="http://schemas.microsoft.com/office/powerpoint/2010/main" val="3551560494"/>
              </p:ext>
            </p:extLst>
          </p:nvPr>
        </p:nvGraphicFramePr>
        <p:xfrm>
          <a:off x="205482" y="3721651"/>
          <a:ext cx="5886507" cy="2772420"/>
        </p:xfrm>
        <a:graphic>
          <a:graphicData uri="http://schemas.openxmlformats.org/drawingml/2006/table">
            <a:tbl>
              <a:tblPr firstRow="1">
                <a:tableStyleId>{69C7853C-536D-4A76-A0AE-DD22124D55A5}</a:tableStyleId>
              </a:tblPr>
              <a:tblGrid>
                <a:gridCol w="4149166">
                  <a:extLst>
                    <a:ext uri="{9D8B030D-6E8A-4147-A177-3AD203B41FA5}">
                      <a16:colId xmlns:a16="http://schemas.microsoft.com/office/drawing/2014/main" val="20000"/>
                    </a:ext>
                  </a:extLst>
                </a:gridCol>
                <a:gridCol w="1737341">
                  <a:extLst>
                    <a:ext uri="{9D8B030D-6E8A-4147-A177-3AD203B41FA5}">
                      <a16:colId xmlns:a16="http://schemas.microsoft.com/office/drawing/2014/main" val="20001"/>
                    </a:ext>
                  </a:extLst>
                </a:gridCol>
              </a:tblGrid>
              <a:tr h="396060">
                <a:tc>
                  <a:txBody>
                    <a:bodyPr/>
                    <a:lstStyle/>
                    <a:p>
                      <a:pPr marL="0" marR="0" lvl="0" indent="0" algn="l" defTabSz="914400" rtl="0" eaLnBrk="1" fontAlgn="auto" latinLnBrk="0" hangingPunct="1">
                        <a:lnSpc>
                          <a:spcPct val="100000"/>
                        </a:lnSpc>
                        <a:spcBef>
                          <a:spcPts val="0"/>
                        </a:spcBef>
                        <a:spcAft>
                          <a:spcPts val="0"/>
                        </a:spcAft>
                        <a:buClr>
                          <a:schemeClr val="lt1"/>
                        </a:buClr>
                        <a:buSzPts val="1200"/>
                        <a:buFont typeface="Calibri"/>
                        <a:buNone/>
                        <a:tabLst/>
                        <a:defRPr/>
                      </a:pPr>
                      <a:r>
                        <a:rPr lang="en-US" sz="1400" u="none" strike="noStrike">
                          <a:solidFill>
                            <a:schemeClr val="tx1"/>
                          </a:solidFill>
                          <a:latin typeface="Calibri Light" panose="020F0302020204030204" pitchFamily="34" charset="0"/>
                          <a:cs typeface="Calibri Light" panose="020F0302020204030204" pitchFamily="34" charset="0"/>
                          <a:sym typeface="Calibri"/>
                        </a:rPr>
                        <a:t>Price </a:t>
                      </a:r>
                      <a:r>
                        <a:rPr lang="en-US" sz="1400" u="none" strike="noStrike" kern="1200">
                          <a:solidFill>
                            <a:schemeClr val="tx1"/>
                          </a:solidFill>
                          <a:latin typeface="Calibri Light" panose="020F0302020204030204" pitchFamily="34" charset="0"/>
                          <a:cs typeface="Calibri Light" panose="020F0302020204030204" pitchFamily="34" charset="0"/>
                          <a:sym typeface="Calibri"/>
                        </a:rPr>
                        <a:t>Data (30</a:t>
                      </a:r>
                      <a:r>
                        <a:rPr lang="en-US" sz="1400" u="none" strike="noStrike" kern="1200" baseline="30000">
                          <a:solidFill>
                            <a:schemeClr val="tx1"/>
                          </a:solidFill>
                          <a:latin typeface="Calibri Light" panose="020F0302020204030204" pitchFamily="34" charset="0"/>
                          <a:cs typeface="Calibri Light" panose="020F0302020204030204" pitchFamily="34" charset="0"/>
                          <a:sym typeface="Calibri"/>
                        </a:rPr>
                        <a:t>th</a:t>
                      </a:r>
                      <a:r>
                        <a:rPr lang="en-US" sz="1400" u="none" strike="noStrike" kern="1200">
                          <a:solidFill>
                            <a:schemeClr val="tx1"/>
                          </a:solidFill>
                          <a:latin typeface="Calibri Light" panose="020F0302020204030204" pitchFamily="34" charset="0"/>
                          <a:cs typeface="Calibri Light" panose="020F0302020204030204" pitchFamily="34" charset="0"/>
                          <a:sym typeface="Calibri"/>
                        </a:rPr>
                        <a:t> June,</a:t>
                      </a:r>
                      <a:r>
                        <a:rPr lang="en-US" sz="1400" u="none" strike="noStrike" kern="1200">
                          <a:solidFill>
                            <a:schemeClr val="tx1"/>
                          </a:solidFill>
                          <a:latin typeface="Calibri Light" panose="020F0302020204030204" pitchFamily="34" charset="0"/>
                          <a:cs typeface="Calibri Light" panose="020F0302020204030204" pitchFamily="34" charset="0"/>
                        </a:rPr>
                        <a:t> 2026</a:t>
                      </a:r>
                      <a:r>
                        <a:rPr lang="en-US" sz="1400" u="none" strike="noStrike" kern="1200">
                          <a:solidFill>
                            <a:schemeClr val="tx1"/>
                          </a:solidFill>
                          <a:latin typeface="Calibri Light" panose="020F0302020204030204" pitchFamily="34" charset="0"/>
                          <a:cs typeface="Calibri Light" panose="020F0302020204030204" pitchFamily="34" charset="0"/>
                          <a:sym typeface="Calibri"/>
                        </a:rPr>
                        <a:t>)</a:t>
                      </a:r>
                      <a:endParaRPr sz="1400" u="none" strike="noStrike" kern="1200">
                        <a:solidFill>
                          <a:schemeClr val="tx1"/>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nchor="ctr">
                    <a:solidFill>
                      <a:srgbClr val="ECD472"/>
                    </a:solidFill>
                  </a:tcPr>
                </a:tc>
                <a:tc>
                  <a:txBody>
                    <a:bodyPr/>
                    <a:lstStyle/>
                    <a:p>
                      <a:pPr marL="0" marR="0" lvl="0" indent="0" algn="r" rtl="0">
                        <a:spcBef>
                          <a:spcPts val="0"/>
                        </a:spcBef>
                        <a:spcAft>
                          <a:spcPts val="0"/>
                        </a:spcAft>
                        <a:buNone/>
                      </a:pPr>
                      <a:r>
                        <a:rPr lang="en-US" sz="1400" u="none" strike="noStrike">
                          <a:solidFill>
                            <a:schemeClr val="tx1"/>
                          </a:solidFill>
                          <a:latin typeface="Calibri Light" panose="020F0302020204030204" pitchFamily="34" charset="0"/>
                          <a:cs typeface="Calibri Light" panose="020F0302020204030204" pitchFamily="34" charset="0"/>
                          <a:sym typeface="Calibri"/>
                        </a:rPr>
                        <a:t>INR</a:t>
                      </a:r>
                      <a:endParaRPr sz="1400" b="1" u="none" strike="noStrike">
                        <a:solidFill>
                          <a:schemeClr val="tx1"/>
                        </a:solidFill>
                        <a:latin typeface="Calibri Light" panose="020F0302020204030204" pitchFamily="34" charset="0"/>
                        <a:ea typeface="Calibri"/>
                        <a:cs typeface="Calibri Light" panose="020F0302020204030204" pitchFamily="34" charset="0"/>
                        <a:sym typeface="Calibri"/>
                      </a:endParaRPr>
                    </a:p>
                  </a:txBody>
                  <a:tcPr marL="81042" marR="143601" marT="81042" marB="81042" anchor="ctr">
                    <a:solidFill>
                      <a:srgbClr val="ECD472"/>
                    </a:solidFill>
                  </a:tcPr>
                </a:tc>
                <a:extLst>
                  <a:ext uri="{0D108BD9-81ED-4DB2-BD59-A6C34878D82A}">
                    <a16:rowId xmlns:a16="http://schemas.microsoft.com/office/drawing/2014/main" val="10000"/>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Face Value </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10.0</a:t>
                      </a:r>
                      <a:endParaRPr sz="1400">
                        <a:latin typeface="Calibri Light" panose="020F0302020204030204" pitchFamily="34" charset="0"/>
                        <a:cs typeface="Calibri Light" panose="020F0302020204030204" pitchFamily="34" charset="0"/>
                      </a:endParaRPr>
                    </a:p>
                  </a:txBody>
                  <a:tcPr marL="81042" marR="143601" marT="81042" marB="81042">
                    <a:solidFill>
                      <a:schemeClr val="bg1"/>
                    </a:solidFill>
                  </a:tcPr>
                </a:tc>
                <a:extLst>
                  <a:ext uri="{0D108BD9-81ED-4DB2-BD59-A6C34878D82A}">
                    <a16:rowId xmlns:a16="http://schemas.microsoft.com/office/drawing/2014/main" val="10001"/>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Market Price </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137.85</a:t>
                      </a:r>
                      <a:endParaRPr sz="140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81042" marR="143601" marT="81042" marB="81042">
                    <a:solidFill>
                      <a:schemeClr val="bg1"/>
                    </a:solidFill>
                  </a:tcPr>
                </a:tc>
                <a:extLst>
                  <a:ext uri="{0D108BD9-81ED-4DB2-BD59-A6C34878D82A}">
                    <a16:rowId xmlns:a16="http://schemas.microsoft.com/office/drawing/2014/main" val="10002"/>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52 Week H/L </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166.45 / 101.30</a:t>
                      </a:r>
                      <a:endParaRPr sz="140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81042" marR="143601" marT="81042" marB="81042" anchor="ctr">
                    <a:solidFill>
                      <a:schemeClr val="bg1"/>
                    </a:solidFill>
                  </a:tcPr>
                </a:tc>
                <a:extLst>
                  <a:ext uri="{0D108BD9-81ED-4DB2-BD59-A6C34878D82A}">
                    <a16:rowId xmlns:a16="http://schemas.microsoft.com/office/drawing/2014/main" val="10003"/>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Market Cap (INR Mn)</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a:solidFill>
                            <a:schemeClr val="tx1"/>
                          </a:solidFill>
                          <a:latin typeface="Calibri Light" panose="020F0302020204030204" pitchFamily="34" charset="0"/>
                          <a:cs typeface="Calibri Light" panose="020F0302020204030204" pitchFamily="34" charset="0"/>
                        </a:rPr>
                        <a:t>5,514.0</a:t>
                      </a:r>
                    </a:p>
                  </a:txBody>
                  <a:tcPr marL="81042" marR="143601" marT="81042" marB="81042" anchor="ctr">
                    <a:solidFill>
                      <a:schemeClr val="bg1"/>
                    </a:solidFill>
                  </a:tcPr>
                </a:tc>
                <a:extLst>
                  <a:ext uri="{0D108BD9-81ED-4DB2-BD59-A6C34878D82A}">
                    <a16:rowId xmlns:a16="http://schemas.microsoft.com/office/drawing/2014/main" val="10004"/>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Equity Shares Outstanding (</a:t>
                      </a:r>
                      <a:r>
                        <a:rPr lang="en-US" sz="1400" u="none" strike="noStrike" err="1">
                          <a:solidFill>
                            <a:srgbClr val="000000"/>
                          </a:solidFill>
                          <a:latin typeface="Calibri Light" panose="020F0302020204030204" pitchFamily="34" charset="0"/>
                          <a:cs typeface="Calibri Light" panose="020F0302020204030204" pitchFamily="34" charset="0"/>
                          <a:sym typeface="Calibri"/>
                        </a:rPr>
                        <a:t>Mn</a:t>
                      </a:r>
                      <a:r>
                        <a:rPr lang="en-US" sz="1400" u="none" strike="noStrike">
                          <a:solidFill>
                            <a:srgbClr val="000000"/>
                          </a:solidFill>
                          <a:latin typeface="Calibri Light" panose="020F0302020204030204" pitchFamily="34" charset="0"/>
                          <a:cs typeface="Calibri Light" panose="020F0302020204030204" pitchFamily="34" charset="0"/>
                          <a:sym typeface="Calibri"/>
                        </a:rPr>
                        <a:t>)</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b="0" u="none" strike="noStrike">
                          <a:solidFill>
                            <a:schemeClr val="tx1"/>
                          </a:solidFill>
                          <a:latin typeface="Calibri Light" panose="020F0302020204030204" pitchFamily="34" charset="0"/>
                          <a:cs typeface="Calibri Light" panose="020F0302020204030204" pitchFamily="34" charset="0"/>
                          <a:sym typeface="Calibri"/>
                        </a:rPr>
                        <a:t>40.0</a:t>
                      </a:r>
                      <a:endParaRPr sz="1400">
                        <a:solidFill>
                          <a:schemeClr val="tx1"/>
                        </a:solidFill>
                        <a:latin typeface="Calibri Light" panose="020F0302020204030204" pitchFamily="34" charset="0"/>
                        <a:cs typeface="Calibri Light" panose="020F0302020204030204" pitchFamily="34" charset="0"/>
                      </a:endParaRPr>
                    </a:p>
                  </a:txBody>
                  <a:tcPr marL="81042" marR="143601" marT="81042" marB="81042" anchor="ctr">
                    <a:solidFill>
                      <a:schemeClr val="bg1"/>
                    </a:solidFill>
                  </a:tcPr>
                </a:tc>
                <a:extLst>
                  <a:ext uri="{0D108BD9-81ED-4DB2-BD59-A6C34878D82A}">
                    <a16:rowId xmlns:a16="http://schemas.microsoft.com/office/drawing/2014/main" val="10005"/>
                  </a:ext>
                </a:extLst>
              </a:tr>
              <a:tr h="396060">
                <a:tc>
                  <a:txBody>
                    <a:bodyPr/>
                    <a:lstStyle/>
                    <a:p>
                      <a:pPr marL="0" marR="0" lvl="0" indent="0" algn="l" rtl="0">
                        <a:spcBef>
                          <a:spcPts val="0"/>
                        </a:spcBef>
                        <a:spcAft>
                          <a:spcPts val="0"/>
                        </a:spcAft>
                        <a:buNone/>
                      </a:pPr>
                      <a:r>
                        <a:rPr lang="en-US" sz="1400" u="none" strike="noStrike">
                          <a:solidFill>
                            <a:srgbClr val="000000"/>
                          </a:solidFill>
                          <a:latin typeface="Calibri Light" panose="020F0302020204030204" pitchFamily="34" charset="0"/>
                          <a:cs typeface="Calibri Light" panose="020F0302020204030204" pitchFamily="34" charset="0"/>
                          <a:sym typeface="Calibri"/>
                        </a:rPr>
                        <a:t>1 Year </a:t>
                      </a:r>
                      <a:r>
                        <a:rPr lang="en-US" sz="1400" u="none" strike="noStrike" err="1">
                          <a:solidFill>
                            <a:srgbClr val="000000"/>
                          </a:solidFill>
                          <a:latin typeface="Calibri Light" panose="020F0302020204030204" pitchFamily="34" charset="0"/>
                          <a:cs typeface="Calibri Light" panose="020F0302020204030204" pitchFamily="34" charset="0"/>
                          <a:sym typeface="Calibri"/>
                        </a:rPr>
                        <a:t>Avg</a:t>
                      </a:r>
                      <a:r>
                        <a:rPr lang="en-US" sz="1400" u="none" strike="noStrike">
                          <a:solidFill>
                            <a:srgbClr val="000000"/>
                          </a:solidFill>
                          <a:latin typeface="Calibri Light" panose="020F0302020204030204" pitchFamily="34" charset="0"/>
                          <a:cs typeface="Calibri Light" panose="020F0302020204030204" pitchFamily="34" charset="0"/>
                          <a:sym typeface="Calibri"/>
                        </a:rPr>
                        <a:t> Trading Volume (‘000)</a:t>
                      </a:r>
                      <a:endParaRPr sz="1400" b="1" i="0" u="none" strike="noStrike">
                        <a:solidFill>
                          <a:srgbClr val="000000"/>
                        </a:solidFill>
                        <a:latin typeface="Calibri Light" panose="020F0302020204030204" pitchFamily="34" charset="0"/>
                        <a:ea typeface="Calibri"/>
                        <a:cs typeface="Calibri Light" panose="020F0302020204030204" pitchFamily="34" charset="0"/>
                        <a:sym typeface="Calibri"/>
                      </a:endParaRPr>
                    </a:p>
                  </a:txBody>
                  <a:tcPr marL="143601" marR="143601" marT="47867" marB="47867">
                    <a:solidFill>
                      <a:schemeClr val="bg1"/>
                    </a:solidFill>
                  </a:tcPr>
                </a:tc>
                <a:tc>
                  <a:txBody>
                    <a:bodyPr/>
                    <a:lstStyle/>
                    <a:p>
                      <a:pPr marL="0" marR="0" lvl="0" indent="0" algn="r" rtl="0">
                        <a:spcBef>
                          <a:spcPts val="0"/>
                        </a:spcBef>
                        <a:spcAft>
                          <a:spcPts val="0"/>
                        </a:spcAft>
                        <a:buNone/>
                      </a:pPr>
                      <a:r>
                        <a:rPr lang="en-US" sz="1400">
                          <a:latin typeface="Calibri Light" panose="020F0302020204030204" pitchFamily="34" charset="0"/>
                          <a:cs typeface="Calibri Light" panose="020F0302020204030204" pitchFamily="34" charset="0"/>
                        </a:rPr>
                        <a:t>132.7</a:t>
                      </a:r>
                      <a:endParaRPr sz="1400">
                        <a:latin typeface="Calibri Light" panose="020F0302020204030204" pitchFamily="34" charset="0"/>
                        <a:cs typeface="Calibri Light" panose="020F0302020204030204" pitchFamily="34" charset="0"/>
                      </a:endParaRPr>
                    </a:p>
                  </a:txBody>
                  <a:tcPr marL="81042" marR="143601" marT="81042" marB="81042" anchor="ctr">
                    <a:solidFill>
                      <a:schemeClr val="bg1"/>
                    </a:solidFill>
                  </a:tcPr>
                </a:tc>
                <a:extLst>
                  <a:ext uri="{0D108BD9-81ED-4DB2-BD59-A6C34878D82A}">
                    <a16:rowId xmlns:a16="http://schemas.microsoft.com/office/drawing/2014/main" val="10006"/>
                  </a:ext>
                </a:extLst>
              </a:tr>
            </a:tbl>
          </a:graphicData>
        </a:graphic>
      </p:graphicFrame>
      <p:graphicFrame>
        <p:nvGraphicFramePr>
          <p:cNvPr id="4" name="Google Shape;888;p33">
            <a:extLst>
              <a:ext uri="{FF2B5EF4-FFF2-40B4-BE49-F238E27FC236}">
                <a16:creationId xmlns:a16="http://schemas.microsoft.com/office/drawing/2014/main" id="{6F12B2BC-41A6-A2CB-1863-5871A7834DCA}"/>
              </a:ext>
            </a:extLst>
          </p:cNvPr>
          <p:cNvGraphicFramePr/>
          <p:nvPr>
            <p:extLst>
              <p:ext uri="{D42A27DB-BD31-4B8C-83A1-F6EECF244321}">
                <p14:modId xmlns:p14="http://schemas.microsoft.com/office/powerpoint/2010/main" val="3676391096"/>
              </p:ext>
            </p:extLst>
          </p:nvPr>
        </p:nvGraphicFramePr>
        <p:xfrm>
          <a:off x="6882104" y="3721649"/>
          <a:ext cx="4510370" cy="262880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4104618-C21F-5F05-759B-EFFC6D7588B5}"/>
              </a:ext>
            </a:extLst>
          </p:cNvPr>
          <p:cNvSpPr/>
          <p:nvPr/>
        </p:nvSpPr>
        <p:spPr>
          <a:xfrm>
            <a:off x="205482" y="898987"/>
            <a:ext cx="11680149" cy="2628806"/>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93">
              <a:latin typeface="+mj-lt"/>
            </a:endParaRPr>
          </a:p>
        </p:txBody>
      </p:sp>
      <p:sp>
        <p:nvSpPr>
          <p:cNvPr id="6" name="Rectangle 5">
            <a:extLst>
              <a:ext uri="{FF2B5EF4-FFF2-40B4-BE49-F238E27FC236}">
                <a16:creationId xmlns:a16="http://schemas.microsoft.com/office/drawing/2014/main" id="{5A0EF1DB-D12F-6019-1F94-3CEF52D4F297}"/>
              </a:ext>
            </a:extLst>
          </p:cNvPr>
          <p:cNvSpPr/>
          <p:nvPr/>
        </p:nvSpPr>
        <p:spPr>
          <a:xfrm>
            <a:off x="6214019" y="3717744"/>
            <a:ext cx="5671612" cy="2772421"/>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93">
              <a:latin typeface="+mj-lt"/>
            </a:endParaRPr>
          </a:p>
        </p:txBody>
      </p:sp>
      <p:pic>
        <p:nvPicPr>
          <p:cNvPr id="9" name="Picture 8">
            <a:extLst>
              <a:ext uri="{FF2B5EF4-FFF2-40B4-BE49-F238E27FC236}">
                <a16:creationId xmlns:a16="http://schemas.microsoft.com/office/drawing/2014/main" id="{6C53DFBC-D560-27C0-E501-797CFEBBB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6836" y="38100"/>
            <a:ext cx="1319446" cy="633334"/>
          </a:xfrm>
          <a:prstGeom prst="rect">
            <a:avLst/>
          </a:prstGeom>
        </p:spPr>
      </p:pic>
      <p:cxnSp>
        <p:nvCxnSpPr>
          <p:cNvPr id="10" name="Straight Connector 9">
            <a:extLst>
              <a:ext uri="{FF2B5EF4-FFF2-40B4-BE49-F238E27FC236}">
                <a16:creationId xmlns:a16="http://schemas.microsoft.com/office/drawing/2014/main" id="{AABB1811-9B16-17ED-532F-38B4C4AF5C18}"/>
              </a:ext>
            </a:extLst>
          </p:cNvPr>
          <p:cNvCxnSpPr>
            <a:cxnSpLocks/>
          </p:cNvCxnSpPr>
          <p:nvPr/>
        </p:nvCxnSpPr>
        <p:spPr>
          <a:xfrm>
            <a:off x="0" y="733151"/>
            <a:ext cx="10426836"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2A395D9-3403-9B5A-7C87-50E3E7F3180C}"/>
              </a:ext>
            </a:extLst>
          </p:cNvPr>
          <p:cNvCxnSpPr>
            <a:cxnSpLocks/>
          </p:cNvCxnSpPr>
          <p:nvPr/>
        </p:nvCxnSpPr>
        <p:spPr>
          <a:xfrm>
            <a:off x="10145486" y="688181"/>
            <a:ext cx="215358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51E61973-25FD-2B24-C410-77D743D336EE}"/>
              </a:ext>
            </a:extLst>
          </p:cNvPr>
          <p:cNvSpPr txBox="1">
            <a:spLocks/>
          </p:cNvSpPr>
          <p:nvPr/>
        </p:nvSpPr>
        <p:spPr>
          <a:xfrm>
            <a:off x="95250" y="-34218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pc="120">
                <a:latin typeface="Calibri Light" panose="020F0302020204030204" pitchFamily="34" charset="0"/>
                <a:cs typeface="Calibri Light" panose="020F0302020204030204" pitchFamily="34" charset="0"/>
                <a:sym typeface="Calibri"/>
              </a:rPr>
              <a:t>Capital Market Data</a:t>
            </a:r>
            <a:endParaRPr lang="en-IN" sz="3600" b="1" spc="120">
              <a:latin typeface="Calibri Light" panose="020F0302020204030204" pitchFamily="34" charset="0"/>
              <a:cs typeface="Calibri Light" panose="020F0302020204030204" pitchFamily="34" charset="0"/>
            </a:endParaRPr>
          </a:p>
        </p:txBody>
      </p:sp>
      <p:graphicFrame>
        <p:nvGraphicFramePr>
          <p:cNvPr id="3" name="Chart 2">
            <a:extLst>
              <a:ext uri="{FF2B5EF4-FFF2-40B4-BE49-F238E27FC236}">
                <a16:creationId xmlns:a16="http://schemas.microsoft.com/office/drawing/2014/main" id="{C2E29EFC-5882-3146-1A7B-2F8EED84F4E9}"/>
              </a:ext>
            </a:extLst>
          </p:cNvPr>
          <p:cNvGraphicFramePr>
            <a:graphicFrameLocks/>
          </p:cNvGraphicFramePr>
          <p:nvPr>
            <p:extLst>
              <p:ext uri="{D42A27DB-BD31-4B8C-83A1-F6EECF244321}">
                <p14:modId xmlns:p14="http://schemas.microsoft.com/office/powerpoint/2010/main" val="2853180202"/>
              </p:ext>
            </p:extLst>
          </p:nvPr>
        </p:nvGraphicFramePr>
        <p:xfrm>
          <a:off x="306369" y="901614"/>
          <a:ext cx="11579262" cy="2702379"/>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51212BFB-9383-ACAF-265F-35647FA5EB4D}"/>
              </a:ext>
            </a:extLst>
          </p:cNvPr>
          <p:cNvSpPr txBox="1"/>
          <p:nvPr/>
        </p:nvSpPr>
        <p:spPr>
          <a:xfrm>
            <a:off x="306369" y="3295059"/>
            <a:ext cx="1501541" cy="246221"/>
          </a:xfrm>
          <a:prstGeom prst="rect">
            <a:avLst/>
          </a:prstGeom>
          <a:noFill/>
        </p:spPr>
        <p:txBody>
          <a:bodyPr wrap="square" rtlCol="0">
            <a:spAutoFit/>
          </a:bodyPr>
          <a:lstStyle/>
          <a:p>
            <a:r>
              <a:rPr lang="en-US" sz="1000"/>
              <a:t>Indexed to 100</a:t>
            </a:r>
            <a:endParaRPr lang="en-IN" sz="1000"/>
          </a:p>
        </p:txBody>
      </p:sp>
    </p:spTree>
    <p:extLst>
      <p:ext uri="{BB962C8B-B14F-4D97-AF65-F5344CB8AC3E}">
        <p14:creationId xmlns:p14="http://schemas.microsoft.com/office/powerpoint/2010/main" val="608816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58654-3CF8-90FA-F938-148E983D109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C381EA6-5F9C-F611-9A28-705B6F064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6836" y="38100"/>
            <a:ext cx="1319446" cy="633334"/>
          </a:xfrm>
          <a:prstGeom prst="rect">
            <a:avLst/>
          </a:prstGeom>
        </p:spPr>
      </p:pic>
      <p:cxnSp>
        <p:nvCxnSpPr>
          <p:cNvPr id="10" name="Straight Connector 9">
            <a:extLst>
              <a:ext uri="{FF2B5EF4-FFF2-40B4-BE49-F238E27FC236}">
                <a16:creationId xmlns:a16="http://schemas.microsoft.com/office/drawing/2014/main" id="{06BB711A-C9F3-C232-5D71-135F59F62DD8}"/>
              </a:ext>
            </a:extLst>
          </p:cNvPr>
          <p:cNvCxnSpPr>
            <a:cxnSpLocks/>
          </p:cNvCxnSpPr>
          <p:nvPr/>
        </p:nvCxnSpPr>
        <p:spPr>
          <a:xfrm>
            <a:off x="0" y="733151"/>
            <a:ext cx="10426836"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BF76DA-5F2A-D7D3-AA70-9530ACD62A57}"/>
              </a:ext>
            </a:extLst>
          </p:cNvPr>
          <p:cNvCxnSpPr>
            <a:cxnSpLocks/>
          </p:cNvCxnSpPr>
          <p:nvPr/>
        </p:nvCxnSpPr>
        <p:spPr>
          <a:xfrm>
            <a:off x="10145486" y="688181"/>
            <a:ext cx="215358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E44E48AE-42A5-6C92-60FF-71E7C27D26D3}"/>
              </a:ext>
            </a:extLst>
          </p:cNvPr>
          <p:cNvSpPr txBox="1">
            <a:spLocks/>
          </p:cNvSpPr>
          <p:nvPr/>
        </p:nvSpPr>
        <p:spPr>
          <a:xfrm>
            <a:off x="95250" y="-34218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pc="120">
                <a:latin typeface="Calibri Light" panose="020F0302020204030204" pitchFamily="34" charset="0"/>
                <a:cs typeface="Calibri Light" panose="020F0302020204030204" pitchFamily="34" charset="0"/>
                <a:sym typeface="Calibri"/>
              </a:rPr>
              <a:t>Disclaimer</a:t>
            </a:r>
            <a:endParaRPr lang="en-IN" sz="3600" b="1" spc="12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C8F9D85A-C583-EE7E-F630-73292934B805}"/>
              </a:ext>
            </a:extLst>
          </p:cNvPr>
          <p:cNvSpPr txBox="1"/>
          <p:nvPr/>
        </p:nvSpPr>
        <p:spPr>
          <a:xfrm>
            <a:off x="240030" y="983378"/>
            <a:ext cx="11715750" cy="3308598"/>
          </a:xfrm>
          <a:prstGeom prst="rect">
            <a:avLst/>
          </a:prstGeom>
          <a:noFill/>
        </p:spPr>
        <p:txBody>
          <a:bodyPr wrap="square" rtlCol="0">
            <a:spAutoFit/>
          </a:bodyPr>
          <a:lstStyle/>
          <a:p>
            <a:r>
              <a:rPr lang="en-IN" sz="1100"/>
              <a:t>No representation or warranty, express or implied, is made as to, and no reliance should be placed on, the fairness, accuracy, completeness or correctness of the information or opinions </a:t>
            </a:r>
          </a:p>
          <a:p>
            <a:r>
              <a:rPr lang="en-IN" sz="1100"/>
              <a:t>contained in this presentation. Such information and opinions are in all events not current after the date of this presentation. Certain statements made in this presentation may not be based </a:t>
            </a:r>
          </a:p>
          <a:p>
            <a:r>
              <a:rPr lang="en-IN" sz="1100"/>
              <a:t>on historical information or facts and may be "forward looking statements" based on the currently held beliefs and assumptions of the management RBZ Jewellers Limited (“Company” or </a:t>
            </a:r>
          </a:p>
          <a:p>
            <a:r>
              <a:rPr lang="en-IN" sz="1100"/>
              <a:t>“RBZ Jewellers Ltd.”), which are expressed in good faith and in their opinion reasonable, including those relating to the Company’s general business plans and strategy, its future financial </a:t>
            </a:r>
          </a:p>
          <a:p>
            <a:r>
              <a:rPr lang="en-IN" sz="1100"/>
              <a:t>condition and growth prospects and future developments in its industry and its competitive and regulatory environment.</a:t>
            </a:r>
          </a:p>
          <a:p>
            <a:endParaRPr lang="en-IN" sz="1100"/>
          </a:p>
          <a:p>
            <a:r>
              <a:rPr lang="en-IN" sz="1100"/>
              <a:t>Forward-looking statements involve known and unknown risks, uncertainties and other factors, which may cause the actual results, financial condition, performance or achievements of the </a:t>
            </a:r>
          </a:p>
          <a:p>
            <a:r>
              <a:rPr lang="en-IN" sz="1100"/>
              <a:t>Company or industry results to differ materially from the results, financial condition, performance or achievements expressed or implied by such forward-looking statements, including future </a:t>
            </a:r>
          </a:p>
          <a:p>
            <a:r>
              <a:rPr lang="en-IN" sz="1100"/>
              <a:t>changes or developments in the Company’s business, its competitive environment and political, economic, legal and social conditions. Further, past performance is not necessarily indicative of </a:t>
            </a:r>
          </a:p>
          <a:p>
            <a:r>
              <a:rPr lang="en-IN" sz="1100"/>
              <a:t>future results. Given these risks, uncertainties and other factors, viewers of this presentation are cautioned not to place undue reliance on these forward-looking statements. The Company </a:t>
            </a:r>
          </a:p>
          <a:p>
            <a:r>
              <a:rPr lang="en-IN" sz="1100"/>
              <a:t>disclaims any obligation to update these forward-looking statements to reflect future events or developments. </a:t>
            </a:r>
          </a:p>
          <a:p>
            <a:endParaRPr lang="en-IN" sz="1100"/>
          </a:p>
          <a:p>
            <a:r>
              <a:rPr lang="en-IN" sz="1100"/>
              <a:t>This presentation is for general information purposes only, without regard to any specific objectives, financial situations or informational needs of any particular person. This presentation does </a:t>
            </a:r>
          </a:p>
          <a:p>
            <a:r>
              <a:rPr lang="en-IN" sz="1100"/>
              <a:t>not constitute an offer or invitation to purchase or subscribe for any securities in any jurisdiction, including the United States. No part of it should form the basis of or be relied upon in </a:t>
            </a:r>
          </a:p>
          <a:p>
            <a:r>
              <a:rPr lang="en-IN" sz="1100"/>
              <a:t>connection with any investment decision or any contract or commitment to purchase or subscribe for any securities. None of our securities may be offered or sold in the United States, without </a:t>
            </a:r>
          </a:p>
          <a:p>
            <a:r>
              <a:rPr lang="en-IN" sz="1100"/>
              <a:t>registration under the U.S. Securities Act of 1933, as amended, or pursuant to an exemption from registration there from.</a:t>
            </a:r>
          </a:p>
          <a:p>
            <a:r>
              <a:rPr lang="en-IN" sz="1100"/>
              <a:t>This presentation is confidential and may not be copied or disseminated, in whole or in part, and in any manner.</a:t>
            </a:r>
          </a:p>
          <a:p>
            <a:endParaRPr lang="en-IN" sz="1100"/>
          </a:p>
          <a:p>
            <a:r>
              <a:rPr lang="en-IN" sz="1100"/>
              <a:t>For further details, please feel free to contact our Investor Relations Representatives</a:t>
            </a:r>
          </a:p>
        </p:txBody>
      </p:sp>
      <p:sp>
        <p:nvSpPr>
          <p:cNvPr id="7" name="TextBox 6">
            <a:extLst>
              <a:ext uri="{FF2B5EF4-FFF2-40B4-BE49-F238E27FC236}">
                <a16:creationId xmlns:a16="http://schemas.microsoft.com/office/drawing/2014/main" id="{E974058A-475B-34E7-96CB-266B5C698993}"/>
              </a:ext>
            </a:extLst>
          </p:cNvPr>
          <p:cNvSpPr txBox="1"/>
          <p:nvPr/>
        </p:nvSpPr>
        <p:spPr>
          <a:xfrm>
            <a:off x="1483693" y="5534862"/>
            <a:ext cx="4061862" cy="769441"/>
          </a:xfrm>
          <a:prstGeom prst="rect">
            <a:avLst/>
          </a:prstGeom>
          <a:noFill/>
        </p:spPr>
        <p:txBody>
          <a:bodyPr wrap="square" rtlCol="0">
            <a:spAutoFit/>
          </a:bodyPr>
          <a:lstStyle/>
          <a:p>
            <a:r>
              <a:rPr lang="sv-SE" sz="1100"/>
              <a:t>Ernst &amp; Young LLP</a:t>
            </a:r>
          </a:p>
          <a:p>
            <a:r>
              <a:rPr lang="sv-SE" sz="1100"/>
              <a:t>Kanav Khanna | Rhea Dharia</a:t>
            </a:r>
          </a:p>
          <a:p>
            <a:r>
              <a:rPr lang="sv-SE" sz="1100"/>
              <a:t>Email: </a:t>
            </a:r>
            <a:r>
              <a:rPr lang="sv-SE" sz="1100">
                <a:hlinkClick r:id="rId4"/>
              </a:rPr>
              <a:t>kanav.khanna@in.ey.com</a:t>
            </a:r>
            <a:r>
              <a:rPr lang="sv-SE" sz="1100"/>
              <a:t> | </a:t>
            </a:r>
            <a:r>
              <a:rPr lang="sv-SE" sz="1100">
                <a:hlinkClick r:id="rId5"/>
              </a:rPr>
              <a:t>Rhea.Dharia@in.ey.com</a:t>
            </a:r>
            <a:endParaRPr lang="sv-SE" sz="1100"/>
          </a:p>
          <a:p>
            <a:endParaRPr lang="en-IN" sz="1100"/>
          </a:p>
        </p:txBody>
      </p:sp>
      <p:pic>
        <p:nvPicPr>
          <p:cNvPr id="12" name="Picture 11">
            <a:extLst>
              <a:ext uri="{FF2B5EF4-FFF2-40B4-BE49-F238E27FC236}">
                <a16:creationId xmlns:a16="http://schemas.microsoft.com/office/drawing/2014/main" id="{58968D4B-9443-1AC9-1AF2-6C828F54F62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6509" y="5592836"/>
            <a:ext cx="904655" cy="817172"/>
          </a:xfrm>
          <a:prstGeom prst="rect">
            <a:avLst/>
          </a:prstGeom>
          <a:noFill/>
          <a:ln>
            <a:noFill/>
          </a:ln>
        </p:spPr>
      </p:pic>
      <p:cxnSp>
        <p:nvCxnSpPr>
          <p:cNvPr id="15" name="Straight Connector 14">
            <a:extLst>
              <a:ext uri="{FF2B5EF4-FFF2-40B4-BE49-F238E27FC236}">
                <a16:creationId xmlns:a16="http://schemas.microsoft.com/office/drawing/2014/main" id="{1827A817-36DD-07FB-9F3E-ABFC6EFE520B}"/>
              </a:ext>
            </a:extLst>
          </p:cNvPr>
          <p:cNvCxnSpPr/>
          <p:nvPr/>
        </p:nvCxnSpPr>
        <p:spPr>
          <a:xfrm>
            <a:off x="1483693" y="5476916"/>
            <a:ext cx="0" cy="933092"/>
          </a:xfrm>
          <a:prstGeom prst="line">
            <a:avLst/>
          </a:prstGeom>
        </p:spPr>
        <p:style>
          <a:lnRef idx="3">
            <a:schemeClr val="dk1"/>
          </a:lnRef>
          <a:fillRef idx="0">
            <a:schemeClr val="dk1"/>
          </a:fillRef>
          <a:effectRef idx="2">
            <a:schemeClr val="dk1"/>
          </a:effectRef>
          <a:fontRef idx="minor">
            <a:schemeClr val="tx1"/>
          </a:fontRef>
        </p:style>
      </p:cxnSp>
      <p:pic>
        <p:nvPicPr>
          <p:cNvPr id="17" name="Picture 16">
            <a:extLst>
              <a:ext uri="{FF2B5EF4-FFF2-40B4-BE49-F238E27FC236}">
                <a16:creationId xmlns:a16="http://schemas.microsoft.com/office/drawing/2014/main" id="{AC549022-C543-99DA-62F0-E5A5C8764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886" y="5373609"/>
            <a:ext cx="1340762" cy="616737"/>
          </a:xfrm>
          <a:prstGeom prst="rect">
            <a:avLst/>
          </a:prstGeom>
          <a:noFill/>
          <a:ln>
            <a:noFill/>
          </a:ln>
        </p:spPr>
      </p:pic>
      <p:sp>
        <p:nvSpPr>
          <p:cNvPr id="18" name="TextBox 17">
            <a:extLst>
              <a:ext uri="{FF2B5EF4-FFF2-40B4-BE49-F238E27FC236}">
                <a16:creationId xmlns:a16="http://schemas.microsoft.com/office/drawing/2014/main" id="{C9663D95-B84D-63D1-EF4D-CC5826A99FB6}"/>
              </a:ext>
            </a:extLst>
          </p:cNvPr>
          <p:cNvSpPr txBox="1"/>
          <p:nvPr/>
        </p:nvSpPr>
        <p:spPr>
          <a:xfrm>
            <a:off x="7992004" y="5672068"/>
            <a:ext cx="4061862" cy="769441"/>
          </a:xfrm>
          <a:prstGeom prst="rect">
            <a:avLst/>
          </a:prstGeom>
          <a:noFill/>
        </p:spPr>
        <p:txBody>
          <a:bodyPr wrap="square" rtlCol="0">
            <a:spAutoFit/>
          </a:bodyPr>
          <a:lstStyle/>
          <a:p>
            <a:r>
              <a:rPr lang="en-IN" sz="1100" dirty="0"/>
              <a:t>RBZ Jewellers Limited</a:t>
            </a:r>
          </a:p>
          <a:p>
            <a:r>
              <a:rPr lang="en-IN" sz="1100" dirty="0"/>
              <a:t>Ms. Heli Garala </a:t>
            </a:r>
          </a:p>
          <a:p>
            <a:r>
              <a:rPr lang="en-IN" sz="1100" dirty="0"/>
              <a:t>Company Secretary &amp; Compliance Officer </a:t>
            </a:r>
          </a:p>
          <a:p>
            <a:r>
              <a:rPr lang="en-IN" sz="1100" dirty="0"/>
              <a:t>Email: investor@rbzjewellers.com </a:t>
            </a:r>
          </a:p>
        </p:txBody>
      </p:sp>
      <p:cxnSp>
        <p:nvCxnSpPr>
          <p:cNvPr id="21" name="Straight Connector 20">
            <a:extLst>
              <a:ext uri="{FF2B5EF4-FFF2-40B4-BE49-F238E27FC236}">
                <a16:creationId xmlns:a16="http://schemas.microsoft.com/office/drawing/2014/main" id="{57743A83-E3AB-0DC8-B24E-98BDD908DFA7}"/>
              </a:ext>
            </a:extLst>
          </p:cNvPr>
          <p:cNvCxnSpPr>
            <a:cxnSpLocks/>
          </p:cNvCxnSpPr>
          <p:nvPr/>
        </p:nvCxnSpPr>
        <p:spPr>
          <a:xfrm>
            <a:off x="7967706" y="5476916"/>
            <a:ext cx="0" cy="1121847"/>
          </a:xfrm>
          <a:prstGeom prst="line">
            <a:avLst/>
          </a:prstGeom>
        </p:spPr>
        <p:style>
          <a:lnRef idx="3">
            <a:schemeClr val="dk1"/>
          </a:lnRef>
          <a:fillRef idx="0">
            <a:schemeClr val="dk1"/>
          </a:fillRef>
          <a:effectRef idx="2">
            <a:schemeClr val="dk1"/>
          </a:effectRef>
          <a:fontRef idx="minor">
            <a:schemeClr val="tx1"/>
          </a:fontRef>
        </p:style>
      </p:cxnSp>
      <p:pic>
        <p:nvPicPr>
          <p:cNvPr id="8" name="Picture 7">
            <a:extLst>
              <a:ext uri="{FF2B5EF4-FFF2-40B4-BE49-F238E27FC236}">
                <a16:creationId xmlns:a16="http://schemas.microsoft.com/office/drawing/2014/main" id="{6569FC3C-1EB8-C6DA-B028-DA288C44F9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97021" y="5947863"/>
            <a:ext cx="1090773" cy="679181"/>
          </a:xfrm>
          <a:prstGeom prst="rect">
            <a:avLst/>
          </a:prstGeom>
        </p:spPr>
      </p:pic>
    </p:spTree>
    <p:extLst>
      <p:ext uri="{BB962C8B-B14F-4D97-AF65-F5344CB8AC3E}">
        <p14:creationId xmlns:p14="http://schemas.microsoft.com/office/powerpoint/2010/main" val="945628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0C4F4-4AF5-B5E1-AFC2-38D4CAD56D9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A9AD74B-7346-7328-35AD-6E5D1A156F77}"/>
              </a:ext>
            </a:extLst>
          </p:cNvPr>
          <p:cNvSpPr txBox="1"/>
          <p:nvPr/>
        </p:nvSpPr>
        <p:spPr>
          <a:xfrm>
            <a:off x="8204617" y="3710502"/>
            <a:ext cx="6444342" cy="584775"/>
          </a:xfrm>
          <a:prstGeom prst="rect">
            <a:avLst/>
          </a:prstGeom>
          <a:noFill/>
        </p:spPr>
        <p:txBody>
          <a:bodyPr wrap="square">
            <a:spAutoFit/>
          </a:bodyPr>
          <a:lstStyle/>
          <a:p>
            <a:r>
              <a:rPr lang="en-US" sz="3200" b="1">
                <a:latin typeface="Calibri Light" panose="020F0302020204030204" pitchFamily="34" charset="0"/>
                <a:cs typeface="Calibri Light" panose="020F0302020204030204" pitchFamily="34" charset="0"/>
              </a:rPr>
              <a:t>THANK YOU</a:t>
            </a:r>
            <a:endParaRPr lang="en-IN" sz="3200"/>
          </a:p>
        </p:txBody>
      </p:sp>
      <p:pic>
        <p:nvPicPr>
          <p:cNvPr id="2" name="Picture 1">
            <a:extLst>
              <a:ext uri="{FF2B5EF4-FFF2-40B4-BE49-F238E27FC236}">
                <a16:creationId xmlns:a16="http://schemas.microsoft.com/office/drawing/2014/main" id="{094F0C82-4D22-EC00-DEF0-305C814F53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634" y="1271196"/>
            <a:ext cx="3070600" cy="3838251"/>
          </a:xfrm>
          <a:prstGeom prst="rect">
            <a:avLst/>
          </a:prstGeom>
        </p:spPr>
      </p:pic>
      <p:grpSp>
        <p:nvGrpSpPr>
          <p:cNvPr id="3" name="Group 2">
            <a:extLst>
              <a:ext uri="{FF2B5EF4-FFF2-40B4-BE49-F238E27FC236}">
                <a16:creationId xmlns:a16="http://schemas.microsoft.com/office/drawing/2014/main" id="{EADCB25C-DE24-A871-5219-B68E51C04213}"/>
              </a:ext>
            </a:extLst>
          </p:cNvPr>
          <p:cNvGrpSpPr/>
          <p:nvPr/>
        </p:nvGrpSpPr>
        <p:grpSpPr>
          <a:xfrm>
            <a:off x="1872514" y="1151276"/>
            <a:ext cx="3362755" cy="4329504"/>
            <a:chOff x="3343824" y="1566637"/>
            <a:chExt cx="2673800" cy="4611007"/>
          </a:xfrm>
        </p:grpSpPr>
        <p:sp>
          <p:nvSpPr>
            <p:cNvPr id="4" name="Rectangle 3">
              <a:extLst>
                <a:ext uri="{FF2B5EF4-FFF2-40B4-BE49-F238E27FC236}">
                  <a16:creationId xmlns:a16="http://schemas.microsoft.com/office/drawing/2014/main" id="{62207598-B0F8-0B63-DE1D-B53D3057D0CF}"/>
                </a:ext>
              </a:extLst>
            </p:cNvPr>
            <p:cNvSpPr/>
            <p:nvPr/>
          </p:nvSpPr>
          <p:spPr>
            <a:xfrm>
              <a:off x="3352801" y="1574800"/>
              <a:ext cx="2631296" cy="4597400"/>
            </a:xfrm>
            <a:prstGeom prst="rect">
              <a:avLst/>
            </a:prstGeom>
            <a:noFill/>
            <a:ln w="254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 name="Group 4">
              <a:extLst>
                <a:ext uri="{FF2B5EF4-FFF2-40B4-BE49-F238E27FC236}">
                  <a16:creationId xmlns:a16="http://schemas.microsoft.com/office/drawing/2014/main" id="{6B0E6AF9-17AE-8CE7-56EB-6D55A8771963}"/>
                </a:ext>
              </a:extLst>
            </p:cNvPr>
            <p:cNvGrpSpPr/>
            <p:nvPr/>
          </p:nvGrpSpPr>
          <p:grpSpPr>
            <a:xfrm>
              <a:off x="3343824" y="1566637"/>
              <a:ext cx="2673800" cy="4611007"/>
              <a:chOff x="4102243" y="1515837"/>
              <a:chExt cx="2673800" cy="4611007"/>
            </a:xfrm>
          </p:grpSpPr>
          <p:sp>
            <p:nvSpPr>
              <p:cNvPr id="6" name="Rectangle 4">
                <a:extLst>
                  <a:ext uri="{FF2B5EF4-FFF2-40B4-BE49-F238E27FC236}">
                    <a16:creationId xmlns:a16="http://schemas.microsoft.com/office/drawing/2014/main" id="{6037E688-EE10-B725-0F9C-C96327A8B81D}"/>
                  </a:ext>
                </a:extLst>
              </p:cNvPr>
              <p:cNvSpPr/>
              <p:nvPr/>
            </p:nvSpPr>
            <p:spPr>
              <a:xfrm>
                <a:off x="4102243" y="1515837"/>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4">
                <a:extLst>
                  <a:ext uri="{FF2B5EF4-FFF2-40B4-BE49-F238E27FC236}">
                    <a16:creationId xmlns:a16="http://schemas.microsoft.com/office/drawing/2014/main" id="{B2FB36B8-FD19-DCEA-23BC-AC2ECA71ABF5}"/>
                  </a:ext>
                </a:extLst>
              </p:cNvPr>
              <p:cNvSpPr/>
              <p:nvPr/>
            </p:nvSpPr>
            <p:spPr>
              <a:xfrm rot="10800000">
                <a:off x="5399870" y="5174344"/>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cxnSp>
        <p:nvCxnSpPr>
          <p:cNvPr id="8" name="Straight Connector 7">
            <a:extLst>
              <a:ext uri="{FF2B5EF4-FFF2-40B4-BE49-F238E27FC236}">
                <a16:creationId xmlns:a16="http://schemas.microsoft.com/office/drawing/2014/main" id="{5AF1A18A-CFFF-D09A-72D1-466BD79B6B9D}"/>
              </a:ext>
            </a:extLst>
          </p:cNvPr>
          <p:cNvCxnSpPr>
            <a:cxnSpLocks/>
          </p:cNvCxnSpPr>
          <p:nvPr/>
        </p:nvCxnSpPr>
        <p:spPr>
          <a:xfrm>
            <a:off x="5308600" y="4370227"/>
            <a:ext cx="699047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85AB28B-3198-4B51-5A46-5F51891C959E}"/>
              </a:ext>
            </a:extLst>
          </p:cNvPr>
          <p:cNvCxnSpPr>
            <a:cxnSpLocks/>
          </p:cNvCxnSpPr>
          <p:nvPr/>
        </p:nvCxnSpPr>
        <p:spPr>
          <a:xfrm>
            <a:off x="7899816" y="4325257"/>
            <a:ext cx="439925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F97CC36-DDA2-19CE-D39C-7E4B72AD8CA3}"/>
              </a:ext>
            </a:extLst>
          </p:cNvPr>
          <p:cNvCxnSpPr>
            <a:cxnSpLocks/>
          </p:cNvCxnSpPr>
          <p:nvPr/>
        </p:nvCxnSpPr>
        <p:spPr>
          <a:xfrm>
            <a:off x="-1447800" y="4370227"/>
            <a:ext cx="3187024"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67D2DDA-B23D-F36F-29AA-0F09198FE4D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07635" y="1271196"/>
            <a:ext cx="3070600" cy="3838250"/>
          </a:xfrm>
          <a:prstGeom prst="rect">
            <a:avLst/>
          </a:prstGeom>
        </p:spPr>
      </p:pic>
    </p:spTree>
    <p:extLst>
      <p:ext uri="{BB962C8B-B14F-4D97-AF65-F5344CB8AC3E}">
        <p14:creationId xmlns:p14="http://schemas.microsoft.com/office/powerpoint/2010/main" val="340320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BE55E39-2500-EA14-226D-FCD88F7B063F}"/>
              </a:ext>
            </a:extLst>
          </p:cNvPr>
          <p:cNvSpPr/>
          <p:nvPr/>
        </p:nvSpPr>
        <p:spPr>
          <a:xfrm>
            <a:off x="8692772" y="3865660"/>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7" name="Rectangle 6">
            <a:extLst>
              <a:ext uri="{FF2B5EF4-FFF2-40B4-BE49-F238E27FC236}">
                <a16:creationId xmlns:a16="http://schemas.microsoft.com/office/drawing/2014/main" id="{FD441CC5-AB7E-339E-8BC6-FFC758E22293}"/>
              </a:ext>
            </a:extLst>
          </p:cNvPr>
          <p:cNvSpPr/>
          <p:nvPr/>
        </p:nvSpPr>
        <p:spPr>
          <a:xfrm>
            <a:off x="8692772" y="1058328"/>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aphicFrame>
        <p:nvGraphicFramePr>
          <p:cNvPr id="10" name="Chart 9">
            <a:extLst>
              <a:ext uri="{FF2B5EF4-FFF2-40B4-BE49-F238E27FC236}">
                <a16:creationId xmlns:a16="http://schemas.microsoft.com/office/drawing/2014/main" id="{E54A36B3-BA42-360B-83EB-5763432EA08D}"/>
              </a:ext>
            </a:extLst>
          </p:cNvPr>
          <p:cNvGraphicFramePr/>
          <p:nvPr>
            <p:extLst>
              <p:ext uri="{D42A27DB-BD31-4B8C-83A1-F6EECF244321}">
                <p14:modId xmlns:p14="http://schemas.microsoft.com/office/powerpoint/2010/main" val="2878189596"/>
              </p:ext>
            </p:extLst>
          </p:nvPr>
        </p:nvGraphicFramePr>
        <p:xfrm>
          <a:off x="8692773" y="1087843"/>
          <a:ext cx="3296862" cy="2643507"/>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24FE7936-4420-DFF2-934D-30FFAAA1FC13}"/>
              </a:ext>
            </a:extLst>
          </p:cNvPr>
          <p:cNvSpPr txBox="1"/>
          <p:nvPr/>
        </p:nvSpPr>
        <p:spPr>
          <a:xfrm>
            <a:off x="231508" y="1009769"/>
            <a:ext cx="8055699" cy="4706353"/>
          </a:xfrm>
          <a:prstGeom prst="rect">
            <a:avLst/>
          </a:prstGeom>
          <a:noFill/>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Founded in 2008, RBZ Jewellers is a leading </a:t>
            </a:r>
            <a:r>
              <a:rPr lang="en-US" sz="1400" err="1">
                <a:latin typeface="+mj-lt"/>
                <a:cs typeface="Calibri Light" panose="020F0302020204030204" pitchFamily="34" charset="0"/>
              </a:rPr>
              <a:t>organised</a:t>
            </a:r>
            <a:r>
              <a:rPr lang="en-US" sz="1400">
                <a:latin typeface="+mj-lt"/>
                <a:cs typeface="Calibri Light" panose="020F0302020204030204" pitchFamily="34" charset="0"/>
              </a:rPr>
              <a:t> gold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manufacturer led by the father-son duo of Mr. Rajendrakumar and Mr. Harit Zaveri.</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Supplies gold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to leading national retailers through wholesale and job-work arrangements, while also serving consumers through its flagship retail store in Ahmedabad.</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Operates a 23,966 sq. ft. advanced manufacturing facility equipped with casting, laser, and 3D printing technologies.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Backed by 200+ professionals and 250 skilled artisans, combining traditional craftsmanship with modern innovation.</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Offers a diversified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portfolio across multiple manufacturing techniques, with a strong niche in Antique Gold bridal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Retail presence through Harit Zaveri Jewellers, offering bridal, occasion, and daily-wear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across gold, silver, studded, and other categories.</a:t>
            </a:r>
            <a:endParaRPr lang="en-IN" sz="1400">
              <a:latin typeface="+mj-lt"/>
              <a:cs typeface="Calibri Light" panose="020F0302020204030204" pitchFamily="34" charset="0"/>
            </a:endParaRPr>
          </a:p>
        </p:txBody>
      </p:sp>
      <p:sp>
        <p:nvSpPr>
          <p:cNvPr id="4" name="Title 3">
            <a:extLst>
              <a:ext uri="{FF2B5EF4-FFF2-40B4-BE49-F238E27FC236}">
                <a16:creationId xmlns:a16="http://schemas.microsoft.com/office/drawing/2014/main" id="{DA36EA32-339E-5DDC-757C-C03FC54DD40F}"/>
              </a:ext>
            </a:extLst>
          </p:cNvPr>
          <p:cNvSpPr>
            <a:spLocks noGrp="1"/>
          </p:cNvSpPr>
          <p:nvPr>
            <p:ph type="title"/>
          </p:nvPr>
        </p:nvSpPr>
        <p:spPr/>
        <p:txBody>
          <a:bodyPr/>
          <a:lstStyle/>
          <a:p>
            <a:r>
              <a:rPr lang="en-IN">
                <a:latin typeface="+mj-lt"/>
              </a:rPr>
              <a:t>Company Overview</a:t>
            </a:r>
          </a:p>
        </p:txBody>
      </p:sp>
      <p:sp>
        <p:nvSpPr>
          <p:cNvPr id="27" name="Rectangle 26">
            <a:extLst>
              <a:ext uri="{FF2B5EF4-FFF2-40B4-BE49-F238E27FC236}">
                <a16:creationId xmlns:a16="http://schemas.microsoft.com/office/drawing/2014/main" id="{BA54A744-DF77-2E46-2B98-7C0F0AC04186}"/>
              </a:ext>
            </a:extLst>
          </p:cNvPr>
          <p:cNvSpPr/>
          <p:nvPr/>
        </p:nvSpPr>
        <p:spPr>
          <a:xfrm>
            <a:off x="8788314" y="5665526"/>
            <a:ext cx="1019487" cy="723900"/>
          </a:xfrm>
          <a:prstGeom prst="rect">
            <a:avLst/>
          </a:prstGeom>
          <a:solidFill>
            <a:srgbClr val="ECE9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latin typeface="+mj-lt"/>
              </a:rPr>
              <a:t>Wholesale</a:t>
            </a:r>
          </a:p>
        </p:txBody>
      </p:sp>
      <p:sp>
        <p:nvSpPr>
          <p:cNvPr id="29" name="Rectangle 28">
            <a:extLst>
              <a:ext uri="{FF2B5EF4-FFF2-40B4-BE49-F238E27FC236}">
                <a16:creationId xmlns:a16="http://schemas.microsoft.com/office/drawing/2014/main" id="{B7D4BB97-4AFB-EA71-AFF6-8731F995C5AF}"/>
              </a:ext>
            </a:extLst>
          </p:cNvPr>
          <p:cNvSpPr/>
          <p:nvPr/>
        </p:nvSpPr>
        <p:spPr>
          <a:xfrm>
            <a:off x="9871302" y="5665526"/>
            <a:ext cx="1019489" cy="723900"/>
          </a:xfrm>
          <a:prstGeom prst="rect">
            <a:avLst/>
          </a:prstGeom>
          <a:solidFill>
            <a:srgbClr val="ECE9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latin typeface="+mj-lt"/>
              </a:rPr>
              <a:t>Job work</a:t>
            </a:r>
          </a:p>
        </p:txBody>
      </p:sp>
      <p:sp>
        <p:nvSpPr>
          <p:cNvPr id="30" name="Rectangle 29">
            <a:extLst>
              <a:ext uri="{FF2B5EF4-FFF2-40B4-BE49-F238E27FC236}">
                <a16:creationId xmlns:a16="http://schemas.microsoft.com/office/drawing/2014/main" id="{0121BC34-494A-723A-8943-D46F5483B5D3}"/>
              </a:ext>
            </a:extLst>
          </p:cNvPr>
          <p:cNvSpPr/>
          <p:nvPr/>
        </p:nvSpPr>
        <p:spPr>
          <a:xfrm>
            <a:off x="10954291" y="5665526"/>
            <a:ext cx="939800" cy="723900"/>
          </a:xfrm>
          <a:prstGeom prst="rect">
            <a:avLst/>
          </a:prstGeom>
          <a:solidFill>
            <a:srgbClr val="ECE9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latin typeface="+mj-lt"/>
              </a:rPr>
              <a:t>Retail</a:t>
            </a:r>
          </a:p>
        </p:txBody>
      </p:sp>
      <p:sp>
        <p:nvSpPr>
          <p:cNvPr id="38" name="Rectangle 37">
            <a:extLst>
              <a:ext uri="{FF2B5EF4-FFF2-40B4-BE49-F238E27FC236}">
                <a16:creationId xmlns:a16="http://schemas.microsoft.com/office/drawing/2014/main" id="{45D57A01-D710-E4DF-9819-A2A5E3581D9A}"/>
              </a:ext>
            </a:extLst>
          </p:cNvPr>
          <p:cNvSpPr/>
          <p:nvPr/>
        </p:nvSpPr>
        <p:spPr>
          <a:xfrm>
            <a:off x="9904797" y="3985400"/>
            <a:ext cx="939800" cy="723900"/>
          </a:xfrm>
          <a:prstGeom prst="rect">
            <a:avLst/>
          </a:prstGeom>
          <a:solidFill>
            <a:srgbClr val="9E172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bg1"/>
                </a:solidFill>
                <a:latin typeface="+mj-lt"/>
              </a:rPr>
              <a:t>RBZ</a:t>
            </a:r>
          </a:p>
        </p:txBody>
      </p:sp>
      <p:cxnSp>
        <p:nvCxnSpPr>
          <p:cNvPr id="42" name="Straight Connector 41">
            <a:extLst>
              <a:ext uri="{FF2B5EF4-FFF2-40B4-BE49-F238E27FC236}">
                <a16:creationId xmlns:a16="http://schemas.microsoft.com/office/drawing/2014/main" id="{7E075CC1-EB0B-913A-1D06-061AABC1CB9E}"/>
              </a:ext>
            </a:extLst>
          </p:cNvPr>
          <p:cNvCxnSpPr>
            <a:cxnSpLocks/>
          </p:cNvCxnSpPr>
          <p:nvPr/>
        </p:nvCxnSpPr>
        <p:spPr>
          <a:xfrm>
            <a:off x="10029090" y="3985400"/>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14D9DA17-3C3B-40F8-5C43-3614666E0743}"/>
              </a:ext>
            </a:extLst>
          </p:cNvPr>
          <p:cNvSpPr/>
          <p:nvPr/>
        </p:nvSpPr>
        <p:spPr>
          <a:xfrm>
            <a:off x="9261703" y="4825463"/>
            <a:ext cx="939800" cy="723900"/>
          </a:xfrm>
          <a:prstGeom prst="rect">
            <a:avLst/>
          </a:prstGeom>
          <a:solidFill>
            <a:srgbClr val="ECD47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latin typeface="+mj-lt"/>
              </a:rPr>
              <a:t>B2B</a:t>
            </a:r>
          </a:p>
        </p:txBody>
      </p:sp>
      <p:cxnSp>
        <p:nvCxnSpPr>
          <p:cNvPr id="43" name="Straight Connector 42">
            <a:extLst>
              <a:ext uri="{FF2B5EF4-FFF2-40B4-BE49-F238E27FC236}">
                <a16:creationId xmlns:a16="http://schemas.microsoft.com/office/drawing/2014/main" id="{D8F4A590-B87D-C7AA-A63C-0EB63013872E}"/>
              </a:ext>
            </a:extLst>
          </p:cNvPr>
          <p:cNvCxnSpPr>
            <a:cxnSpLocks/>
          </p:cNvCxnSpPr>
          <p:nvPr/>
        </p:nvCxnSpPr>
        <p:spPr>
          <a:xfrm>
            <a:off x="9370100" y="4825463"/>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3A362714-30D1-7571-C125-E157BC1AB780}"/>
              </a:ext>
            </a:extLst>
          </p:cNvPr>
          <p:cNvSpPr/>
          <p:nvPr/>
        </p:nvSpPr>
        <p:spPr>
          <a:xfrm>
            <a:off x="10547891" y="4825463"/>
            <a:ext cx="939800" cy="723900"/>
          </a:xfrm>
          <a:prstGeom prst="rect">
            <a:avLst/>
          </a:prstGeom>
          <a:solidFill>
            <a:srgbClr val="ECD47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latin typeface="+mj-lt"/>
              </a:rPr>
              <a:t>B2C</a:t>
            </a:r>
          </a:p>
        </p:txBody>
      </p:sp>
      <p:cxnSp>
        <p:nvCxnSpPr>
          <p:cNvPr id="44" name="Straight Connector 43">
            <a:extLst>
              <a:ext uri="{FF2B5EF4-FFF2-40B4-BE49-F238E27FC236}">
                <a16:creationId xmlns:a16="http://schemas.microsoft.com/office/drawing/2014/main" id="{B3AB75AE-51D0-6BFE-FBE6-0917684113C0}"/>
              </a:ext>
            </a:extLst>
          </p:cNvPr>
          <p:cNvCxnSpPr>
            <a:cxnSpLocks/>
          </p:cNvCxnSpPr>
          <p:nvPr/>
        </p:nvCxnSpPr>
        <p:spPr>
          <a:xfrm>
            <a:off x="10631751" y="4825463"/>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48A6045-6A0B-06CF-A304-B6987DE982A2}"/>
              </a:ext>
            </a:extLst>
          </p:cNvPr>
          <p:cNvCxnSpPr>
            <a:cxnSpLocks/>
          </p:cNvCxnSpPr>
          <p:nvPr/>
        </p:nvCxnSpPr>
        <p:spPr>
          <a:xfrm>
            <a:off x="11064346" y="5665526"/>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FB14785-08B0-998A-BBCE-0576B262DEFA}"/>
              </a:ext>
            </a:extLst>
          </p:cNvPr>
          <p:cNvCxnSpPr>
            <a:cxnSpLocks/>
          </p:cNvCxnSpPr>
          <p:nvPr/>
        </p:nvCxnSpPr>
        <p:spPr>
          <a:xfrm>
            <a:off x="9979730" y="5665526"/>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804A82F-BD36-1365-75D5-068806600D2E}"/>
              </a:ext>
            </a:extLst>
          </p:cNvPr>
          <p:cNvCxnSpPr>
            <a:cxnSpLocks/>
          </p:cNvCxnSpPr>
          <p:nvPr/>
        </p:nvCxnSpPr>
        <p:spPr>
          <a:xfrm>
            <a:off x="8862993" y="5665526"/>
            <a:ext cx="716029"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35CB69A4-47DF-161D-753B-0CE8B06A0F46}"/>
              </a:ext>
            </a:extLst>
          </p:cNvPr>
          <p:cNvCxnSpPr>
            <a:cxnSpLocks/>
            <a:stCxn id="38" idx="2"/>
            <a:endCxn id="34" idx="0"/>
          </p:cNvCxnSpPr>
          <p:nvPr/>
        </p:nvCxnSpPr>
        <p:spPr>
          <a:xfrm rot="5400000">
            <a:off x="9995069" y="4445834"/>
            <a:ext cx="116163" cy="643094"/>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8E414F79-CB96-F2AD-0D66-2702B5139406}"/>
              </a:ext>
            </a:extLst>
          </p:cNvPr>
          <p:cNvCxnSpPr>
            <a:cxnSpLocks/>
            <a:stCxn id="38" idx="2"/>
            <a:endCxn id="35" idx="0"/>
          </p:cNvCxnSpPr>
          <p:nvPr/>
        </p:nvCxnSpPr>
        <p:spPr>
          <a:xfrm rot="16200000" flipH="1">
            <a:off x="10638163" y="4445834"/>
            <a:ext cx="116163" cy="643094"/>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7451FA6E-1622-09EC-D775-B2D7341F1D83}"/>
              </a:ext>
            </a:extLst>
          </p:cNvPr>
          <p:cNvCxnSpPr>
            <a:cxnSpLocks/>
            <a:stCxn id="34" idx="2"/>
            <a:endCxn id="29" idx="0"/>
          </p:cNvCxnSpPr>
          <p:nvPr/>
        </p:nvCxnSpPr>
        <p:spPr>
          <a:xfrm rot="16200000" flipH="1">
            <a:off x="9998244" y="5282722"/>
            <a:ext cx="116163" cy="649444"/>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94865CB3-F793-478F-4B42-60EDBF57F030}"/>
              </a:ext>
            </a:extLst>
          </p:cNvPr>
          <p:cNvCxnSpPr>
            <a:cxnSpLocks/>
            <a:stCxn id="34" idx="2"/>
            <a:endCxn id="27" idx="0"/>
          </p:cNvCxnSpPr>
          <p:nvPr/>
        </p:nvCxnSpPr>
        <p:spPr>
          <a:xfrm rot="5400000">
            <a:off x="9456750" y="5390672"/>
            <a:ext cx="116163" cy="433545"/>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3D919011-89CF-E4E6-2250-0AE8FA6715A3}"/>
              </a:ext>
            </a:extLst>
          </p:cNvPr>
          <p:cNvCxnSpPr>
            <a:cxnSpLocks/>
            <a:stCxn id="35" idx="2"/>
            <a:endCxn id="30" idx="0"/>
          </p:cNvCxnSpPr>
          <p:nvPr/>
        </p:nvCxnSpPr>
        <p:spPr>
          <a:xfrm rot="16200000" flipH="1">
            <a:off x="11162910" y="5404244"/>
            <a:ext cx="116163" cy="406400"/>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690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C06F9-9A29-9838-A367-A7E2022FC311}"/>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C2C83287-7763-524A-409B-98DB59327076}"/>
              </a:ext>
            </a:extLst>
          </p:cNvPr>
          <p:cNvSpPr txBox="1"/>
          <p:nvPr/>
        </p:nvSpPr>
        <p:spPr>
          <a:xfrm>
            <a:off x="8204617" y="3710502"/>
            <a:ext cx="6444342" cy="584775"/>
          </a:xfrm>
          <a:prstGeom prst="rect">
            <a:avLst/>
          </a:prstGeom>
          <a:noFill/>
        </p:spPr>
        <p:txBody>
          <a:bodyPr wrap="square">
            <a:spAutoFit/>
          </a:bodyPr>
          <a:lstStyle/>
          <a:p>
            <a:r>
              <a:rPr lang="en-US" sz="3200" b="1">
                <a:latin typeface="Calibri Light" panose="020F0302020204030204" pitchFamily="34" charset="0"/>
                <a:cs typeface="Calibri Light" panose="020F0302020204030204" pitchFamily="34" charset="0"/>
              </a:rPr>
              <a:t>BUSINESS OVERVIEW</a:t>
            </a:r>
            <a:endParaRPr lang="en-IN" sz="3200"/>
          </a:p>
        </p:txBody>
      </p:sp>
      <p:pic>
        <p:nvPicPr>
          <p:cNvPr id="2" name="Picture 1">
            <a:extLst>
              <a:ext uri="{FF2B5EF4-FFF2-40B4-BE49-F238E27FC236}">
                <a16:creationId xmlns:a16="http://schemas.microsoft.com/office/drawing/2014/main" id="{28491339-CBDB-95DB-AA2B-9D8E2AF50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634" y="1271196"/>
            <a:ext cx="3070600" cy="3838251"/>
          </a:xfrm>
          <a:prstGeom prst="rect">
            <a:avLst/>
          </a:prstGeom>
        </p:spPr>
      </p:pic>
      <p:grpSp>
        <p:nvGrpSpPr>
          <p:cNvPr id="3" name="Group 2">
            <a:extLst>
              <a:ext uri="{FF2B5EF4-FFF2-40B4-BE49-F238E27FC236}">
                <a16:creationId xmlns:a16="http://schemas.microsoft.com/office/drawing/2014/main" id="{401EB702-B3B2-05ED-99CC-28FBEF69E0E7}"/>
              </a:ext>
            </a:extLst>
          </p:cNvPr>
          <p:cNvGrpSpPr/>
          <p:nvPr/>
        </p:nvGrpSpPr>
        <p:grpSpPr>
          <a:xfrm>
            <a:off x="1872514" y="1151276"/>
            <a:ext cx="3362755" cy="4329504"/>
            <a:chOff x="3343824" y="1566637"/>
            <a:chExt cx="2673800" cy="4611007"/>
          </a:xfrm>
        </p:grpSpPr>
        <p:sp>
          <p:nvSpPr>
            <p:cNvPr id="4" name="Rectangle 3">
              <a:extLst>
                <a:ext uri="{FF2B5EF4-FFF2-40B4-BE49-F238E27FC236}">
                  <a16:creationId xmlns:a16="http://schemas.microsoft.com/office/drawing/2014/main" id="{FAA5922C-9B3F-C705-4D32-4DA01ED20082}"/>
                </a:ext>
              </a:extLst>
            </p:cNvPr>
            <p:cNvSpPr/>
            <p:nvPr/>
          </p:nvSpPr>
          <p:spPr>
            <a:xfrm>
              <a:off x="3352801" y="1574800"/>
              <a:ext cx="2631296" cy="4597400"/>
            </a:xfrm>
            <a:prstGeom prst="rect">
              <a:avLst/>
            </a:prstGeom>
            <a:noFill/>
            <a:ln w="254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 name="Group 4">
              <a:extLst>
                <a:ext uri="{FF2B5EF4-FFF2-40B4-BE49-F238E27FC236}">
                  <a16:creationId xmlns:a16="http://schemas.microsoft.com/office/drawing/2014/main" id="{00A88298-7454-E4B5-C231-AE6C6461528C}"/>
                </a:ext>
              </a:extLst>
            </p:cNvPr>
            <p:cNvGrpSpPr/>
            <p:nvPr/>
          </p:nvGrpSpPr>
          <p:grpSpPr>
            <a:xfrm>
              <a:off x="3343824" y="1566637"/>
              <a:ext cx="2673800" cy="4611007"/>
              <a:chOff x="4102243" y="1515837"/>
              <a:chExt cx="2673800" cy="4611007"/>
            </a:xfrm>
          </p:grpSpPr>
          <p:sp>
            <p:nvSpPr>
              <p:cNvPr id="6" name="Rectangle 4">
                <a:extLst>
                  <a:ext uri="{FF2B5EF4-FFF2-40B4-BE49-F238E27FC236}">
                    <a16:creationId xmlns:a16="http://schemas.microsoft.com/office/drawing/2014/main" id="{A1A5C6D6-AD11-D7B9-88A1-D92340F750C0}"/>
                  </a:ext>
                </a:extLst>
              </p:cNvPr>
              <p:cNvSpPr/>
              <p:nvPr/>
            </p:nvSpPr>
            <p:spPr>
              <a:xfrm>
                <a:off x="4102243" y="1515837"/>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4">
                <a:extLst>
                  <a:ext uri="{FF2B5EF4-FFF2-40B4-BE49-F238E27FC236}">
                    <a16:creationId xmlns:a16="http://schemas.microsoft.com/office/drawing/2014/main" id="{3DA4263E-7D5C-C14C-1BD6-D415F32B2B93}"/>
                  </a:ext>
                </a:extLst>
              </p:cNvPr>
              <p:cNvSpPr/>
              <p:nvPr/>
            </p:nvSpPr>
            <p:spPr>
              <a:xfrm rot="10800000">
                <a:off x="5399870" y="5174344"/>
                <a:ext cx="1376173" cy="952500"/>
              </a:xfrm>
              <a:custGeom>
                <a:avLst/>
                <a:gdLst>
                  <a:gd name="connsiteX0" fmla="*/ 0 w 3489684"/>
                  <a:gd name="connsiteY0" fmla="*/ 0 h 4884434"/>
                  <a:gd name="connsiteX1" fmla="*/ 3489684 w 3489684"/>
                  <a:gd name="connsiteY1" fmla="*/ 0 h 4884434"/>
                  <a:gd name="connsiteX2" fmla="*/ 3489684 w 3489684"/>
                  <a:gd name="connsiteY2" fmla="*/ 4884434 h 4884434"/>
                  <a:gd name="connsiteX3" fmla="*/ 0 w 3489684"/>
                  <a:gd name="connsiteY3" fmla="*/ 4884434 h 4884434"/>
                  <a:gd name="connsiteX4" fmla="*/ 0 w 3489684"/>
                  <a:gd name="connsiteY4" fmla="*/ 0 h 4884434"/>
                  <a:gd name="connsiteX0" fmla="*/ 2816 w 3492500"/>
                  <a:gd name="connsiteY0" fmla="*/ 0 h 4884434"/>
                  <a:gd name="connsiteX1" fmla="*/ 3492500 w 3492500"/>
                  <a:gd name="connsiteY1" fmla="*/ 0 h 4884434"/>
                  <a:gd name="connsiteX2" fmla="*/ 3492500 w 3492500"/>
                  <a:gd name="connsiteY2" fmla="*/ 4884434 h 4884434"/>
                  <a:gd name="connsiteX3" fmla="*/ 2816 w 3492500"/>
                  <a:gd name="connsiteY3" fmla="*/ 4884434 h 4884434"/>
                  <a:gd name="connsiteX4" fmla="*/ 0 w 3492500"/>
                  <a:gd name="connsiteY4" fmla="*/ 934734 h 4884434"/>
                  <a:gd name="connsiteX5" fmla="*/ 2816 w 3492500"/>
                  <a:gd name="connsiteY5" fmla="*/ 0 h 4884434"/>
                  <a:gd name="connsiteX0" fmla="*/ 2816 w 3492500"/>
                  <a:gd name="connsiteY0" fmla="*/ 17766 h 4902200"/>
                  <a:gd name="connsiteX1" fmla="*/ 1282700 w 3492500"/>
                  <a:gd name="connsiteY1" fmla="*/ 0 h 4902200"/>
                  <a:gd name="connsiteX2" fmla="*/ 3492500 w 3492500"/>
                  <a:gd name="connsiteY2" fmla="*/ 17766 h 4902200"/>
                  <a:gd name="connsiteX3" fmla="*/ 3492500 w 3492500"/>
                  <a:gd name="connsiteY3" fmla="*/ 4902200 h 4902200"/>
                  <a:gd name="connsiteX4" fmla="*/ 2816 w 3492500"/>
                  <a:gd name="connsiteY4" fmla="*/ 4902200 h 4902200"/>
                  <a:gd name="connsiteX5" fmla="*/ 0 w 3492500"/>
                  <a:gd name="connsiteY5" fmla="*/ 952500 h 4902200"/>
                  <a:gd name="connsiteX6" fmla="*/ 2816 w 3492500"/>
                  <a:gd name="connsiteY6" fmla="*/ 17766 h 4902200"/>
                  <a:gd name="connsiteX0" fmla="*/ 2816 w 3492500"/>
                  <a:gd name="connsiteY0" fmla="*/ 17766 h 4902200"/>
                  <a:gd name="connsiteX1" fmla="*/ 1282700 w 3492500"/>
                  <a:gd name="connsiteY1" fmla="*/ 0 h 4902200"/>
                  <a:gd name="connsiteX2" fmla="*/ 3492500 w 3492500"/>
                  <a:gd name="connsiteY2" fmla="*/ 4902200 h 4902200"/>
                  <a:gd name="connsiteX3" fmla="*/ 2816 w 3492500"/>
                  <a:gd name="connsiteY3" fmla="*/ 4902200 h 4902200"/>
                  <a:gd name="connsiteX4" fmla="*/ 0 w 3492500"/>
                  <a:gd name="connsiteY4" fmla="*/ 952500 h 4902200"/>
                  <a:gd name="connsiteX5" fmla="*/ 2816 w 3492500"/>
                  <a:gd name="connsiteY5" fmla="*/ 17766 h 4902200"/>
                  <a:gd name="connsiteX0" fmla="*/ 3492500 w 3583940"/>
                  <a:gd name="connsiteY0" fmla="*/ 4902200 h 4993640"/>
                  <a:gd name="connsiteX1" fmla="*/ 2816 w 3583940"/>
                  <a:gd name="connsiteY1" fmla="*/ 4902200 h 4993640"/>
                  <a:gd name="connsiteX2" fmla="*/ 0 w 3583940"/>
                  <a:gd name="connsiteY2" fmla="*/ 952500 h 4993640"/>
                  <a:gd name="connsiteX3" fmla="*/ 2816 w 3583940"/>
                  <a:gd name="connsiteY3" fmla="*/ 17766 h 4993640"/>
                  <a:gd name="connsiteX4" fmla="*/ 1282700 w 3583940"/>
                  <a:gd name="connsiteY4" fmla="*/ 0 h 4993640"/>
                  <a:gd name="connsiteX5" fmla="*/ 3583940 w 3583940"/>
                  <a:gd name="connsiteY5" fmla="*/ 4993640 h 4993640"/>
                  <a:gd name="connsiteX0" fmla="*/ 3492500 w 3492500"/>
                  <a:gd name="connsiteY0" fmla="*/ 4902200 h 4902200"/>
                  <a:gd name="connsiteX1" fmla="*/ 2816 w 3492500"/>
                  <a:gd name="connsiteY1" fmla="*/ 4902200 h 4902200"/>
                  <a:gd name="connsiteX2" fmla="*/ 0 w 3492500"/>
                  <a:gd name="connsiteY2" fmla="*/ 952500 h 4902200"/>
                  <a:gd name="connsiteX3" fmla="*/ 2816 w 3492500"/>
                  <a:gd name="connsiteY3" fmla="*/ 17766 h 4902200"/>
                  <a:gd name="connsiteX4" fmla="*/ 1282700 w 3492500"/>
                  <a:gd name="connsiteY4" fmla="*/ 0 h 4902200"/>
                  <a:gd name="connsiteX0" fmla="*/ 2816 w 1282700"/>
                  <a:gd name="connsiteY0" fmla="*/ 4902200 h 4902200"/>
                  <a:gd name="connsiteX1" fmla="*/ 0 w 1282700"/>
                  <a:gd name="connsiteY1" fmla="*/ 952500 h 4902200"/>
                  <a:gd name="connsiteX2" fmla="*/ 2816 w 1282700"/>
                  <a:gd name="connsiteY2" fmla="*/ 17766 h 4902200"/>
                  <a:gd name="connsiteX3" fmla="*/ 1282700 w 1282700"/>
                  <a:gd name="connsiteY3" fmla="*/ 0 h 4902200"/>
                  <a:gd name="connsiteX0" fmla="*/ 0 w 1282700"/>
                  <a:gd name="connsiteY0" fmla="*/ 952500 h 952500"/>
                  <a:gd name="connsiteX1" fmla="*/ 2816 w 1282700"/>
                  <a:gd name="connsiteY1" fmla="*/ 17766 h 952500"/>
                  <a:gd name="connsiteX2" fmla="*/ 1282700 w 1282700"/>
                  <a:gd name="connsiteY2" fmla="*/ 0 h 952500"/>
                </a:gdLst>
                <a:ahLst/>
                <a:cxnLst>
                  <a:cxn ang="0">
                    <a:pos x="connsiteX0" y="connsiteY0"/>
                  </a:cxn>
                  <a:cxn ang="0">
                    <a:pos x="connsiteX1" y="connsiteY1"/>
                  </a:cxn>
                  <a:cxn ang="0">
                    <a:pos x="connsiteX2" y="connsiteY2"/>
                  </a:cxn>
                </a:cxnLst>
                <a:rect l="l" t="t" r="r" b="b"/>
                <a:pathLst>
                  <a:path w="1282700" h="952500">
                    <a:moveTo>
                      <a:pt x="0" y="952500"/>
                    </a:moveTo>
                    <a:cubicBezTo>
                      <a:pt x="939" y="640922"/>
                      <a:pt x="1877" y="329344"/>
                      <a:pt x="2816" y="17766"/>
                    </a:cubicBezTo>
                    <a:lnTo>
                      <a:pt x="1282700" y="0"/>
                    </a:lnTo>
                  </a:path>
                </a:pathLst>
              </a:custGeom>
              <a:noFill/>
              <a:ln w="76200">
                <a:solidFill>
                  <a:srgbClr val="ECD4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cxnSp>
        <p:nvCxnSpPr>
          <p:cNvPr id="8" name="Straight Connector 7">
            <a:extLst>
              <a:ext uri="{FF2B5EF4-FFF2-40B4-BE49-F238E27FC236}">
                <a16:creationId xmlns:a16="http://schemas.microsoft.com/office/drawing/2014/main" id="{43FF8874-D25F-F7A8-BB45-795343B13371}"/>
              </a:ext>
            </a:extLst>
          </p:cNvPr>
          <p:cNvCxnSpPr>
            <a:cxnSpLocks/>
          </p:cNvCxnSpPr>
          <p:nvPr/>
        </p:nvCxnSpPr>
        <p:spPr>
          <a:xfrm>
            <a:off x="5308600" y="4370227"/>
            <a:ext cx="6990475"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6E43BBC-281C-6A02-E442-97B8BECADB19}"/>
              </a:ext>
            </a:extLst>
          </p:cNvPr>
          <p:cNvCxnSpPr>
            <a:cxnSpLocks/>
          </p:cNvCxnSpPr>
          <p:nvPr/>
        </p:nvCxnSpPr>
        <p:spPr>
          <a:xfrm>
            <a:off x="7899816" y="4325257"/>
            <a:ext cx="4399259" cy="0"/>
          </a:xfrm>
          <a:prstGeom prst="line">
            <a:avLst/>
          </a:prstGeom>
          <a:ln w="127000">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0B47901-7313-5FBF-134B-1AA1A5862DD0}"/>
              </a:ext>
            </a:extLst>
          </p:cNvPr>
          <p:cNvCxnSpPr>
            <a:cxnSpLocks/>
          </p:cNvCxnSpPr>
          <p:nvPr/>
        </p:nvCxnSpPr>
        <p:spPr>
          <a:xfrm>
            <a:off x="-1447800" y="4370227"/>
            <a:ext cx="3187024"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0CC7E92-68BD-FC31-DD66-E64CE39278B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07635" y="1271196"/>
            <a:ext cx="3070600" cy="3838251"/>
          </a:xfrm>
          <a:prstGeom prst="rect">
            <a:avLst/>
          </a:prstGeom>
        </p:spPr>
      </p:pic>
    </p:spTree>
    <p:extLst>
      <p:ext uri="{BB962C8B-B14F-4D97-AF65-F5344CB8AC3E}">
        <p14:creationId xmlns:p14="http://schemas.microsoft.com/office/powerpoint/2010/main" val="1534377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55ED3-B087-265C-6F45-D614A467B7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CCE4A5C-8DF0-058F-B801-CE50AE60C10D}"/>
              </a:ext>
            </a:extLst>
          </p:cNvPr>
          <p:cNvSpPr>
            <a:spLocks noGrp="1"/>
          </p:cNvSpPr>
          <p:nvPr>
            <p:ph type="title"/>
          </p:nvPr>
        </p:nvSpPr>
        <p:spPr/>
        <p:txBody>
          <a:bodyPr>
            <a:normAutofit/>
          </a:bodyPr>
          <a:lstStyle/>
          <a:p>
            <a:r>
              <a:rPr lang="en-US">
                <a:latin typeface="+mj-lt"/>
              </a:rPr>
              <a:t>Synergies Across the Value Chain</a:t>
            </a:r>
            <a:endParaRPr lang="en-IN">
              <a:latin typeface="+mj-lt"/>
            </a:endParaRPr>
          </a:p>
        </p:txBody>
      </p:sp>
      <p:sp>
        <p:nvSpPr>
          <p:cNvPr id="9" name="Freeform: Shape 8">
            <a:extLst>
              <a:ext uri="{FF2B5EF4-FFF2-40B4-BE49-F238E27FC236}">
                <a16:creationId xmlns:a16="http://schemas.microsoft.com/office/drawing/2014/main" id="{9BE2A850-60EF-06D0-89A2-8589FDCE70D8}"/>
              </a:ext>
            </a:extLst>
          </p:cNvPr>
          <p:cNvSpPr/>
          <p:nvPr/>
        </p:nvSpPr>
        <p:spPr>
          <a:xfrm>
            <a:off x="6861596" y="2758555"/>
            <a:ext cx="1256627" cy="1308987"/>
          </a:xfrm>
          <a:custGeom>
            <a:avLst/>
            <a:gdLst>
              <a:gd name="connsiteX0" fmla="*/ 6 w 228600"/>
              <a:gd name="connsiteY0" fmla="*/ 96525 h 238125"/>
              <a:gd name="connsiteX1" fmla="*/ 158135 w 228600"/>
              <a:gd name="connsiteY1" fmla="*/ 0 h 238125"/>
              <a:gd name="connsiteX2" fmla="*/ 228988 w 228600"/>
              <a:gd name="connsiteY2" fmla="*/ 139539 h 238125"/>
              <a:gd name="connsiteX3" fmla="*/ 77013 w 228600"/>
              <a:gd name="connsiteY3" fmla="*/ 239205 h 238125"/>
              <a:gd name="connsiteX4" fmla="*/ 0 w 228600"/>
              <a:gd name="connsiteY4" fmla="*/ 96525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38125">
                <a:moveTo>
                  <a:pt x="6" y="96525"/>
                </a:moveTo>
                <a:lnTo>
                  <a:pt x="158135" y="0"/>
                </a:lnTo>
                <a:lnTo>
                  <a:pt x="228988" y="139539"/>
                </a:lnTo>
                <a:cubicBezTo>
                  <a:pt x="246102" y="215776"/>
                  <a:pt x="152317" y="243757"/>
                  <a:pt x="77013" y="239205"/>
                </a:cubicBezTo>
                <a:lnTo>
                  <a:pt x="0" y="96525"/>
                </a:lnTo>
                <a:close/>
              </a:path>
            </a:pathLst>
          </a:custGeom>
          <a:solidFill>
            <a:srgbClr val="540C16"/>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10" name="Freeform: Shape 9">
            <a:extLst>
              <a:ext uri="{FF2B5EF4-FFF2-40B4-BE49-F238E27FC236}">
                <a16:creationId xmlns:a16="http://schemas.microsoft.com/office/drawing/2014/main" id="{ED70DF0C-E130-16F3-7335-3F8A52F6D625}"/>
              </a:ext>
            </a:extLst>
          </p:cNvPr>
          <p:cNvSpPr/>
          <p:nvPr/>
        </p:nvSpPr>
        <p:spPr>
          <a:xfrm>
            <a:off x="6206908" y="3837001"/>
            <a:ext cx="1832580" cy="1623142"/>
          </a:xfrm>
          <a:custGeom>
            <a:avLst/>
            <a:gdLst>
              <a:gd name="connsiteX0" fmla="*/ 83173 w 333375"/>
              <a:gd name="connsiteY0" fmla="*/ 5 h 295275"/>
              <a:gd name="connsiteX1" fmla="*/ 0 w 333375"/>
              <a:gd name="connsiteY1" fmla="*/ 150031 h 295275"/>
              <a:gd name="connsiteX2" fmla="*/ 83173 w 333375"/>
              <a:gd name="connsiteY2" fmla="*/ 302155 h 295275"/>
              <a:gd name="connsiteX3" fmla="*/ 85227 w 333375"/>
              <a:gd name="connsiteY3" fmla="*/ 241304 h 295275"/>
              <a:gd name="connsiteX4" fmla="*/ 161214 w 333375"/>
              <a:gd name="connsiteY4" fmla="*/ 241304 h 295275"/>
              <a:gd name="connsiteX5" fmla="*/ 238227 w 333375"/>
              <a:gd name="connsiteY5" fmla="*/ 198290 h 295275"/>
              <a:gd name="connsiteX6" fmla="*/ 335778 w 333375"/>
              <a:gd name="connsiteY6" fmla="*/ 15737 h 295275"/>
              <a:gd name="connsiteX7" fmla="*/ 214614 w 333375"/>
              <a:gd name="connsiteY7" fmla="*/ 56653 h 295275"/>
              <a:gd name="connsiteX8" fmla="*/ 86262 w 333375"/>
              <a:gd name="connsiteY8" fmla="*/ 56653 h 295275"/>
              <a:gd name="connsiteX9" fmla="*/ 83181 w 333375"/>
              <a:gd name="connsiteY9" fmla="*/ 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295275">
                <a:moveTo>
                  <a:pt x="83173" y="5"/>
                </a:moveTo>
                <a:lnTo>
                  <a:pt x="0" y="150031"/>
                </a:lnTo>
                <a:lnTo>
                  <a:pt x="83173" y="302155"/>
                </a:lnTo>
                <a:lnTo>
                  <a:pt x="85227" y="241304"/>
                </a:lnTo>
                <a:lnTo>
                  <a:pt x="161214" y="241304"/>
                </a:lnTo>
                <a:cubicBezTo>
                  <a:pt x="188938" y="243752"/>
                  <a:pt x="224878" y="225217"/>
                  <a:pt x="238227" y="198290"/>
                </a:cubicBezTo>
                <a:lnTo>
                  <a:pt x="335778" y="15737"/>
                </a:lnTo>
                <a:cubicBezTo>
                  <a:pt x="303605" y="48260"/>
                  <a:pt x="262233" y="56653"/>
                  <a:pt x="214614" y="56653"/>
                </a:cubicBezTo>
                <a:lnTo>
                  <a:pt x="86262" y="56653"/>
                </a:lnTo>
                <a:lnTo>
                  <a:pt x="83181" y="0"/>
                </a:lnTo>
                <a:close/>
              </a:path>
            </a:pathLst>
          </a:custGeom>
          <a:solidFill>
            <a:srgbClr val="AB1E3A"/>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11" name="Freeform: Shape 10">
            <a:extLst>
              <a:ext uri="{FF2B5EF4-FFF2-40B4-BE49-F238E27FC236}">
                <a16:creationId xmlns:a16="http://schemas.microsoft.com/office/drawing/2014/main" id="{59600F8C-DB85-1481-6633-ABC24F759AB9}"/>
              </a:ext>
            </a:extLst>
          </p:cNvPr>
          <p:cNvSpPr/>
          <p:nvPr/>
        </p:nvSpPr>
        <p:spPr>
          <a:xfrm>
            <a:off x="4766609" y="1481074"/>
            <a:ext cx="1308985" cy="1308987"/>
          </a:xfrm>
          <a:custGeom>
            <a:avLst/>
            <a:gdLst>
              <a:gd name="connsiteX0" fmla="*/ 159347 w 238125"/>
              <a:gd name="connsiteY0" fmla="*/ 243615 h 238125"/>
              <a:gd name="connsiteX1" fmla="*/ 0 w 238125"/>
              <a:gd name="connsiteY1" fmla="*/ 149207 h 238125"/>
              <a:gd name="connsiteX2" fmla="*/ 85012 w 238125"/>
              <a:gd name="connsiteY2" fmla="*/ 18190 h 238125"/>
              <a:gd name="connsiteX3" fmla="*/ 244064 w 238125"/>
              <a:gd name="connsiteY3" fmla="*/ 105568 h 238125"/>
              <a:gd name="connsiteX4" fmla="*/ 159349 w 238125"/>
              <a:gd name="connsiteY4" fmla="*/ 24362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5">
                <a:moveTo>
                  <a:pt x="159347" y="243615"/>
                </a:moveTo>
                <a:lnTo>
                  <a:pt x="0" y="149207"/>
                </a:lnTo>
                <a:lnTo>
                  <a:pt x="85012" y="18190"/>
                </a:lnTo>
                <a:cubicBezTo>
                  <a:pt x="141943" y="-34102"/>
                  <a:pt x="211409" y="36095"/>
                  <a:pt x="244064" y="105568"/>
                </a:cubicBezTo>
                <a:lnTo>
                  <a:pt x="159349" y="243620"/>
                </a:lnTo>
                <a:close/>
              </a:path>
            </a:pathLst>
          </a:custGeom>
          <a:solidFill>
            <a:schemeClr val="accent2"/>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13" name="Freeform: Shape 12">
            <a:extLst>
              <a:ext uri="{FF2B5EF4-FFF2-40B4-BE49-F238E27FC236}">
                <a16:creationId xmlns:a16="http://schemas.microsoft.com/office/drawing/2014/main" id="{F4857CC7-FF36-5996-2228-78017F4296B2}"/>
              </a:ext>
            </a:extLst>
          </p:cNvPr>
          <p:cNvSpPr/>
          <p:nvPr/>
        </p:nvSpPr>
        <p:spPr>
          <a:xfrm>
            <a:off x="5607296" y="1440132"/>
            <a:ext cx="1989659" cy="1256627"/>
          </a:xfrm>
          <a:custGeom>
            <a:avLst/>
            <a:gdLst>
              <a:gd name="connsiteX0" fmla="*/ 109150 w 361950"/>
              <a:gd name="connsiteY0" fmla="*/ 234791 h 228600"/>
              <a:gd name="connsiteX1" fmla="*/ 277900 w 361950"/>
              <a:gd name="connsiteY1" fmla="*/ 236269 h 228600"/>
              <a:gd name="connsiteX2" fmla="*/ 367704 w 361950"/>
              <a:gd name="connsiteY2" fmla="*/ 88133 h 228600"/>
              <a:gd name="connsiteX3" fmla="*/ 314637 w 361950"/>
              <a:gd name="connsiteY3" fmla="*/ 115835 h 228600"/>
              <a:gd name="connsiteX4" fmla="*/ 277754 w 361950"/>
              <a:gd name="connsiteY4" fmla="*/ 47957 h 228600"/>
              <a:gd name="connsiteX5" fmla="*/ 203564 w 361950"/>
              <a:gd name="connsiteY5" fmla="*/ 41 h 228600"/>
              <a:gd name="connsiteX6" fmla="*/ 0 w 361950"/>
              <a:gd name="connsiteY6" fmla="*/ 1508 h 228600"/>
              <a:gd name="connsiteX7" fmla="*/ 93824 w 361950"/>
              <a:gd name="connsiteY7" fmla="*/ 89885 h 228600"/>
              <a:gd name="connsiteX8" fmla="*/ 156125 w 361950"/>
              <a:gd name="connsiteY8" fmla="*/ 204545 h 228600"/>
              <a:gd name="connsiteX9" fmla="*/ 109141 w 361950"/>
              <a:gd name="connsiteY9" fmla="*/ 234796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0" h="228600">
                <a:moveTo>
                  <a:pt x="109150" y="234791"/>
                </a:moveTo>
                <a:lnTo>
                  <a:pt x="277900" y="236269"/>
                </a:lnTo>
                <a:lnTo>
                  <a:pt x="367704" y="88133"/>
                </a:lnTo>
                <a:lnTo>
                  <a:pt x="314637" y="115835"/>
                </a:lnTo>
                <a:lnTo>
                  <a:pt x="277754" y="47957"/>
                </a:lnTo>
                <a:cubicBezTo>
                  <a:pt x="266392" y="22003"/>
                  <a:pt x="233086" y="-1105"/>
                  <a:pt x="203564" y="41"/>
                </a:cubicBezTo>
                <a:lnTo>
                  <a:pt x="0" y="1508"/>
                </a:lnTo>
                <a:cubicBezTo>
                  <a:pt x="43448" y="14463"/>
                  <a:pt x="70711" y="47346"/>
                  <a:pt x="93824" y="89885"/>
                </a:cubicBezTo>
                <a:lnTo>
                  <a:pt x="156125" y="204545"/>
                </a:lnTo>
                <a:lnTo>
                  <a:pt x="109141" y="234796"/>
                </a:lnTo>
                <a:close/>
              </a:path>
            </a:pathLst>
          </a:custGeom>
          <a:solidFill>
            <a:srgbClr val="ECD472"/>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14" name="Freeform: Shape 13">
            <a:extLst>
              <a:ext uri="{FF2B5EF4-FFF2-40B4-BE49-F238E27FC236}">
                <a16:creationId xmlns:a16="http://schemas.microsoft.com/office/drawing/2014/main" id="{CEE7C612-FE68-81C3-CBD0-621C8936201A}"/>
              </a:ext>
            </a:extLst>
          </p:cNvPr>
          <p:cNvSpPr/>
          <p:nvPr/>
        </p:nvSpPr>
        <p:spPr>
          <a:xfrm>
            <a:off x="4073778" y="2769116"/>
            <a:ext cx="1413704" cy="1308987"/>
          </a:xfrm>
          <a:custGeom>
            <a:avLst/>
            <a:gdLst>
              <a:gd name="connsiteX0" fmla="*/ 4098 w 257175"/>
              <a:gd name="connsiteY0" fmla="*/ 1483 h 238125"/>
              <a:gd name="connsiteX1" fmla="*/ 53472 w 257175"/>
              <a:gd name="connsiteY1" fmla="*/ 40059 h 238125"/>
              <a:gd name="connsiteX2" fmla="*/ 7002 w 257175"/>
              <a:gd name="connsiteY2" fmla="*/ 129082 h 238125"/>
              <a:gd name="connsiteX3" fmla="*/ 49115 w 257175"/>
              <a:gd name="connsiteY3" fmla="*/ 224036 h 238125"/>
              <a:gd name="connsiteX4" fmla="*/ 149315 w 257175"/>
              <a:gd name="connsiteY4" fmla="*/ 238873 h 238125"/>
              <a:gd name="connsiteX5" fmla="*/ 214663 w 257175"/>
              <a:gd name="connsiteY5" fmla="*/ 132048 h 238125"/>
              <a:gd name="connsiteX6" fmla="*/ 264036 w 257175"/>
              <a:gd name="connsiteY6" fmla="*/ 158755 h 238125"/>
              <a:gd name="connsiteX7" fmla="*/ 178359 w 257175"/>
              <a:gd name="connsiteY7" fmla="*/ 0 h 238125"/>
              <a:gd name="connsiteX8" fmla="*/ 4100 w 257175"/>
              <a:gd name="connsiteY8" fmla="*/ 148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5" h="238125">
                <a:moveTo>
                  <a:pt x="4098" y="1483"/>
                </a:moveTo>
                <a:lnTo>
                  <a:pt x="53472" y="40059"/>
                </a:lnTo>
                <a:lnTo>
                  <a:pt x="7002" y="129082"/>
                </a:lnTo>
                <a:cubicBezTo>
                  <a:pt x="-16232" y="170131"/>
                  <a:pt x="23683" y="210120"/>
                  <a:pt x="49115" y="224036"/>
                </a:cubicBezTo>
                <a:cubicBezTo>
                  <a:pt x="74151" y="237738"/>
                  <a:pt x="113011" y="239368"/>
                  <a:pt x="149315" y="238873"/>
                </a:cubicBezTo>
                <a:lnTo>
                  <a:pt x="214663" y="132048"/>
                </a:lnTo>
                <a:lnTo>
                  <a:pt x="264036" y="158755"/>
                </a:lnTo>
                <a:lnTo>
                  <a:pt x="178359" y="0"/>
                </a:lnTo>
                <a:lnTo>
                  <a:pt x="4100" y="1483"/>
                </a:lnTo>
                <a:close/>
              </a:path>
            </a:pathLst>
          </a:custGeom>
          <a:solidFill>
            <a:srgbClr val="D29498"/>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15" name="Freeform: Shape 14">
            <a:extLst>
              <a:ext uri="{FF2B5EF4-FFF2-40B4-BE49-F238E27FC236}">
                <a16:creationId xmlns:a16="http://schemas.microsoft.com/office/drawing/2014/main" id="{610B3848-900A-DA77-1C7A-F68FD544D97F}"/>
              </a:ext>
            </a:extLst>
          </p:cNvPr>
          <p:cNvSpPr/>
          <p:nvPr/>
        </p:nvSpPr>
        <p:spPr>
          <a:xfrm>
            <a:off x="4136218" y="3910964"/>
            <a:ext cx="1727861" cy="1204267"/>
          </a:xfrm>
          <a:custGeom>
            <a:avLst/>
            <a:gdLst>
              <a:gd name="connsiteX0" fmla="*/ 0 w 314325"/>
              <a:gd name="connsiteY0" fmla="*/ 1 h 219075"/>
              <a:gd name="connsiteX1" fmla="*/ 106004 w 314325"/>
              <a:gd name="connsiteY1" fmla="*/ 195853 h 219075"/>
              <a:gd name="connsiteX2" fmla="*/ 209110 w 314325"/>
              <a:gd name="connsiteY2" fmla="*/ 228495 h 219075"/>
              <a:gd name="connsiteX3" fmla="*/ 320927 w 314325"/>
              <a:gd name="connsiteY3" fmla="*/ 228495 h 219075"/>
              <a:gd name="connsiteX4" fmla="*/ 320927 w 314325"/>
              <a:gd name="connsiteY4" fmla="*/ 43027 h 219075"/>
              <a:gd name="connsiteX5" fmla="*/ 108910 w 314325"/>
              <a:gd name="connsiteY5" fmla="*/ 41544 h 219075"/>
              <a:gd name="connsiteX6" fmla="*/ 0 w 314325"/>
              <a:gd name="connsiteY6" fmla="*/ 0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 h="219075">
                <a:moveTo>
                  <a:pt x="0" y="1"/>
                </a:moveTo>
                <a:lnTo>
                  <a:pt x="106004" y="195853"/>
                </a:lnTo>
                <a:cubicBezTo>
                  <a:pt x="127302" y="223055"/>
                  <a:pt x="167479" y="229484"/>
                  <a:pt x="209110" y="228495"/>
                </a:cubicBezTo>
                <a:lnTo>
                  <a:pt x="320927" y="228495"/>
                </a:lnTo>
                <a:lnTo>
                  <a:pt x="320927" y="43027"/>
                </a:lnTo>
                <a:lnTo>
                  <a:pt x="108910" y="41544"/>
                </a:lnTo>
                <a:cubicBezTo>
                  <a:pt x="75995" y="43522"/>
                  <a:pt x="32914" y="36598"/>
                  <a:pt x="0" y="0"/>
                </a:cubicBezTo>
                <a:close/>
              </a:path>
            </a:pathLst>
          </a:custGeom>
          <a:solidFill>
            <a:srgbClr val="994147"/>
          </a:solidFill>
          <a:ln w="2907"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latin typeface="+mj-lt"/>
            </a:endParaRPr>
          </a:p>
        </p:txBody>
      </p:sp>
      <p:sp>
        <p:nvSpPr>
          <p:cNvPr id="23" name="TextBox 22">
            <a:extLst>
              <a:ext uri="{FF2B5EF4-FFF2-40B4-BE49-F238E27FC236}">
                <a16:creationId xmlns:a16="http://schemas.microsoft.com/office/drawing/2014/main" id="{DDDCFEB6-E74A-B3D9-A1FE-44D31FA5E2C1}"/>
              </a:ext>
            </a:extLst>
          </p:cNvPr>
          <p:cNvSpPr txBox="1"/>
          <p:nvPr/>
        </p:nvSpPr>
        <p:spPr>
          <a:xfrm>
            <a:off x="468823" y="2576015"/>
            <a:ext cx="3397099" cy="400110"/>
          </a:xfrm>
          <a:prstGeom prst="rect">
            <a:avLst/>
          </a:prstGeom>
          <a:noFill/>
        </p:spPr>
        <p:txBody>
          <a:bodyPr wrap="square" lIns="0" rIns="0" rtlCol="0" anchor="b">
            <a:spAutoFit/>
          </a:bodyPr>
          <a:lstStyle/>
          <a:p>
            <a:r>
              <a:rPr lang="en-US" sz="2000" b="1" noProof="1">
                <a:latin typeface="+mj-lt"/>
              </a:rPr>
              <a:t>Retail</a:t>
            </a:r>
          </a:p>
        </p:txBody>
      </p:sp>
      <p:sp>
        <p:nvSpPr>
          <p:cNvPr id="28" name="TextBox 27">
            <a:extLst>
              <a:ext uri="{FF2B5EF4-FFF2-40B4-BE49-F238E27FC236}">
                <a16:creationId xmlns:a16="http://schemas.microsoft.com/office/drawing/2014/main" id="{6AE782CB-A2EE-21F5-05DE-8A1D4D371E88}"/>
              </a:ext>
            </a:extLst>
          </p:cNvPr>
          <p:cNvSpPr txBox="1"/>
          <p:nvPr/>
        </p:nvSpPr>
        <p:spPr>
          <a:xfrm>
            <a:off x="465162" y="2976125"/>
            <a:ext cx="3400761" cy="960587"/>
          </a:xfrm>
          <a:prstGeom prst="rect">
            <a:avLst/>
          </a:prstGeom>
          <a:solidFill>
            <a:schemeClr val="bg2"/>
          </a:solidFill>
        </p:spPr>
        <p:txBody>
          <a:bodyPr wrap="square" lIns="108000" tIns="72000" rIns="0" bIns="0" rtlCol="0" anchor="t">
            <a:noAutofit/>
          </a:bodyPr>
          <a:lstStyle/>
          <a:p>
            <a:pPr marL="144000" indent="-144000">
              <a:spcBef>
                <a:spcPts val="600"/>
              </a:spcBef>
              <a:spcAft>
                <a:spcPts val="600"/>
              </a:spcAft>
              <a:buFont typeface="Arial" panose="020B0604020202020204" pitchFamily="34" charset="0"/>
              <a:buChar char="•"/>
            </a:pPr>
            <a:r>
              <a:rPr lang="en-US" sz="1400" noProof="1">
                <a:latin typeface="+mj-lt"/>
              </a:rPr>
              <a:t>Direct brand connect with end consumers </a:t>
            </a:r>
          </a:p>
          <a:p>
            <a:pPr marL="144000" indent="-144000">
              <a:spcBef>
                <a:spcPts val="600"/>
              </a:spcBef>
              <a:spcAft>
                <a:spcPts val="600"/>
              </a:spcAft>
              <a:buFont typeface="Arial" panose="020B0604020202020204" pitchFamily="34" charset="0"/>
              <a:buChar char="•"/>
            </a:pPr>
            <a:r>
              <a:rPr lang="en-US" sz="1400" noProof="1">
                <a:latin typeface="+mj-lt"/>
              </a:rPr>
              <a:t>Strengthens brand positioning through control over end-to-end experience</a:t>
            </a:r>
          </a:p>
        </p:txBody>
      </p:sp>
      <p:sp>
        <p:nvSpPr>
          <p:cNvPr id="32" name="Freeform: Shape 31">
            <a:extLst>
              <a:ext uri="{FF2B5EF4-FFF2-40B4-BE49-F238E27FC236}">
                <a16:creationId xmlns:a16="http://schemas.microsoft.com/office/drawing/2014/main" id="{C9E7DE05-6E95-DF48-17C4-EA0BD2ABF7B6}"/>
              </a:ext>
            </a:extLst>
          </p:cNvPr>
          <p:cNvSpPr/>
          <p:nvPr/>
        </p:nvSpPr>
        <p:spPr>
          <a:xfrm>
            <a:off x="4994374" y="4392525"/>
            <a:ext cx="579641" cy="604263"/>
          </a:xfrm>
          <a:custGeom>
            <a:avLst/>
            <a:gdLst>
              <a:gd name="connsiteX0" fmla="*/ 378317 w 856589"/>
              <a:gd name="connsiteY0" fmla="*/ 427844 h 892975"/>
              <a:gd name="connsiteX1" fmla="*/ 298842 w 856589"/>
              <a:gd name="connsiteY1" fmla="*/ 507319 h 892975"/>
              <a:gd name="connsiteX2" fmla="*/ 378317 w 856589"/>
              <a:gd name="connsiteY2" fmla="*/ 586794 h 892975"/>
              <a:gd name="connsiteX3" fmla="*/ 457792 w 856589"/>
              <a:gd name="connsiteY3" fmla="*/ 507319 h 892975"/>
              <a:gd name="connsiteX4" fmla="*/ 378317 w 856589"/>
              <a:gd name="connsiteY4" fmla="*/ 427844 h 892975"/>
              <a:gd name="connsiteX5" fmla="*/ 378317 w 856589"/>
              <a:gd name="connsiteY5" fmla="*/ 563614 h 892975"/>
              <a:gd name="connsiteX6" fmla="*/ 322022 w 856589"/>
              <a:gd name="connsiteY6" fmla="*/ 507319 h 892975"/>
              <a:gd name="connsiteX7" fmla="*/ 378317 w 856589"/>
              <a:gd name="connsiteY7" fmla="*/ 451025 h 892975"/>
              <a:gd name="connsiteX8" fmla="*/ 434611 w 856589"/>
              <a:gd name="connsiteY8" fmla="*/ 507319 h 892975"/>
              <a:gd name="connsiteX9" fmla="*/ 378317 w 856589"/>
              <a:gd name="connsiteY9" fmla="*/ 563614 h 892975"/>
              <a:gd name="connsiteX10" fmla="*/ 856129 w 856589"/>
              <a:gd name="connsiteY10" fmla="*/ 851002 h 892975"/>
              <a:gd name="connsiteX11" fmla="*/ 813192 w 856589"/>
              <a:gd name="connsiteY11" fmla="*/ 597551 h 892975"/>
              <a:gd name="connsiteX12" fmla="*/ 801770 w 856589"/>
              <a:gd name="connsiteY12" fmla="*/ 587878 h 892975"/>
              <a:gd name="connsiteX13" fmla="*/ 775465 w 856589"/>
              <a:gd name="connsiteY13" fmla="*/ 587878 h 892975"/>
              <a:gd name="connsiteX14" fmla="*/ 775465 w 856589"/>
              <a:gd name="connsiteY14" fmla="*/ 567823 h 892975"/>
              <a:gd name="connsiteX15" fmla="*/ 714854 w 856589"/>
              <a:gd name="connsiteY15" fmla="*/ 496571 h 892975"/>
              <a:gd name="connsiteX16" fmla="*/ 714854 w 856589"/>
              <a:gd name="connsiteY16" fmla="*/ 399940 h 892975"/>
              <a:gd name="connsiteX17" fmla="*/ 756637 w 856589"/>
              <a:gd name="connsiteY17" fmla="*/ 347813 h 892975"/>
              <a:gd name="connsiteX18" fmla="*/ 756637 w 856589"/>
              <a:gd name="connsiteY18" fmla="*/ 284003 h 892975"/>
              <a:gd name="connsiteX19" fmla="*/ 756600 w 856589"/>
              <a:gd name="connsiteY19" fmla="*/ 284003 h 892975"/>
              <a:gd name="connsiteX20" fmla="*/ 755186 w 856589"/>
              <a:gd name="connsiteY20" fmla="*/ 278422 h 892975"/>
              <a:gd name="connsiteX21" fmla="*/ 651269 w 856589"/>
              <a:gd name="connsiteY21" fmla="*/ 88293 h 892975"/>
              <a:gd name="connsiteX22" fmla="*/ 651194 w 856589"/>
              <a:gd name="connsiteY22" fmla="*/ 88219 h 892975"/>
              <a:gd name="connsiteX23" fmla="*/ 651231 w 856589"/>
              <a:gd name="connsiteY23" fmla="*/ 31887 h 892975"/>
              <a:gd name="connsiteX24" fmla="*/ 619345 w 856589"/>
              <a:gd name="connsiteY24" fmla="*/ 0 h 892975"/>
              <a:gd name="connsiteX25" fmla="*/ 137294 w 856589"/>
              <a:gd name="connsiteY25" fmla="*/ 0 h 892975"/>
              <a:gd name="connsiteX26" fmla="*/ 105407 w 856589"/>
              <a:gd name="connsiteY26" fmla="*/ 31887 h 892975"/>
              <a:gd name="connsiteX27" fmla="*/ 105407 w 856589"/>
              <a:gd name="connsiteY27" fmla="*/ 88219 h 892975"/>
              <a:gd name="connsiteX28" fmla="*/ 105370 w 856589"/>
              <a:gd name="connsiteY28" fmla="*/ 88293 h 892975"/>
              <a:gd name="connsiteX29" fmla="*/ 1414 w 856589"/>
              <a:gd name="connsiteY29" fmla="*/ 278422 h 892975"/>
              <a:gd name="connsiteX30" fmla="*/ 0 w 856589"/>
              <a:gd name="connsiteY30" fmla="*/ 284003 h 892975"/>
              <a:gd name="connsiteX31" fmla="*/ 0 w 856589"/>
              <a:gd name="connsiteY31" fmla="*/ 347813 h 892975"/>
              <a:gd name="connsiteX32" fmla="*/ 41783 w 856589"/>
              <a:gd name="connsiteY32" fmla="*/ 399940 h 892975"/>
              <a:gd name="connsiteX33" fmla="*/ 41783 w 856589"/>
              <a:gd name="connsiteY33" fmla="*/ 844234 h 892975"/>
              <a:gd name="connsiteX34" fmla="*/ 53392 w 856589"/>
              <a:gd name="connsiteY34" fmla="*/ 855843 h 892975"/>
              <a:gd name="connsiteX35" fmla="*/ 549921 w 856589"/>
              <a:gd name="connsiteY35" fmla="*/ 855843 h 892975"/>
              <a:gd name="connsiteX36" fmla="*/ 558144 w 856589"/>
              <a:gd name="connsiteY36" fmla="*/ 878205 h 892975"/>
              <a:gd name="connsiteX37" fmla="*/ 590179 w 856589"/>
              <a:gd name="connsiteY37" fmla="*/ 892976 h 892975"/>
              <a:gd name="connsiteX38" fmla="*/ 816246 w 856589"/>
              <a:gd name="connsiteY38" fmla="*/ 892976 h 892975"/>
              <a:gd name="connsiteX39" fmla="*/ 848318 w 856589"/>
              <a:gd name="connsiteY39" fmla="*/ 878167 h 892975"/>
              <a:gd name="connsiteX40" fmla="*/ 856132 w 856589"/>
              <a:gd name="connsiteY40" fmla="*/ 851006 h 892975"/>
              <a:gd name="connsiteX41" fmla="*/ 752211 w 856589"/>
              <a:gd name="connsiteY41" fmla="*/ 567824 h 892975"/>
              <a:gd name="connsiteX42" fmla="*/ 752211 w 856589"/>
              <a:gd name="connsiteY42" fmla="*/ 587879 h 892975"/>
              <a:gd name="connsiteX43" fmla="*/ 654208 w 856589"/>
              <a:gd name="connsiteY43" fmla="*/ 587879 h 892975"/>
              <a:gd name="connsiteX44" fmla="*/ 654208 w 856589"/>
              <a:gd name="connsiteY44" fmla="*/ 567824 h 892975"/>
              <a:gd name="connsiteX45" fmla="*/ 703210 w 856589"/>
              <a:gd name="connsiteY45" fmla="*/ 518823 h 892975"/>
              <a:gd name="connsiteX46" fmla="*/ 752211 w 856589"/>
              <a:gd name="connsiteY46" fmla="*/ 567824 h 892975"/>
              <a:gd name="connsiteX47" fmla="*/ 574618 w 856589"/>
              <a:gd name="connsiteY47" fmla="*/ 707575 h 892975"/>
              <a:gd name="connsiteX48" fmla="*/ 501767 w 856589"/>
              <a:gd name="connsiteY48" fmla="*/ 707575 h 892975"/>
              <a:gd name="connsiteX49" fmla="*/ 378275 w 856589"/>
              <a:gd name="connsiteY49" fmla="*/ 593865 h 892975"/>
              <a:gd name="connsiteX50" fmla="*/ 254783 w 856589"/>
              <a:gd name="connsiteY50" fmla="*/ 707575 h 892975"/>
              <a:gd name="connsiteX51" fmla="*/ 64988 w 856589"/>
              <a:gd name="connsiteY51" fmla="*/ 707575 h 892975"/>
              <a:gd name="connsiteX52" fmla="*/ 64988 w 856589"/>
              <a:gd name="connsiteY52" fmla="*/ 401213 h 892975"/>
              <a:gd name="connsiteX53" fmla="*/ 153169 w 856589"/>
              <a:gd name="connsiteY53" fmla="*/ 401213 h 892975"/>
              <a:gd name="connsiteX54" fmla="*/ 194952 w 856589"/>
              <a:gd name="connsiteY54" fmla="*/ 381009 h 892975"/>
              <a:gd name="connsiteX55" fmla="*/ 236735 w 856589"/>
              <a:gd name="connsiteY55" fmla="*/ 401213 h 892975"/>
              <a:gd name="connsiteX56" fmla="*/ 336491 w 856589"/>
              <a:gd name="connsiteY56" fmla="*/ 401213 h 892975"/>
              <a:gd name="connsiteX57" fmla="*/ 378274 w 856589"/>
              <a:gd name="connsiteY57" fmla="*/ 381009 h 892975"/>
              <a:gd name="connsiteX58" fmla="*/ 420057 w 856589"/>
              <a:gd name="connsiteY58" fmla="*/ 401213 h 892975"/>
              <a:gd name="connsiteX59" fmla="*/ 519851 w 856589"/>
              <a:gd name="connsiteY59" fmla="*/ 401213 h 892975"/>
              <a:gd name="connsiteX60" fmla="*/ 561634 w 856589"/>
              <a:gd name="connsiteY60" fmla="*/ 380972 h 892975"/>
              <a:gd name="connsiteX61" fmla="*/ 603417 w 856589"/>
              <a:gd name="connsiteY61" fmla="*/ 401213 h 892975"/>
              <a:gd name="connsiteX62" fmla="*/ 691598 w 856589"/>
              <a:gd name="connsiteY62" fmla="*/ 401213 h 892975"/>
              <a:gd name="connsiteX63" fmla="*/ 691598 w 856589"/>
              <a:gd name="connsiteY63" fmla="*/ 496539 h 892975"/>
              <a:gd name="connsiteX64" fmla="*/ 630987 w 856589"/>
              <a:gd name="connsiteY64" fmla="*/ 567791 h 892975"/>
              <a:gd name="connsiteX65" fmla="*/ 630987 w 856589"/>
              <a:gd name="connsiteY65" fmla="*/ 587845 h 892975"/>
              <a:gd name="connsiteX66" fmla="*/ 604682 w 856589"/>
              <a:gd name="connsiteY66" fmla="*/ 587845 h 892975"/>
              <a:gd name="connsiteX67" fmla="*/ 593260 w 856589"/>
              <a:gd name="connsiteY67" fmla="*/ 597519 h 892975"/>
              <a:gd name="connsiteX68" fmla="*/ 478472 w 856589"/>
              <a:gd name="connsiteY68" fmla="*/ 707575 h 892975"/>
              <a:gd name="connsiteX69" fmla="*/ 278114 w 856589"/>
              <a:gd name="connsiteY69" fmla="*/ 707575 h 892975"/>
              <a:gd name="connsiteX70" fmla="*/ 378317 w 856589"/>
              <a:gd name="connsiteY70" fmla="*/ 617050 h 892975"/>
              <a:gd name="connsiteX71" fmla="*/ 478482 w 856589"/>
              <a:gd name="connsiteY71" fmla="*/ 707575 h 892975"/>
              <a:gd name="connsiteX72" fmla="*/ 366706 w 856589"/>
              <a:gd name="connsiteY72" fmla="*/ 105452 h 892975"/>
              <a:gd name="connsiteX73" fmla="*/ 366706 w 856589"/>
              <a:gd name="connsiteY73" fmla="*/ 272396 h 892975"/>
              <a:gd name="connsiteX74" fmla="*/ 211734 w 856589"/>
              <a:gd name="connsiteY74" fmla="*/ 272396 h 892975"/>
              <a:gd name="connsiteX75" fmla="*/ 274912 w 856589"/>
              <a:gd name="connsiteY75" fmla="*/ 105452 h 892975"/>
              <a:gd name="connsiteX76" fmla="*/ 481711 w 856589"/>
              <a:gd name="connsiteY76" fmla="*/ 105452 h 892975"/>
              <a:gd name="connsiteX77" fmla="*/ 544888 w 856589"/>
              <a:gd name="connsiteY77" fmla="*/ 272396 h 892975"/>
              <a:gd name="connsiteX78" fmla="*/ 389888 w 856589"/>
              <a:gd name="connsiteY78" fmla="*/ 272396 h 892975"/>
              <a:gd name="connsiteX79" fmla="*/ 389888 w 856589"/>
              <a:gd name="connsiteY79" fmla="*/ 105452 h 892975"/>
              <a:gd name="connsiteX80" fmla="*/ 389884 w 856589"/>
              <a:gd name="connsiteY80" fmla="*/ 295618 h 892975"/>
              <a:gd name="connsiteX81" fmla="*/ 550056 w 856589"/>
              <a:gd name="connsiteY81" fmla="*/ 295618 h 892975"/>
              <a:gd name="connsiteX82" fmla="*/ 550056 w 856589"/>
              <a:gd name="connsiteY82" fmla="*/ 347857 h 892975"/>
              <a:gd name="connsiteX83" fmla="*/ 519844 w 856589"/>
              <a:gd name="connsiteY83" fmla="*/ 378070 h 892975"/>
              <a:gd name="connsiteX84" fmla="*/ 420089 w 856589"/>
              <a:gd name="connsiteY84" fmla="*/ 378032 h 892975"/>
              <a:gd name="connsiteX85" fmla="*/ 389876 w 856589"/>
              <a:gd name="connsiteY85" fmla="*/ 347820 h 892975"/>
              <a:gd name="connsiteX86" fmla="*/ 366704 w 856589"/>
              <a:gd name="connsiteY86" fmla="*/ 295618 h 892975"/>
              <a:gd name="connsiteX87" fmla="*/ 366704 w 856589"/>
              <a:gd name="connsiteY87" fmla="*/ 347857 h 892975"/>
              <a:gd name="connsiteX88" fmla="*/ 336492 w 856589"/>
              <a:gd name="connsiteY88" fmla="*/ 378070 h 892975"/>
              <a:gd name="connsiteX89" fmla="*/ 236736 w 856589"/>
              <a:gd name="connsiteY89" fmla="*/ 378032 h 892975"/>
              <a:gd name="connsiteX90" fmla="*/ 206524 w 856589"/>
              <a:gd name="connsiteY90" fmla="*/ 347820 h 892975"/>
              <a:gd name="connsiteX91" fmla="*/ 206524 w 856589"/>
              <a:gd name="connsiteY91" fmla="*/ 295581 h 892975"/>
              <a:gd name="connsiteX92" fmla="*/ 703203 w 856589"/>
              <a:gd name="connsiteY92" fmla="*/ 378032 h 892975"/>
              <a:gd name="connsiteX93" fmla="*/ 603448 w 856589"/>
              <a:gd name="connsiteY93" fmla="*/ 378032 h 892975"/>
              <a:gd name="connsiteX94" fmla="*/ 573235 w 856589"/>
              <a:gd name="connsiteY94" fmla="*/ 347819 h 892975"/>
              <a:gd name="connsiteX95" fmla="*/ 573235 w 856589"/>
              <a:gd name="connsiteY95" fmla="*/ 295580 h 892975"/>
              <a:gd name="connsiteX96" fmla="*/ 733408 w 856589"/>
              <a:gd name="connsiteY96" fmla="*/ 295580 h 892975"/>
              <a:gd name="connsiteX97" fmla="*/ 733408 w 856589"/>
              <a:gd name="connsiteY97" fmla="*/ 347819 h 892975"/>
              <a:gd name="connsiteX98" fmla="*/ 703196 w 856589"/>
              <a:gd name="connsiteY98" fmla="*/ 378032 h 892975"/>
              <a:gd name="connsiteX99" fmla="*/ 725453 w 856589"/>
              <a:gd name="connsiteY99" fmla="*/ 272399 h 892975"/>
              <a:gd name="connsiteX100" fmla="*/ 569671 w 856589"/>
              <a:gd name="connsiteY100" fmla="*/ 272399 h 892975"/>
              <a:gd name="connsiteX101" fmla="*/ 506494 w 856589"/>
              <a:gd name="connsiteY101" fmla="*/ 105455 h 892975"/>
              <a:gd name="connsiteX102" fmla="*/ 634224 w 856589"/>
              <a:gd name="connsiteY102" fmla="*/ 105455 h 892975"/>
              <a:gd name="connsiteX103" fmla="*/ 128578 w 856589"/>
              <a:gd name="connsiteY103" fmla="*/ 31893 h 892975"/>
              <a:gd name="connsiteX104" fmla="*/ 137284 w 856589"/>
              <a:gd name="connsiteY104" fmla="*/ 23187 h 892975"/>
              <a:gd name="connsiteX105" fmla="*/ 619335 w 856589"/>
              <a:gd name="connsiteY105" fmla="*/ 23187 h 892975"/>
              <a:gd name="connsiteX106" fmla="*/ 628042 w 856589"/>
              <a:gd name="connsiteY106" fmla="*/ 31893 h 892975"/>
              <a:gd name="connsiteX107" fmla="*/ 628042 w 856589"/>
              <a:gd name="connsiteY107" fmla="*/ 82272 h 892975"/>
              <a:gd name="connsiteX108" fmla="*/ 128570 w 856589"/>
              <a:gd name="connsiteY108" fmla="*/ 82272 h 892975"/>
              <a:gd name="connsiteX109" fmla="*/ 122364 w 856589"/>
              <a:gd name="connsiteY109" fmla="*/ 105452 h 892975"/>
              <a:gd name="connsiteX110" fmla="*/ 250095 w 856589"/>
              <a:gd name="connsiteY110" fmla="*/ 105452 h 892975"/>
              <a:gd name="connsiteX111" fmla="*/ 186917 w 856589"/>
              <a:gd name="connsiteY111" fmla="*/ 272396 h 892975"/>
              <a:gd name="connsiteX112" fmla="*/ 31136 w 856589"/>
              <a:gd name="connsiteY112" fmla="*/ 272396 h 892975"/>
              <a:gd name="connsiteX113" fmla="*/ 23171 w 856589"/>
              <a:gd name="connsiteY113" fmla="*/ 347815 h 892975"/>
              <a:gd name="connsiteX114" fmla="*/ 23171 w 856589"/>
              <a:gd name="connsiteY114" fmla="*/ 295577 h 892975"/>
              <a:gd name="connsiteX115" fmla="*/ 183343 w 856589"/>
              <a:gd name="connsiteY115" fmla="*/ 295577 h 892975"/>
              <a:gd name="connsiteX116" fmla="*/ 183343 w 856589"/>
              <a:gd name="connsiteY116" fmla="*/ 347815 h 892975"/>
              <a:gd name="connsiteX117" fmla="*/ 153131 w 856589"/>
              <a:gd name="connsiteY117" fmla="*/ 378028 h 892975"/>
              <a:gd name="connsiteX118" fmla="*/ 53376 w 856589"/>
              <a:gd name="connsiteY118" fmla="*/ 378028 h 892975"/>
              <a:gd name="connsiteX119" fmla="*/ 23163 w 856589"/>
              <a:gd name="connsiteY119" fmla="*/ 347815 h 892975"/>
              <a:gd name="connsiteX120" fmla="*/ 64992 w 856589"/>
              <a:gd name="connsiteY120" fmla="*/ 730749 h 892975"/>
              <a:gd name="connsiteX121" fmla="*/ 570712 w 856589"/>
              <a:gd name="connsiteY121" fmla="*/ 730749 h 892975"/>
              <a:gd name="connsiteX122" fmla="*/ 553448 w 856589"/>
              <a:gd name="connsiteY122" fmla="*/ 832619 h 892975"/>
              <a:gd name="connsiteX123" fmla="*/ 64996 w 856589"/>
              <a:gd name="connsiteY123" fmla="*/ 832619 h 892975"/>
              <a:gd name="connsiteX124" fmla="*/ 830602 w 856589"/>
              <a:gd name="connsiteY124" fmla="*/ 863204 h 892975"/>
              <a:gd name="connsiteX125" fmla="*/ 816277 w 856589"/>
              <a:gd name="connsiteY125" fmla="*/ 869789 h 892975"/>
              <a:gd name="connsiteX126" fmla="*/ 590172 w 856589"/>
              <a:gd name="connsiteY126" fmla="*/ 869789 h 892975"/>
              <a:gd name="connsiteX127" fmla="*/ 575848 w 856589"/>
              <a:gd name="connsiteY127" fmla="*/ 863204 h 892975"/>
              <a:gd name="connsiteX128" fmla="*/ 573206 w 856589"/>
              <a:gd name="connsiteY128" fmla="*/ 854906 h 892975"/>
              <a:gd name="connsiteX129" fmla="*/ 614506 w 856589"/>
              <a:gd name="connsiteY129" fmla="*/ 611086 h 892975"/>
              <a:gd name="connsiteX130" fmla="*/ 631026 w 856589"/>
              <a:gd name="connsiteY130" fmla="*/ 611086 h 892975"/>
              <a:gd name="connsiteX131" fmla="*/ 631026 w 856589"/>
              <a:gd name="connsiteY131" fmla="*/ 643010 h 892975"/>
              <a:gd name="connsiteX132" fmla="*/ 642635 w 856589"/>
              <a:gd name="connsiteY132" fmla="*/ 654619 h 892975"/>
              <a:gd name="connsiteX133" fmla="*/ 654244 w 856589"/>
              <a:gd name="connsiteY133" fmla="*/ 643010 h 892975"/>
              <a:gd name="connsiteX134" fmla="*/ 654244 w 856589"/>
              <a:gd name="connsiteY134" fmla="*/ 611086 h 892975"/>
              <a:gd name="connsiteX135" fmla="*/ 752247 w 856589"/>
              <a:gd name="connsiteY135" fmla="*/ 611086 h 892975"/>
              <a:gd name="connsiteX136" fmla="*/ 752247 w 856589"/>
              <a:gd name="connsiteY136" fmla="*/ 643010 h 892975"/>
              <a:gd name="connsiteX137" fmla="*/ 763856 w 856589"/>
              <a:gd name="connsiteY137" fmla="*/ 654619 h 892975"/>
              <a:gd name="connsiteX138" fmla="*/ 775465 w 856589"/>
              <a:gd name="connsiteY138" fmla="*/ 643010 h 892975"/>
              <a:gd name="connsiteX139" fmla="*/ 775465 w 856589"/>
              <a:gd name="connsiteY139" fmla="*/ 611086 h 892975"/>
              <a:gd name="connsiteX140" fmla="*/ 791985 w 856589"/>
              <a:gd name="connsiteY140" fmla="*/ 611086 h 892975"/>
              <a:gd name="connsiteX141" fmla="*/ 833284 w 856589"/>
              <a:gd name="connsiteY141" fmla="*/ 854906 h 892975"/>
              <a:gd name="connsiteX142" fmla="*/ 830605 w 856589"/>
              <a:gd name="connsiteY142" fmla="*/ 863204 h 892975"/>
              <a:gd name="connsiteX143" fmla="*/ 760727 w 856589"/>
              <a:gd name="connsiteY143" fmla="*/ 795450 h 892975"/>
              <a:gd name="connsiteX144" fmla="*/ 714814 w 856589"/>
              <a:gd name="connsiteY144" fmla="*/ 839428 h 892975"/>
              <a:gd name="connsiteX145" fmla="*/ 714814 w 856589"/>
              <a:gd name="connsiteY145" fmla="*/ 846237 h 892975"/>
              <a:gd name="connsiteX146" fmla="*/ 703205 w 856589"/>
              <a:gd name="connsiteY146" fmla="*/ 857846 h 892975"/>
              <a:gd name="connsiteX147" fmla="*/ 691596 w 856589"/>
              <a:gd name="connsiteY147" fmla="*/ 846237 h 892975"/>
              <a:gd name="connsiteX148" fmla="*/ 691596 w 856589"/>
              <a:gd name="connsiteY148" fmla="*/ 839354 h 892975"/>
              <a:gd name="connsiteX149" fmla="*/ 651040 w 856589"/>
              <a:gd name="connsiteY149" fmla="*/ 814499 h 892975"/>
              <a:gd name="connsiteX150" fmla="*/ 655096 w 856589"/>
              <a:gd name="connsiteY150" fmla="*/ 798612 h 892975"/>
              <a:gd name="connsiteX151" fmla="*/ 670983 w 856589"/>
              <a:gd name="connsiteY151" fmla="*/ 802667 h 892975"/>
              <a:gd name="connsiteX152" fmla="*/ 703204 w 856589"/>
              <a:gd name="connsiteY152" fmla="*/ 817103 h 892975"/>
              <a:gd name="connsiteX153" fmla="*/ 737510 w 856589"/>
              <a:gd name="connsiteY153" fmla="*/ 795449 h 892975"/>
              <a:gd name="connsiteX154" fmla="*/ 703204 w 856589"/>
              <a:gd name="connsiteY154" fmla="*/ 773795 h 892975"/>
              <a:gd name="connsiteX155" fmla="*/ 645719 w 856589"/>
              <a:gd name="connsiteY155" fmla="*/ 728924 h 892975"/>
              <a:gd name="connsiteX156" fmla="*/ 691633 w 856589"/>
              <a:gd name="connsiteY156" fmla="*/ 684945 h 892975"/>
              <a:gd name="connsiteX157" fmla="*/ 691633 w 856589"/>
              <a:gd name="connsiteY157" fmla="*/ 678136 h 892975"/>
              <a:gd name="connsiteX158" fmla="*/ 703242 w 856589"/>
              <a:gd name="connsiteY158" fmla="*/ 666527 h 892975"/>
              <a:gd name="connsiteX159" fmla="*/ 714851 w 856589"/>
              <a:gd name="connsiteY159" fmla="*/ 678136 h 892975"/>
              <a:gd name="connsiteX160" fmla="*/ 714851 w 856589"/>
              <a:gd name="connsiteY160" fmla="*/ 685056 h 892975"/>
              <a:gd name="connsiteX161" fmla="*/ 757229 w 856589"/>
              <a:gd name="connsiteY161" fmla="*/ 713334 h 892975"/>
              <a:gd name="connsiteX162" fmla="*/ 751648 w 856589"/>
              <a:gd name="connsiteY162" fmla="*/ 728775 h 892975"/>
              <a:gd name="connsiteX163" fmla="*/ 736207 w 856589"/>
              <a:gd name="connsiteY163" fmla="*/ 723194 h 892975"/>
              <a:gd name="connsiteX164" fmla="*/ 703242 w 856589"/>
              <a:gd name="connsiteY164" fmla="*/ 707306 h 892975"/>
              <a:gd name="connsiteX165" fmla="*/ 668937 w 856589"/>
              <a:gd name="connsiteY165" fmla="*/ 728961 h 892975"/>
              <a:gd name="connsiteX166" fmla="*/ 703242 w 856589"/>
              <a:gd name="connsiteY166" fmla="*/ 750615 h 892975"/>
              <a:gd name="connsiteX167" fmla="*/ 760727 w 856589"/>
              <a:gd name="connsiteY167" fmla="*/ 795449 h 89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856589" h="892975">
                <a:moveTo>
                  <a:pt x="378317" y="427844"/>
                </a:moveTo>
                <a:cubicBezTo>
                  <a:pt x="334487" y="427844"/>
                  <a:pt x="298842" y="463489"/>
                  <a:pt x="298842" y="507319"/>
                </a:cubicBezTo>
                <a:cubicBezTo>
                  <a:pt x="298842" y="551149"/>
                  <a:pt x="334487" y="586794"/>
                  <a:pt x="378317" y="586794"/>
                </a:cubicBezTo>
                <a:cubicBezTo>
                  <a:pt x="422147" y="586794"/>
                  <a:pt x="457792" y="551149"/>
                  <a:pt x="457792" y="507319"/>
                </a:cubicBezTo>
                <a:cubicBezTo>
                  <a:pt x="457792" y="463526"/>
                  <a:pt x="422147" y="427844"/>
                  <a:pt x="378317" y="427844"/>
                </a:cubicBezTo>
                <a:close/>
                <a:moveTo>
                  <a:pt x="378317" y="563614"/>
                </a:moveTo>
                <a:cubicBezTo>
                  <a:pt x="347286" y="563614"/>
                  <a:pt x="322022" y="538351"/>
                  <a:pt x="322022" y="507319"/>
                </a:cubicBezTo>
                <a:cubicBezTo>
                  <a:pt x="322022" y="476289"/>
                  <a:pt x="347285" y="451025"/>
                  <a:pt x="378317" y="451025"/>
                </a:cubicBezTo>
                <a:cubicBezTo>
                  <a:pt x="409347" y="451025"/>
                  <a:pt x="434611" y="476288"/>
                  <a:pt x="434611" y="507319"/>
                </a:cubicBezTo>
                <a:cubicBezTo>
                  <a:pt x="434574" y="538387"/>
                  <a:pt x="409348" y="563614"/>
                  <a:pt x="378317" y="563614"/>
                </a:cubicBezTo>
                <a:close/>
                <a:moveTo>
                  <a:pt x="856129" y="851002"/>
                </a:moveTo>
                <a:lnTo>
                  <a:pt x="813192" y="597551"/>
                </a:lnTo>
                <a:cubicBezTo>
                  <a:pt x="812262" y="591970"/>
                  <a:pt x="807425" y="587878"/>
                  <a:pt x="801770" y="587878"/>
                </a:cubicBezTo>
                <a:lnTo>
                  <a:pt x="775465" y="587878"/>
                </a:lnTo>
                <a:lnTo>
                  <a:pt x="775465" y="567823"/>
                </a:lnTo>
                <a:cubicBezTo>
                  <a:pt x="775465" y="531956"/>
                  <a:pt x="749196" y="502153"/>
                  <a:pt x="714854" y="496571"/>
                </a:cubicBezTo>
                <a:lnTo>
                  <a:pt x="714854" y="399940"/>
                </a:lnTo>
                <a:cubicBezTo>
                  <a:pt x="738741" y="394619"/>
                  <a:pt x="756637" y="373300"/>
                  <a:pt x="756637" y="347813"/>
                </a:cubicBezTo>
                <a:lnTo>
                  <a:pt x="756637" y="284003"/>
                </a:lnTo>
                <a:lnTo>
                  <a:pt x="756600" y="284003"/>
                </a:lnTo>
                <a:cubicBezTo>
                  <a:pt x="756600" y="282105"/>
                  <a:pt x="756117" y="280170"/>
                  <a:pt x="755186" y="278422"/>
                </a:cubicBezTo>
                <a:lnTo>
                  <a:pt x="651269" y="88293"/>
                </a:lnTo>
                <a:cubicBezTo>
                  <a:pt x="651231" y="88256"/>
                  <a:pt x="651231" y="88219"/>
                  <a:pt x="651194" y="88219"/>
                </a:cubicBezTo>
                <a:lnTo>
                  <a:pt x="651231" y="31887"/>
                </a:lnTo>
                <a:cubicBezTo>
                  <a:pt x="651231" y="14325"/>
                  <a:pt x="636907" y="0"/>
                  <a:pt x="619345" y="0"/>
                </a:cubicBezTo>
                <a:lnTo>
                  <a:pt x="137294" y="0"/>
                </a:lnTo>
                <a:cubicBezTo>
                  <a:pt x="119694" y="0"/>
                  <a:pt x="105407" y="14325"/>
                  <a:pt x="105407" y="31887"/>
                </a:cubicBezTo>
                <a:lnTo>
                  <a:pt x="105407" y="88219"/>
                </a:lnTo>
                <a:cubicBezTo>
                  <a:pt x="105370" y="88256"/>
                  <a:pt x="105370" y="88256"/>
                  <a:pt x="105370" y="88293"/>
                </a:cubicBezTo>
                <a:lnTo>
                  <a:pt x="1414" y="278422"/>
                </a:lnTo>
                <a:cubicBezTo>
                  <a:pt x="447" y="280170"/>
                  <a:pt x="0" y="282068"/>
                  <a:pt x="0" y="284003"/>
                </a:cubicBezTo>
                <a:lnTo>
                  <a:pt x="0" y="347813"/>
                </a:lnTo>
                <a:cubicBezTo>
                  <a:pt x="0" y="373262"/>
                  <a:pt x="17934" y="394619"/>
                  <a:pt x="41783" y="399940"/>
                </a:cubicBezTo>
                <a:lnTo>
                  <a:pt x="41783" y="844234"/>
                </a:lnTo>
                <a:cubicBezTo>
                  <a:pt x="41783" y="850633"/>
                  <a:pt x="46955" y="855843"/>
                  <a:pt x="53392" y="855843"/>
                </a:cubicBezTo>
                <a:lnTo>
                  <a:pt x="549921" y="855843"/>
                </a:lnTo>
                <a:cubicBezTo>
                  <a:pt x="549772" y="863805"/>
                  <a:pt x="552563" y="871618"/>
                  <a:pt x="558144" y="878205"/>
                </a:cubicBezTo>
                <a:cubicBezTo>
                  <a:pt x="565957" y="887432"/>
                  <a:pt x="577938" y="892976"/>
                  <a:pt x="590179" y="892976"/>
                </a:cubicBezTo>
                <a:lnTo>
                  <a:pt x="816246" y="892976"/>
                </a:lnTo>
                <a:cubicBezTo>
                  <a:pt x="828487" y="892976"/>
                  <a:pt x="840468" y="887432"/>
                  <a:pt x="848318" y="878167"/>
                </a:cubicBezTo>
                <a:cubicBezTo>
                  <a:pt x="854978" y="870280"/>
                  <a:pt x="857769" y="860643"/>
                  <a:pt x="856132" y="851006"/>
                </a:cubicBezTo>
                <a:close/>
                <a:moveTo>
                  <a:pt x="752211" y="567824"/>
                </a:moveTo>
                <a:lnTo>
                  <a:pt x="752211" y="587879"/>
                </a:lnTo>
                <a:lnTo>
                  <a:pt x="654208" y="587879"/>
                </a:lnTo>
                <a:lnTo>
                  <a:pt x="654208" y="567824"/>
                </a:lnTo>
                <a:cubicBezTo>
                  <a:pt x="654208" y="540812"/>
                  <a:pt x="676198" y="518823"/>
                  <a:pt x="703210" y="518823"/>
                </a:cubicBezTo>
                <a:cubicBezTo>
                  <a:pt x="730222" y="518823"/>
                  <a:pt x="752211" y="540812"/>
                  <a:pt x="752211" y="567824"/>
                </a:cubicBezTo>
                <a:close/>
                <a:moveTo>
                  <a:pt x="574618" y="707575"/>
                </a:moveTo>
                <a:lnTo>
                  <a:pt x="501767" y="707575"/>
                </a:lnTo>
                <a:cubicBezTo>
                  <a:pt x="496557" y="644025"/>
                  <a:pt x="443166" y="593865"/>
                  <a:pt x="378275" y="593865"/>
                </a:cubicBezTo>
                <a:cubicBezTo>
                  <a:pt x="313384" y="593865"/>
                  <a:pt x="259993" y="643983"/>
                  <a:pt x="254783" y="707575"/>
                </a:cubicBezTo>
                <a:lnTo>
                  <a:pt x="64988" y="707575"/>
                </a:lnTo>
                <a:lnTo>
                  <a:pt x="64988" y="401213"/>
                </a:lnTo>
                <a:lnTo>
                  <a:pt x="153169" y="401213"/>
                </a:lnTo>
                <a:cubicBezTo>
                  <a:pt x="170060" y="401213"/>
                  <a:pt x="185167" y="393325"/>
                  <a:pt x="194952" y="381009"/>
                </a:cubicBezTo>
                <a:cubicBezTo>
                  <a:pt x="204737" y="393325"/>
                  <a:pt x="219844" y="401213"/>
                  <a:pt x="236735" y="401213"/>
                </a:cubicBezTo>
                <a:lnTo>
                  <a:pt x="336491" y="401213"/>
                </a:lnTo>
                <a:cubicBezTo>
                  <a:pt x="353382" y="401213"/>
                  <a:pt x="368489" y="393325"/>
                  <a:pt x="378274" y="381009"/>
                </a:cubicBezTo>
                <a:cubicBezTo>
                  <a:pt x="388059" y="393325"/>
                  <a:pt x="403166" y="401213"/>
                  <a:pt x="420057" y="401213"/>
                </a:cubicBezTo>
                <a:lnTo>
                  <a:pt x="519851" y="401213"/>
                </a:lnTo>
                <a:cubicBezTo>
                  <a:pt x="536779" y="401213"/>
                  <a:pt x="551849" y="393287"/>
                  <a:pt x="561634" y="380972"/>
                </a:cubicBezTo>
                <a:cubicBezTo>
                  <a:pt x="571419" y="393288"/>
                  <a:pt x="586526" y="401213"/>
                  <a:pt x="603417" y="401213"/>
                </a:cubicBezTo>
                <a:lnTo>
                  <a:pt x="691598" y="401213"/>
                </a:lnTo>
                <a:lnTo>
                  <a:pt x="691598" y="496539"/>
                </a:lnTo>
                <a:cubicBezTo>
                  <a:pt x="657293" y="502120"/>
                  <a:pt x="630987" y="531922"/>
                  <a:pt x="630987" y="567791"/>
                </a:cubicBezTo>
                <a:lnTo>
                  <a:pt x="630987" y="587845"/>
                </a:lnTo>
                <a:lnTo>
                  <a:pt x="604682" y="587845"/>
                </a:lnTo>
                <a:cubicBezTo>
                  <a:pt x="599027" y="587845"/>
                  <a:pt x="594190" y="591938"/>
                  <a:pt x="593260" y="597519"/>
                </a:cubicBezTo>
                <a:close/>
                <a:moveTo>
                  <a:pt x="478472" y="707575"/>
                </a:moveTo>
                <a:lnTo>
                  <a:pt x="278114" y="707575"/>
                </a:lnTo>
                <a:cubicBezTo>
                  <a:pt x="283248" y="656825"/>
                  <a:pt x="326223" y="617050"/>
                  <a:pt x="378317" y="617050"/>
                </a:cubicBezTo>
                <a:cubicBezTo>
                  <a:pt x="430411" y="617050"/>
                  <a:pt x="473381" y="656825"/>
                  <a:pt x="478482" y="707575"/>
                </a:cubicBezTo>
                <a:close/>
                <a:moveTo>
                  <a:pt x="366706" y="105452"/>
                </a:moveTo>
                <a:lnTo>
                  <a:pt x="366706" y="272396"/>
                </a:lnTo>
                <a:lnTo>
                  <a:pt x="211734" y="272396"/>
                </a:lnTo>
                <a:lnTo>
                  <a:pt x="274912" y="105452"/>
                </a:lnTo>
                <a:close/>
                <a:moveTo>
                  <a:pt x="481711" y="105452"/>
                </a:moveTo>
                <a:lnTo>
                  <a:pt x="544888" y="272396"/>
                </a:lnTo>
                <a:lnTo>
                  <a:pt x="389888" y="272396"/>
                </a:lnTo>
                <a:lnTo>
                  <a:pt x="389888" y="105452"/>
                </a:lnTo>
                <a:close/>
                <a:moveTo>
                  <a:pt x="389884" y="295618"/>
                </a:moveTo>
                <a:lnTo>
                  <a:pt x="550056" y="295618"/>
                </a:lnTo>
                <a:lnTo>
                  <a:pt x="550056" y="347857"/>
                </a:lnTo>
                <a:cubicBezTo>
                  <a:pt x="550056" y="364489"/>
                  <a:pt x="536513" y="378070"/>
                  <a:pt x="519844" y="378070"/>
                </a:cubicBezTo>
                <a:lnTo>
                  <a:pt x="420089" y="378032"/>
                </a:lnTo>
                <a:cubicBezTo>
                  <a:pt x="403457" y="378032"/>
                  <a:pt x="389876" y="364489"/>
                  <a:pt x="389876" y="347820"/>
                </a:cubicBezTo>
                <a:close/>
                <a:moveTo>
                  <a:pt x="366704" y="295618"/>
                </a:moveTo>
                <a:lnTo>
                  <a:pt x="366704" y="347857"/>
                </a:lnTo>
                <a:cubicBezTo>
                  <a:pt x="366704" y="364489"/>
                  <a:pt x="353160" y="378070"/>
                  <a:pt x="336492" y="378070"/>
                </a:cubicBezTo>
                <a:lnTo>
                  <a:pt x="236736" y="378032"/>
                </a:lnTo>
                <a:cubicBezTo>
                  <a:pt x="220105" y="378032"/>
                  <a:pt x="206524" y="364489"/>
                  <a:pt x="206524" y="347820"/>
                </a:cubicBezTo>
                <a:lnTo>
                  <a:pt x="206524" y="295581"/>
                </a:lnTo>
                <a:close/>
                <a:moveTo>
                  <a:pt x="703203" y="378032"/>
                </a:moveTo>
                <a:lnTo>
                  <a:pt x="603448" y="378032"/>
                </a:lnTo>
                <a:cubicBezTo>
                  <a:pt x="586816" y="378032"/>
                  <a:pt x="573235" y="364488"/>
                  <a:pt x="573235" y="347819"/>
                </a:cubicBezTo>
                <a:lnTo>
                  <a:pt x="573235" y="295580"/>
                </a:lnTo>
                <a:lnTo>
                  <a:pt x="733408" y="295580"/>
                </a:lnTo>
                <a:lnTo>
                  <a:pt x="733408" y="347819"/>
                </a:lnTo>
                <a:cubicBezTo>
                  <a:pt x="733408" y="364488"/>
                  <a:pt x="719864" y="378032"/>
                  <a:pt x="703196" y="378032"/>
                </a:cubicBezTo>
                <a:close/>
                <a:moveTo>
                  <a:pt x="725453" y="272399"/>
                </a:moveTo>
                <a:lnTo>
                  <a:pt x="569671" y="272399"/>
                </a:lnTo>
                <a:lnTo>
                  <a:pt x="506494" y="105455"/>
                </a:lnTo>
                <a:lnTo>
                  <a:pt x="634224" y="105455"/>
                </a:lnTo>
                <a:close/>
                <a:moveTo>
                  <a:pt x="128578" y="31893"/>
                </a:moveTo>
                <a:cubicBezTo>
                  <a:pt x="128578" y="27093"/>
                  <a:pt x="132485" y="23187"/>
                  <a:pt x="137284" y="23187"/>
                </a:cubicBezTo>
                <a:lnTo>
                  <a:pt x="619335" y="23187"/>
                </a:lnTo>
                <a:cubicBezTo>
                  <a:pt x="624135" y="23187"/>
                  <a:pt x="628042" y="27093"/>
                  <a:pt x="628042" y="31893"/>
                </a:cubicBezTo>
                <a:lnTo>
                  <a:pt x="628042" y="82272"/>
                </a:lnTo>
                <a:lnTo>
                  <a:pt x="128570" y="82272"/>
                </a:lnTo>
                <a:close/>
                <a:moveTo>
                  <a:pt x="122364" y="105452"/>
                </a:moveTo>
                <a:lnTo>
                  <a:pt x="250095" y="105452"/>
                </a:lnTo>
                <a:lnTo>
                  <a:pt x="186917" y="272396"/>
                </a:lnTo>
                <a:lnTo>
                  <a:pt x="31136" y="272396"/>
                </a:lnTo>
                <a:close/>
                <a:moveTo>
                  <a:pt x="23171" y="347815"/>
                </a:moveTo>
                <a:lnTo>
                  <a:pt x="23171" y="295577"/>
                </a:lnTo>
                <a:lnTo>
                  <a:pt x="183343" y="295577"/>
                </a:lnTo>
                <a:lnTo>
                  <a:pt x="183343" y="347815"/>
                </a:lnTo>
                <a:cubicBezTo>
                  <a:pt x="183343" y="364447"/>
                  <a:pt x="169800" y="378028"/>
                  <a:pt x="153131" y="378028"/>
                </a:cubicBezTo>
                <a:lnTo>
                  <a:pt x="53376" y="378028"/>
                </a:lnTo>
                <a:cubicBezTo>
                  <a:pt x="36744" y="378028"/>
                  <a:pt x="23163" y="364484"/>
                  <a:pt x="23163" y="347815"/>
                </a:cubicBezTo>
                <a:close/>
                <a:moveTo>
                  <a:pt x="64992" y="730749"/>
                </a:moveTo>
                <a:lnTo>
                  <a:pt x="570712" y="730749"/>
                </a:lnTo>
                <a:lnTo>
                  <a:pt x="553448" y="832619"/>
                </a:lnTo>
                <a:lnTo>
                  <a:pt x="64996" y="832619"/>
                </a:lnTo>
                <a:close/>
                <a:moveTo>
                  <a:pt x="830602" y="863204"/>
                </a:moveTo>
                <a:cubicBezTo>
                  <a:pt x="827216" y="867185"/>
                  <a:pt x="821597" y="869789"/>
                  <a:pt x="816277" y="869789"/>
                </a:cubicBezTo>
                <a:lnTo>
                  <a:pt x="590172" y="869789"/>
                </a:lnTo>
                <a:cubicBezTo>
                  <a:pt x="584852" y="869789"/>
                  <a:pt x="579197" y="867222"/>
                  <a:pt x="575848" y="863204"/>
                </a:cubicBezTo>
                <a:cubicBezTo>
                  <a:pt x="573578" y="860562"/>
                  <a:pt x="572685" y="857734"/>
                  <a:pt x="573206" y="854906"/>
                </a:cubicBezTo>
                <a:lnTo>
                  <a:pt x="614506" y="611086"/>
                </a:lnTo>
                <a:lnTo>
                  <a:pt x="631026" y="611086"/>
                </a:lnTo>
                <a:lnTo>
                  <a:pt x="631026" y="643010"/>
                </a:lnTo>
                <a:cubicBezTo>
                  <a:pt x="631026" y="649409"/>
                  <a:pt x="636197" y="654619"/>
                  <a:pt x="642635" y="654619"/>
                </a:cubicBezTo>
                <a:cubicBezTo>
                  <a:pt x="649034" y="654619"/>
                  <a:pt x="654244" y="649447"/>
                  <a:pt x="654244" y="643010"/>
                </a:cubicBezTo>
                <a:lnTo>
                  <a:pt x="654244" y="611086"/>
                </a:lnTo>
                <a:lnTo>
                  <a:pt x="752247" y="611086"/>
                </a:lnTo>
                <a:lnTo>
                  <a:pt x="752247" y="643010"/>
                </a:lnTo>
                <a:cubicBezTo>
                  <a:pt x="752247" y="649409"/>
                  <a:pt x="757418" y="654619"/>
                  <a:pt x="763856" y="654619"/>
                </a:cubicBezTo>
                <a:cubicBezTo>
                  <a:pt x="770255" y="654619"/>
                  <a:pt x="775465" y="649447"/>
                  <a:pt x="775465" y="643010"/>
                </a:cubicBezTo>
                <a:lnTo>
                  <a:pt x="775465" y="611086"/>
                </a:lnTo>
                <a:lnTo>
                  <a:pt x="791985" y="611086"/>
                </a:lnTo>
                <a:lnTo>
                  <a:pt x="833284" y="854906"/>
                </a:lnTo>
                <a:cubicBezTo>
                  <a:pt x="833731" y="857734"/>
                  <a:pt x="832838" y="860525"/>
                  <a:pt x="830605" y="863204"/>
                </a:cubicBezTo>
                <a:close/>
                <a:moveTo>
                  <a:pt x="760727" y="795450"/>
                </a:moveTo>
                <a:cubicBezTo>
                  <a:pt x="760727" y="817513"/>
                  <a:pt x="741305" y="835373"/>
                  <a:pt x="714814" y="839428"/>
                </a:cubicBezTo>
                <a:lnTo>
                  <a:pt x="714814" y="846237"/>
                </a:lnTo>
                <a:cubicBezTo>
                  <a:pt x="714814" y="852637"/>
                  <a:pt x="709642" y="857846"/>
                  <a:pt x="703205" y="857846"/>
                </a:cubicBezTo>
                <a:cubicBezTo>
                  <a:pt x="696805" y="857846"/>
                  <a:pt x="691596" y="852674"/>
                  <a:pt x="691596" y="846237"/>
                </a:cubicBezTo>
                <a:lnTo>
                  <a:pt x="691596" y="839354"/>
                </a:lnTo>
                <a:cubicBezTo>
                  <a:pt x="673959" y="836526"/>
                  <a:pt x="658742" y="827410"/>
                  <a:pt x="651040" y="814499"/>
                </a:cubicBezTo>
                <a:cubicBezTo>
                  <a:pt x="647766" y="808993"/>
                  <a:pt x="649589" y="801886"/>
                  <a:pt x="655096" y="798612"/>
                </a:cubicBezTo>
                <a:cubicBezTo>
                  <a:pt x="660602" y="795337"/>
                  <a:pt x="667709" y="797161"/>
                  <a:pt x="670983" y="802667"/>
                </a:cubicBezTo>
                <a:cubicBezTo>
                  <a:pt x="676118" y="811299"/>
                  <a:pt x="689066" y="817103"/>
                  <a:pt x="703204" y="817103"/>
                </a:cubicBezTo>
                <a:cubicBezTo>
                  <a:pt x="721808" y="817103"/>
                  <a:pt x="737510" y="807169"/>
                  <a:pt x="737510" y="795449"/>
                </a:cubicBezTo>
                <a:cubicBezTo>
                  <a:pt x="737510" y="783691"/>
                  <a:pt x="721809" y="773795"/>
                  <a:pt x="703204" y="773795"/>
                </a:cubicBezTo>
                <a:cubicBezTo>
                  <a:pt x="670946" y="773795"/>
                  <a:pt x="645719" y="754075"/>
                  <a:pt x="645719" y="728924"/>
                </a:cubicBezTo>
                <a:cubicBezTo>
                  <a:pt x="645719" y="706860"/>
                  <a:pt x="665142" y="689001"/>
                  <a:pt x="691633" y="684945"/>
                </a:cubicBezTo>
                <a:lnTo>
                  <a:pt x="691633" y="678136"/>
                </a:lnTo>
                <a:cubicBezTo>
                  <a:pt x="691633" y="671736"/>
                  <a:pt x="696804" y="666527"/>
                  <a:pt x="703242" y="666527"/>
                </a:cubicBezTo>
                <a:cubicBezTo>
                  <a:pt x="709641" y="666527"/>
                  <a:pt x="714851" y="671699"/>
                  <a:pt x="714851" y="678136"/>
                </a:cubicBezTo>
                <a:lnTo>
                  <a:pt x="714851" y="685056"/>
                </a:lnTo>
                <a:cubicBezTo>
                  <a:pt x="734086" y="688145"/>
                  <a:pt x="750347" y="698711"/>
                  <a:pt x="757229" y="713334"/>
                </a:cubicBezTo>
                <a:cubicBezTo>
                  <a:pt x="759945" y="719139"/>
                  <a:pt x="757453" y="726022"/>
                  <a:pt x="751648" y="728775"/>
                </a:cubicBezTo>
                <a:cubicBezTo>
                  <a:pt x="745844" y="731491"/>
                  <a:pt x="738961" y="728998"/>
                  <a:pt x="736207" y="723194"/>
                </a:cubicBezTo>
                <a:cubicBezTo>
                  <a:pt x="731817" y="713855"/>
                  <a:pt x="718274" y="707306"/>
                  <a:pt x="703242" y="707306"/>
                </a:cubicBezTo>
                <a:cubicBezTo>
                  <a:pt x="684639" y="707306"/>
                  <a:pt x="668937" y="717241"/>
                  <a:pt x="668937" y="728961"/>
                </a:cubicBezTo>
                <a:cubicBezTo>
                  <a:pt x="668937" y="740718"/>
                  <a:pt x="684638" y="750615"/>
                  <a:pt x="703242" y="750615"/>
                </a:cubicBezTo>
                <a:cubicBezTo>
                  <a:pt x="735463" y="750578"/>
                  <a:pt x="760727" y="770297"/>
                  <a:pt x="760727" y="795449"/>
                </a:cubicBezTo>
                <a:close/>
              </a:path>
            </a:pathLst>
          </a:custGeom>
          <a:solidFill>
            <a:srgbClr val="000000"/>
          </a:solidFill>
          <a:ln w="9525" cap="flat">
            <a:noFill/>
            <a:prstDash val="solid"/>
            <a:miter/>
          </a:ln>
        </p:spPr>
        <p:txBody>
          <a:bodyPr rtlCol="0" anchor="ctr"/>
          <a:lstStyle/>
          <a:p>
            <a:endParaRPr lang="en-IN">
              <a:latin typeface="+mj-lt"/>
            </a:endParaRPr>
          </a:p>
        </p:txBody>
      </p:sp>
      <p:grpSp>
        <p:nvGrpSpPr>
          <p:cNvPr id="47" name="Group 46">
            <a:extLst>
              <a:ext uri="{FF2B5EF4-FFF2-40B4-BE49-F238E27FC236}">
                <a16:creationId xmlns:a16="http://schemas.microsoft.com/office/drawing/2014/main" id="{EF824EED-AA11-DEEF-69BE-7864BE2668CE}"/>
              </a:ext>
            </a:extLst>
          </p:cNvPr>
          <p:cNvGrpSpPr/>
          <p:nvPr/>
        </p:nvGrpSpPr>
        <p:grpSpPr>
          <a:xfrm>
            <a:off x="6493778" y="1908618"/>
            <a:ext cx="629420" cy="559632"/>
            <a:chOff x="11959110" y="3059868"/>
            <a:chExt cx="941934" cy="837495"/>
          </a:xfrm>
        </p:grpSpPr>
        <p:sp>
          <p:nvSpPr>
            <p:cNvPr id="38" name="Freeform: Shape 37">
              <a:extLst>
                <a:ext uri="{FF2B5EF4-FFF2-40B4-BE49-F238E27FC236}">
                  <a16:creationId xmlns:a16="http://schemas.microsoft.com/office/drawing/2014/main" id="{091EEDE2-73F6-E6AE-1B4A-E06E4270E521}"/>
                </a:ext>
              </a:extLst>
            </p:cNvPr>
            <p:cNvSpPr/>
            <p:nvPr/>
          </p:nvSpPr>
          <p:spPr>
            <a:xfrm>
              <a:off x="11959110" y="3463457"/>
              <a:ext cx="941934" cy="433906"/>
            </a:xfrm>
            <a:custGeom>
              <a:avLst/>
              <a:gdLst>
                <a:gd name="connsiteX0" fmla="*/ 851043 w 941934"/>
                <a:gd name="connsiteY0" fmla="*/ 252075 h 433906"/>
                <a:gd name="connsiteX1" fmla="*/ 406044 w 941934"/>
                <a:gd name="connsiteY1" fmla="*/ 252075 h 433906"/>
                <a:gd name="connsiteX2" fmla="*/ 406044 w 941934"/>
                <a:gd name="connsiteY2" fmla="*/ 23590 h 433906"/>
                <a:gd name="connsiteX3" fmla="*/ 381525 w 941934"/>
                <a:gd name="connsiteY3" fmla="*/ 0 h 433906"/>
                <a:gd name="connsiteX4" fmla="*/ 163117 w 941934"/>
                <a:gd name="connsiteY4" fmla="*/ 0 h 433906"/>
                <a:gd name="connsiteX5" fmla="*/ 139527 w 941934"/>
                <a:gd name="connsiteY5" fmla="*/ 23590 h 433906"/>
                <a:gd name="connsiteX6" fmla="*/ 139527 w 941934"/>
                <a:gd name="connsiteY6" fmla="*/ 252075 h 433906"/>
                <a:gd name="connsiteX7" fmla="*/ 90934 w 941934"/>
                <a:gd name="connsiteY7" fmla="*/ 252075 h 433906"/>
                <a:gd name="connsiteX8" fmla="*/ 0 w 941934"/>
                <a:gd name="connsiteY8" fmla="*/ 342972 h 433906"/>
                <a:gd name="connsiteX9" fmla="*/ 90934 w 941934"/>
                <a:gd name="connsiteY9" fmla="*/ 433907 h 433906"/>
                <a:gd name="connsiteX10" fmla="*/ 851001 w 941934"/>
                <a:gd name="connsiteY10" fmla="*/ 433907 h 433906"/>
                <a:gd name="connsiteX11" fmla="*/ 941935 w 941934"/>
                <a:gd name="connsiteY11" fmla="*/ 342972 h 433906"/>
                <a:gd name="connsiteX12" fmla="*/ 851001 w 941934"/>
                <a:gd name="connsiteY12" fmla="*/ 252075 h 433906"/>
                <a:gd name="connsiteX13" fmla="*/ 304136 w 941934"/>
                <a:gd name="connsiteY13" fmla="*/ 52612 h 433906"/>
                <a:gd name="connsiteX14" fmla="*/ 293979 w 941934"/>
                <a:gd name="connsiteY14" fmla="*/ 62547 h 433906"/>
                <a:gd name="connsiteX15" fmla="*/ 251637 w 941934"/>
                <a:gd name="connsiteY15" fmla="*/ 62547 h 433906"/>
                <a:gd name="connsiteX16" fmla="*/ 242484 w 941934"/>
                <a:gd name="connsiteY16" fmla="*/ 53394 h 433906"/>
                <a:gd name="connsiteX17" fmla="*/ 242484 w 941934"/>
                <a:gd name="connsiteY17" fmla="*/ 15405 h 433906"/>
                <a:gd name="connsiteX18" fmla="*/ 304061 w 941934"/>
                <a:gd name="connsiteY18" fmla="*/ 15405 h 433906"/>
                <a:gd name="connsiteX19" fmla="*/ 304099 w 941934"/>
                <a:gd name="connsiteY19" fmla="*/ 52612 h 433906"/>
                <a:gd name="connsiteX20" fmla="*/ 154003 w 941934"/>
                <a:gd name="connsiteY20" fmla="*/ 23591 h 433906"/>
                <a:gd name="connsiteX21" fmla="*/ 163156 w 941934"/>
                <a:gd name="connsiteY21" fmla="*/ 14438 h 433906"/>
                <a:gd name="connsiteX22" fmla="*/ 228082 w 941934"/>
                <a:gd name="connsiteY22" fmla="*/ 14438 h 433906"/>
                <a:gd name="connsiteX23" fmla="*/ 228082 w 941934"/>
                <a:gd name="connsiteY23" fmla="*/ 53393 h 433906"/>
                <a:gd name="connsiteX24" fmla="*/ 251672 w 941934"/>
                <a:gd name="connsiteY24" fmla="*/ 76983 h 433906"/>
                <a:gd name="connsiteX25" fmla="*/ 294013 w 941934"/>
                <a:gd name="connsiteY25" fmla="*/ 76983 h 433906"/>
                <a:gd name="connsiteX26" fmla="*/ 318533 w 941934"/>
                <a:gd name="connsiteY26" fmla="*/ 53393 h 433906"/>
                <a:gd name="connsiteX27" fmla="*/ 318533 w 941934"/>
                <a:gd name="connsiteY27" fmla="*/ 14438 h 433906"/>
                <a:gd name="connsiteX28" fmla="*/ 381561 w 941934"/>
                <a:gd name="connsiteY28" fmla="*/ 14438 h 433906"/>
                <a:gd name="connsiteX29" fmla="*/ 391645 w 941934"/>
                <a:gd name="connsiteY29" fmla="*/ 23591 h 433906"/>
                <a:gd name="connsiteX30" fmla="*/ 391645 w 941934"/>
                <a:gd name="connsiteY30" fmla="*/ 252076 h 433906"/>
                <a:gd name="connsiteX31" fmla="*/ 154005 w 941934"/>
                <a:gd name="connsiteY31" fmla="*/ 252076 h 433906"/>
                <a:gd name="connsiteX32" fmla="*/ 851043 w 941934"/>
                <a:gd name="connsiteY32" fmla="*/ 419469 h 433906"/>
                <a:gd name="connsiteX33" fmla="*/ 90976 w 941934"/>
                <a:gd name="connsiteY33" fmla="*/ 419469 h 433906"/>
                <a:gd name="connsiteX34" fmla="*/ 14479 w 941934"/>
                <a:gd name="connsiteY34" fmla="*/ 342971 h 433906"/>
                <a:gd name="connsiteX35" fmla="*/ 90976 w 941934"/>
                <a:gd name="connsiteY35" fmla="*/ 266474 h 433906"/>
                <a:gd name="connsiteX36" fmla="*/ 851043 w 941934"/>
                <a:gd name="connsiteY36" fmla="*/ 266474 h 433906"/>
                <a:gd name="connsiteX37" fmla="*/ 927540 w 941934"/>
                <a:gd name="connsiteY37" fmla="*/ 342971 h 433906"/>
                <a:gd name="connsiteX38" fmla="*/ 851043 w 941934"/>
                <a:gd name="connsiteY38" fmla="*/ 419469 h 43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1934" h="433906">
                  <a:moveTo>
                    <a:pt x="851043" y="252075"/>
                  </a:moveTo>
                  <a:lnTo>
                    <a:pt x="406044" y="252075"/>
                  </a:lnTo>
                  <a:lnTo>
                    <a:pt x="406044" y="23590"/>
                  </a:lnTo>
                  <a:cubicBezTo>
                    <a:pt x="406044" y="10828"/>
                    <a:pt x="394807" y="0"/>
                    <a:pt x="381525" y="0"/>
                  </a:cubicBezTo>
                  <a:lnTo>
                    <a:pt x="163117" y="0"/>
                  </a:lnTo>
                  <a:cubicBezTo>
                    <a:pt x="150541" y="0"/>
                    <a:pt x="139527" y="11013"/>
                    <a:pt x="139527" y="23590"/>
                  </a:cubicBezTo>
                  <a:lnTo>
                    <a:pt x="139527" y="252075"/>
                  </a:lnTo>
                  <a:lnTo>
                    <a:pt x="90934" y="252075"/>
                  </a:lnTo>
                  <a:cubicBezTo>
                    <a:pt x="40817" y="252075"/>
                    <a:pt x="0" y="292854"/>
                    <a:pt x="0" y="342972"/>
                  </a:cubicBezTo>
                  <a:cubicBezTo>
                    <a:pt x="0" y="393090"/>
                    <a:pt x="40778" y="433907"/>
                    <a:pt x="90934" y="433907"/>
                  </a:cubicBezTo>
                  <a:lnTo>
                    <a:pt x="851001" y="433907"/>
                  </a:lnTo>
                  <a:cubicBezTo>
                    <a:pt x="901118" y="433907"/>
                    <a:pt x="941935" y="393128"/>
                    <a:pt x="941935" y="342972"/>
                  </a:cubicBezTo>
                  <a:cubicBezTo>
                    <a:pt x="941935" y="292855"/>
                    <a:pt x="901156" y="252075"/>
                    <a:pt x="851001" y="252075"/>
                  </a:cubicBezTo>
                  <a:close/>
                  <a:moveTo>
                    <a:pt x="304136" y="52612"/>
                  </a:moveTo>
                  <a:cubicBezTo>
                    <a:pt x="303541" y="57821"/>
                    <a:pt x="298741" y="62547"/>
                    <a:pt x="293979" y="62547"/>
                  </a:cubicBezTo>
                  <a:lnTo>
                    <a:pt x="251637" y="62547"/>
                  </a:lnTo>
                  <a:cubicBezTo>
                    <a:pt x="246949" y="62547"/>
                    <a:pt x="242484" y="58119"/>
                    <a:pt x="242484" y="53394"/>
                  </a:cubicBezTo>
                  <a:lnTo>
                    <a:pt x="242484" y="15405"/>
                  </a:lnTo>
                  <a:lnTo>
                    <a:pt x="304061" y="15405"/>
                  </a:lnTo>
                  <a:lnTo>
                    <a:pt x="304099" y="52612"/>
                  </a:lnTo>
                  <a:close/>
                  <a:moveTo>
                    <a:pt x="154003" y="23591"/>
                  </a:moveTo>
                  <a:cubicBezTo>
                    <a:pt x="154003" y="18902"/>
                    <a:pt x="158431" y="14438"/>
                    <a:pt x="163156" y="14438"/>
                  </a:cubicBezTo>
                  <a:lnTo>
                    <a:pt x="228082" y="14438"/>
                  </a:lnTo>
                  <a:lnTo>
                    <a:pt x="228082" y="53393"/>
                  </a:lnTo>
                  <a:cubicBezTo>
                    <a:pt x="228082" y="65969"/>
                    <a:pt x="239095" y="76983"/>
                    <a:pt x="251672" y="76983"/>
                  </a:cubicBezTo>
                  <a:lnTo>
                    <a:pt x="294013" y="76983"/>
                  </a:lnTo>
                  <a:cubicBezTo>
                    <a:pt x="306105" y="76983"/>
                    <a:pt x="317119" y="66788"/>
                    <a:pt x="318533" y="53393"/>
                  </a:cubicBezTo>
                  <a:lnTo>
                    <a:pt x="318533" y="14438"/>
                  </a:lnTo>
                  <a:lnTo>
                    <a:pt x="381561" y="14438"/>
                  </a:lnTo>
                  <a:cubicBezTo>
                    <a:pt x="386956" y="14438"/>
                    <a:pt x="391645" y="18716"/>
                    <a:pt x="391645" y="23591"/>
                  </a:cubicBezTo>
                  <a:lnTo>
                    <a:pt x="391645" y="252076"/>
                  </a:lnTo>
                  <a:lnTo>
                    <a:pt x="154005" y="252076"/>
                  </a:lnTo>
                  <a:close/>
                  <a:moveTo>
                    <a:pt x="851043" y="419469"/>
                  </a:moveTo>
                  <a:lnTo>
                    <a:pt x="90976" y="419469"/>
                  </a:lnTo>
                  <a:cubicBezTo>
                    <a:pt x="48783" y="419469"/>
                    <a:pt x="14479" y="385163"/>
                    <a:pt x="14479" y="342971"/>
                  </a:cubicBezTo>
                  <a:cubicBezTo>
                    <a:pt x="14479" y="300816"/>
                    <a:pt x="48784" y="266474"/>
                    <a:pt x="90976" y="266474"/>
                  </a:cubicBezTo>
                  <a:lnTo>
                    <a:pt x="851043" y="266474"/>
                  </a:lnTo>
                  <a:cubicBezTo>
                    <a:pt x="893235" y="266474"/>
                    <a:pt x="927540" y="300780"/>
                    <a:pt x="927540" y="342971"/>
                  </a:cubicBezTo>
                  <a:cubicBezTo>
                    <a:pt x="927540" y="385164"/>
                    <a:pt x="893235" y="419469"/>
                    <a:pt x="851043" y="41946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39" name="Freeform: Shape 38">
              <a:extLst>
                <a:ext uri="{FF2B5EF4-FFF2-40B4-BE49-F238E27FC236}">
                  <a16:creationId xmlns:a16="http://schemas.microsoft.com/office/drawing/2014/main" id="{23B4115E-6865-C9A2-86C6-80C47C2DC983}"/>
                </a:ext>
              </a:extLst>
            </p:cNvPr>
            <p:cNvSpPr/>
            <p:nvPr/>
          </p:nvSpPr>
          <p:spPr>
            <a:xfrm>
              <a:off x="12007265" y="3762681"/>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40" name="Freeform: Shape 39">
              <a:extLst>
                <a:ext uri="{FF2B5EF4-FFF2-40B4-BE49-F238E27FC236}">
                  <a16:creationId xmlns:a16="http://schemas.microsoft.com/office/drawing/2014/main" id="{B8286D24-C0D4-85D1-BF5D-51B37F80EEF7}"/>
                </a:ext>
              </a:extLst>
            </p:cNvPr>
            <p:cNvSpPr/>
            <p:nvPr/>
          </p:nvSpPr>
          <p:spPr>
            <a:xfrm>
              <a:off x="12196803" y="3762681"/>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41" name="Freeform: Shape 40">
              <a:extLst>
                <a:ext uri="{FF2B5EF4-FFF2-40B4-BE49-F238E27FC236}">
                  <a16:creationId xmlns:a16="http://schemas.microsoft.com/office/drawing/2014/main" id="{E24EC7B7-6E22-7165-1164-60B14D0CE15A}"/>
                </a:ext>
              </a:extLst>
            </p:cNvPr>
            <p:cNvSpPr/>
            <p:nvPr/>
          </p:nvSpPr>
          <p:spPr>
            <a:xfrm>
              <a:off x="12386331" y="3762681"/>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42" name="Freeform: Shape 41">
              <a:extLst>
                <a:ext uri="{FF2B5EF4-FFF2-40B4-BE49-F238E27FC236}">
                  <a16:creationId xmlns:a16="http://schemas.microsoft.com/office/drawing/2014/main" id="{34CA4AE6-4116-EB84-9469-A887C665CD3A}"/>
                </a:ext>
              </a:extLst>
            </p:cNvPr>
            <p:cNvSpPr/>
            <p:nvPr/>
          </p:nvSpPr>
          <p:spPr>
            <a:xfrm>
              <a:off x="12575860" y="3762681"/>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43" name="Freeform: Shape 42">
              <a:extLst>
                <a:ext uri="{FF2B5EF4-FFF2-40B4-BE49-F238E27FC236}">
                  <a16:creationId xmlns:a16="http://schemas.microsoft.com/office/drawing/2014/main" id="{F126D75C-3811-2B51-1D47-E6CF8CCD17D5}"/>
                </a:ext>
              </a:extLst>
            </p:cNvPr>
            <p:cNvSpPr/>
            <p:nvPr/>
          </p:nvSpPr>
          <p:spPr>
            <a:xfrm>
              <a:off x="12765398" y="3762681"/>
              <a:ext cx="87586" cy="87586"/>
            </a:xfrm>
            <a:custGeom>
              <a:avLst/>
              <a:gdLst>
                <a:gd name="connsiteX0" fmla="*/ 43793 w 87586"/>
                <a:gd name="connsiteY0" fmla="*/ 0 h 87586"/>
                <a:gd name="connsiteX1" fmla="*/ 0 w 87586"/>
                <a:gd name="connsiteY1" fmla="*/ 43793 h 87586"/>
                <a:gd name="connsiteX2" fmla="*/ 43793 w 87586"/>
                <a:gd name="connsiteY2" fmla="*/ 87586 h 87586"/>
                <a:gd name="connsiteX3" fmla="*/ 87586 w 87586"/>
                <a:gd name="connsiteY3" fmla="*/ 43793 h 87586"/>
                <a:gd name="connsiteX4" fmla="*/ 43793 w 87586"/>
                <a:gd name="connsiteY4" fmla="*/ 0 h 87586"/>
                <a:gd name="connsiteX5" fmla="*/ 43793 w 87586"/>
                <a:gd name="connsiteY5" fmla="*/ 73149 h 87586"/>
                <a:gd name="connsiteX6" fmla="*/ 14437 w 87586"/>
                <a:gd name="connsiteY6" fmla="*/ 43793 h 87586"/>
                <a:gd name="connsiteX7" fmla="*/ 43793 w 87586"/>
                <a:gd name="connsiteY7" fmla="*/ 14437 h 87586"/>
                <a:gd name="connsiteX8" fmla="*/ 73149 w 87586"/>
                <a:gd name="connsiteY8" fmla="*/ 43793 h 87586"/>
                <a:gd name="connsiteX9" fmla="*/ 43793 w 87586"/>
                <a:gd name="connsiteY9" fmla="*/ 73149 h 8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586" h="87586">
                  <a:moveTo>
                    <a:pt x="43793" y="0"/>
                  </a:moveTo>
                  <a:cubicBezTo>
                    <a:pt x="19645" y="0"/>
                    <a:pt x="0" y="19645"/>
                    <a:pt x="0" y="43793"/>
                  </a:cubicBezTo>
                  <a:cubicBezTo>
                    <a:pt x="0" y="67941"/>
                    <a:pt x="19645" y="87586"/>
                    <a:pt x="43793" y="87586"/>
                  </a:cubicBezTo>
                  <a:cubicBezTo>
                    <a:pt x="67941" y="87586"/>
                    <a:pt x="87586" y="67941"/>
                    <a:pt x="87586" y="43793"/>
                  </a:cubicBezTo>
                  <a:cubicBezTo>
                    <a:pt x="87586" y="19645"/>
                    <a:pt x="67941" y="0"/>
                    <a:pt x="43793" y="0"/>
                  </a:cubicBezTo>
                  <a:close/>
                  <a:moveTo>
                    <a:pt x="43793" y="73149"/>
                  </a:moveTo>
                  <a:cubicBezTo>
                    <a:pt x="27608" y="73149"/>
                    <a:pt x="14437" y="59978"/>
                    <a:pt x="14437" y="43793"/>
                  </a:cubicBezTo>
                  <a:cubicBezTo>
                    <a:pt x="14437" y="27608"/>
                    <a:pt x="27608" y="14437"/>
                    <a:pt x="43793" y="14437"/>
                  </a:cubicBezTo>
                  <a:cubicBezTo>
                    <a:pt x="59978" y="14437"/>
                    <a:pt x="73149" y="27608"/>
                    <a:pt x="73149" y="43793"/>
                  </a:cubicBezTo>
                  <a:cubicBezTo>
                    <a:pt x="73149" y="59978"/>
                    <a:pt x="59978" y="73149"/>
                    <a:pt x="43793" y="7314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44" name="Freeform: Shape 43">
              <a:extLst>
                <a:ext uri="{FF2B5EF4-FFF2-40B4-BE49-F238E27FC236}">
                  <a16:creationId xmlns:a16="http://schemas.microsoft.com/office/drawing/2014/main" id="{C6A71A97-2E0A-F022-3419-66EBA24CFD1D}"/>
                </a:ext>
              </a:extLst>
            </p:cNvPr>
            <p:cNvSpPr/>
            <p:nvPr/>
          </p:nvSpPr>
          <p:spPr>
            <a:xfrm>
              <a:off x="12422554" y="3059868"/>
              <a:ext cx="424010" cy="583515"/>
            </a:xfrm>
            <a:custGeom>
              <a:avLst/>
              <a:gdLst>
                <a:gd name="connsiteX0" fmla="*/ 44109 w 424010"/>
                <a:gd name="connsiteY0" fmla="*/ 373895 h 583515"/>
                <a:gd name="connsiteX1" fmla="*/ 69149 w 424010"/>
                <a:gd name="connsiteY1" fmla="*/ 391085 h 583515"/>
                <a:gd name="connsiteX2" fmla="*/ 79232 w 424010"/>
                <a:gd name="connsiteY2" fmla="*/ 387885 h 583515"/>
                <a:gd name="connsiteX3" fmla="*/ 79232 w 424010"/>
                <a:gd name="connsiteY3" fmla="*/ 552411 h 583515"/>
                <a:gd name="connsiteX4" fmla="*/ 110337 w 424010"/>
                <a:gd name="connsiteY4" fmla="*/ 583515 h 583515"/>
                <a:gd name="connsiteX5" fmla="*/ 314639 w 424010"/>
                <a:gd name="connsiteY5" fmla="*/ 583515 h 583515"/>
                <a:gd name="connsiteX6" fmla="*/ 345743 w 424010"/>
                <a:gd name="connsiteY6" fmla="*/ 552411 h 583515"/>
                <a:gd name="connsiteX7" fmla="*/ 345706 w 424010"/>
                <a:gd name="connsiteY7" fmla="*/ 389486 h 583515"/>
                <a:gd name="connsiteX8" fmla="*/ 354859 w 424010"/>
                <a:gd name="connsiteY8" fmla="*/ 392053 h 583515"/>
                <a:gd name="connsiteX9" fmla="*/ 379974 w 424010"/>
                <a:gd name="connsiteY9" fmla="*/ 374640 h 583515"/>
                <a:gd name="connsiteX10" fmla="*/ 422315 w 424010"/>
                <a:gd name="connsiteY10" fmla="*/ 249510 h 583515"/>
                <a:gd name="connsiteX11" fmla="*/ 407134 w 424010"/>
                <a:gd name="connsiteY11" fmla="*/ 211931 h 583515"/>
                <a:gd name="connsiteX12" fmla="*/ 261021 w 424010"/>
                <a:gd name="connsiteY12" fmla="*/ 138894 h 583515"/>
                <a:gd name="connsiteX13" fmla="*/ 261021 w 424010"/>
                <a:gd name="connsiteY13" fmla="*/ 87064 h 583515"/>
                <a:gd name="connsiteX14" fmla="*/ 236018 w 424010"/>
                <a:gd name="connsiteY14" fmla="*/ 87064 h 583515"/>
                <a:gd name="connsiteX15" fmla="*/ 236055 w 424010"/>
                <a:gd name="connsiteY15" fmla="*/ 0 h 583515"/>
                <a:gd name="connsiteX16" fmla="*/ 221619 w 424010"/>
                <a:gd name="connsiteY16" fmla="*/ 0 h 583515"/>
                <a:gd name="connsiteX17" fmla="*/ 221619 w 424010"/>
                <a:gd name="connsiteY17" fmla="*/ 87064 h 583515"/>
                <a:gd name="connsiteX18" fmla="*/ 200448 w 424010"/>
                <a:gd name="connsiteY18" fmla="*/ 87064 h 583515"/>
                <a:gd name="connsiteX19" fmla="*/ 200485 w 424010"/>
                <a:gd name="connsiteY19" fmla="*/ 0 h 583515"/>
                <a:gd name="connsiteX20" fmla="*/ 186049 w 424010"/>
                <a:gd name="connsiteY20" fmla="*/ 0 h 583515"/>
                <a:gd name="connsiteX21" fmla="*/ 186049 w 424010"/>
                <a:gd name="connsiteY21" fmla="*/ 87064 h 583515"/>
                <a:gd name="connsiteX22" fmla="*/ 161046 w 424010"/>
                <a:gd name="connsiteY22" fmla="*/ 87064 h 583515"/>
                <a:gd name="connsiteX23" fmla="*/ 161046 w 424010"/>
                <a:gd name="connsiteY23" fmla="*/ 139005 h 583515"/>
                <a:gd name="connsiteX24" fmla="*/ 162571 w 424010"/>
                <a:gd name="connsiteY24" fmla="*/ 139005 h 583515"/>
                <a:gd name="connsiteX25" fmla="*/ 17096 w 424010"/>
                <a:gd name="connsiteY25" fmla="*/ 210852 h 583515"/>
                <a:gd name="connsiteX26" fmla="*/ 1692 w 424010"/>
                <a:gd name="connsiteY26" fmla="*/ 248580 h 583515"/>
                <a:gd name="connsiteX27" fmla="*/ 58917 w 424010"/>
                <a:gd name="connsiteY27" fmla="*/ 249851 h 583515"/>
                <a:gd name="connsiteX28" fmla="*/ 172322 w 424010"/>
                <a:gd name="connsiteY28" fmla="*/ 192701 h 583515"/>
                <a:gd name="connsiteX29" fmla="*/ 201902 w 424010"/>
                <a:gd name="connsiteY29" fmla="*/ 214058 h 583515"/>
                <a:gd name="connsiteX30" fmla="*/ 220171 w 424010"/>
                <a:gd name="connsiteY30" fmla="*/ 214058 h 583515"/>
                <a:gd name="connsiteX31" fmla="*/ 249973 w 424010"/>
                <a:gd name="connsiteY31" fmla="*/ 191883 h 583515"/>
                <a:gd name="connsiteX32" fmla="*/ 364312 w 424010"/>
                <a:gd name="connsiteY32" fmla="*/ 250372 h 583515"/>
                <a:gd name="connsiteX33" fmla="*/ 365316 w 424010"/>
                <a:gd name="connsiteY33" fmla="*/ 250744 h 583515"/>
                <a:gd name="connsiteX34" fmla="*/ 339382 w 424010"/>
                <a:gd name="connsiteY34" fmla="*/ 325940 h 583515"/>
                <a:gd name="connsiteX35" fmla="*/ 320184 w 424010"/>
                <a:gd name="connsiteY35" fmla="*/ 317010 h 583515"/>
                <a:gd name="connsiteX36" fmla="*/ 102747 w 424010"/>
                <a:gd name="connsiteY36" fmla="*/ 317010 h 583515"/>
                <a:gd name="connsiteX37" fmla="*/ 84702 w 424010"/>
                <a:gd name="connsiteY37" fmla="*/ 325567 h 583515"/>
                <a:gd name="connsiteX38" fmla="*/ 58694 w 424010"/>
                <a:gd name="connsiteY38" fmla="*/ 250595 h 583515"/>
                <a:gd name="connsiteX39" fmla="*/ 58843 w 424010"/>
                <a:gd name="connsiteY39" fmla="*/ 249851 h 583515"/>
                <a:gd name="connsiteX40" fmla="*/ 185085 w 424010"/>
                <a:gd name="connsiteY40" fmla="*/ 139009 h 583515"/>
                <a:gd name="connsiteX41" fmla="*/ 237026 w 424010"/>
                <a:gd name="connsiteY41" fmla="*/ 139009 h 583515"/>
                <a:gd name="connsiteX42" fmla="*/ 237026 w 424010"/>
                <a:gd name="connsiteY42" fmla="*/ 182802 h 583515"/>
                <a:gd name="connsiteX43" fmla="*/ 220172 w 424010"/>
                <a:gd name="connsiteY43" fmla="*/ 199656 h 583515"/>
                <a:gd name="connsiteX44" fmla="*/ 201903 w 424010"/>
                <a:gd name="connsiteY44" fmla="*/ 199656 h 583515"/>
                <a:gd name="connsiteX45" fmla="*/ 185048 w 424010"/>
                <a:gd name="connsiteY45" fmla="*/ 182802 h 583515"/>
                <a:gd name="connsiteX46" fmla="*/ 185048 w 424010"/>
                <a:gd name="connsiteY46" fmla="*/ 139009 h 583515"/>
                <a:gd name="connsiteX47" fmla="*/ 242793 w 424010"/>
                <a:gd name="connsiteY47" fmla="*/ 332414 h 583515"/>
                <a:gd name="connsiteX48" fmla="*/ 242793 w 424010"/>
                <a:gd name="connsiteY48" fmla="*/ 370403 h 583515"/>
                <a:gd name="connsiteX49" fmla="*/ 232710 w 424010"/>
                <a:gd name="connsiteY49" fmla="*/ 379556 h 583515"/>
                <a:gd name="connsiteX50" fmla="*/ 190369 w 424010"/>
                <a:gd name="connsiteY50" fmla="*/ 379556 h 583515"/>
                <a:gd name="connsiteX51" fmla="*/ 181216 w 424010"/>
                <a:gd name="connsiteY51" fmla="*/ 370403 h 583515"/>
                <a:gd name="connsiteX52" fmla="*/ 181216 w 424010"/>
                <a:gd name="connsiteY52" fmla="*/ 332414 h 583515"/>
                <a:gd name="connsiteX53" fmla="*/ 331346 w 424010"/>
                <a:gd name="connsiteY53" fmla="*/ 552422 h 583515"/>
                <a:gd name="connsiteX54" fmla="*/ 314678 w 424010"/>
                <a:gd name="connsiteY54" fmla="*/ 569091 h 583515"/>
                <a:gd name="connsiteX55" fmla="*/ 110376 w 424010"/>
                <a:gd name="connsiteY55" fmla="*/ 569091 h 583515"/>
                <a:gd name="connsiteX56" fmla="*/ 93707 w 424010"/>
                <a:gd name="connsiteY56" fmla="*/ 552422 h 583515"/>
                <a:gd name="connsiteX57" fmla="*/ 93707 w 424010"/>
                <a:gd name="connsiteY57" fmla="*/ 340567 h 583515"/>
                <a:gd name="connsiteX58" fmla="*/ 102860 w 424010"/>
                <a:gd name="connsiteY58" fmla="*/ 331414 h 583515"/>
                <a:gd name="connsiteX59" fmla="*/ 166819 w 424010"/>
                <a:gd name="connsiteY59" fmla="*/ 331414 h 583515"/>
                <a:gd name="connsiteX60" fmla="*/ 166819 w 424010"/>
                <a:gd name="connsiteY60" fmla="*/ 370370 h 583515"/>
                <a:gd name="connsiteX61" fmla="*/ 190408 w 424010"/>
                <a:gd name="connsiteY61" fmla="*/ 393959 h 583515"/>
                <a:gd name="connsiteX62" fmla="*/ 232750 w 424010"/>
                <a:gd name="connsiteY62" fmla="*/ 393959 h 583515"/>
                <a:gd name="connsiteX63" fmla="*/ 257269 w 424010"/>
                <a:gd name="connsiteY63" fmla="*/ 370370 h 583515"/>
                <a:gd name="connsiteX64" fmla="*/ 257269 w 424010"/>
                <a:gd name="connsiteY64" fmla="*/ 331414 h 583515"/>
                <a:gd name="connsiteX65" fmla="*/ 320298 w 424010"/>
                <a:gd name="connsiteY65" fmla="*/ 331414 h 583515"/>
                <a:gd name="connsiteX66" fmla="*/ 331349 w 424010"/>
                <a:gd name="connsiteY66" fmla="*/ 340567 h 583515"/>
                <a:gd name="connsiteX67" fmla="*/ 408700 w 424010"/>
                <a:gd name="connsiteY67" fmla="*/ 244946 h 583515"/>
                <a:gd name="connsiteX68" fmla="*/ 366433 w 424010"/>
                <a:gd name="connsiteY68" fmla="*/ 369809 h 583515"/>
                <a:gd name="connsiteX69" fmla="*/ 354899 w 424010"/>
                <a:gd name="connsiteY69" fmla="*/ 377623 h 583515"/>
                <a:gd name="connsiteX70" fmla="*/ 347569 w 424010"/>
                <a:gd name="connsiteY70" fmla="*/ 366237 h 583515"/>
                <a:gd name="connsiteX71" fmla="*/ 350174 w 424010"/>
                <a:gd name="connsiteY71" fmla="*/ 339076 h 583515"/>
                <a:gd name="connsiteX72" fmla="*/ 379084 w 424010"/>
                <a:gd name="connsiteY72" fmla="*/ 255285 h 583515"/>
                <a:gd name="connsiteX73" fmla="*/ 371680 w 424010"/>
                <a:gd name="connsiteY73" fmla="*/ 237947 h 583515"/>
                <a:gd name="connsiteX74" fmla="*/ 251503 w 424010"/>
                <a:gd name="connsiteY74" fmla="*/ 176444 h 583515"/>
                <a:gd name="connsiteX75" fmla="*/ 251503 w 424010"/>
                <a:gd name="connsiteY75" fmla="*/ 150213 h 583515"/>
                <a:gd name="connsiteX76" fmla="*/ 400998 w 424010"/>
                <a:gd name="connsiteY76" fmla="*/ 224963 h 583515"/>
                <a:gd name="connsiteX77" fmla="*/ 408700 w 424010"/>
                <a:gd name="connsiteY77" fmla="*/ 244943 h 583515"/>
                <a:gd name="connsiteX78" fmla="*/ 175452 w 424010"/>
                <a:gd name="connsiteY78" fmla="*/ 101509 h 583515"/>
                <a:gd name="connsiteX79" fmla="*/ 246629 w 424010"/>
                <a:gd name="connsiteY79" fmla="*/ 101509 h 583515"/>
                <a:gd name="connsiteX80" fmla="*/ 246629 w 424010"/>
                <a:gd name="connsiteY80" fmla="*/ 124615 h 583515"/>
                <a:gd name="connsiteX81" fmla="*/ 175452 w 424010"/>
                <a:gd name="connsiteY81" fmla="*/ 124615 h 583515"/>
                <a:gd name="connsiteX82" fmla="*/ 23271 w 424010"/>
                <a:gd name="connsiteY82" fmla="*/ 223886 h 583515"/>
                <a:gd name="connsiteX83" fmla="*/ 170651 w 424010"/>
                <a:gd name="connsiteY83" fmla="*/ 151109 h 583515"/>
                <a:gd name="connsiteX84" fmla="*/ 170651 w 424010"/>
                <a:gd name="connsiteY84" fmla="*/ 177378 h 583515"/>
                <a:gd name="connsiteX85" fmla="*/ 51665 w 424010"/>
                <a:gd name="connsiteY85" fmla="*/ 237393 h 583515"/>
                <a:gd name="connsiteX86" fmla="*/ 45005 w 424010"/>
                <a:gd name="connsiteY86" fmla="*/ 254397 h 583515"/>
                <a:gd name="connsiteX87" fmla="*/ 73989 w 424010"/>
                <a:gd name="connsiteY87" fmla="*/ 338410 h 583515"/>
                <a:gd name="connsiteX88" fmla="*/ 76519 w 424010"/>
                <a:gd name="connsiteY88" fmla="*/ 364939 h 583515"/>
                <a:gd name="connsiteX89" fmla="*/ 69152 w 424010"/>
                <a:gd name="connsiteY89" fmla="*/ 376622 h 583515"/>
                <a:gd name="connsiteX90" fmla="*/ 57693 w 424010"/>
                <a:gd name="connsiteY90" fmla="*/ 369032 h 583515"/>
                <a:gd name="connsiteX91" fmla="*/ 15388 w 424010"/>
                <a:gd name="connsiteY91" fmla="*/ 243978 h 583515"/>
                <a:gd name="connsiteX92" fmla="*/ 23276 w 424010"/>
                <a:gd name="connsiteY92" fmla="*/ 223849 h 58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424010" h="583515">
                  <a:moveTo>
                    <a:pt x="44109" y="373895"/>
                  </a:moveTo>
                  <a:cubicBezTo>
                    <a:pt x="47978" y="384164"/>
                    <a:pt x="58024" y="391085"/>
                    <a:pt x="69149" y="391085"/>
                  </a:cubicBezTo>
                  <a:cubicBezTo>
                    <a:pt x="71902" y="391085"/>
                    <a:pt x="75586" y="390378"/>
                    <a:pt x="79232" y="387885"/>
                  </a:cubicBezTo>
                  <a:lnTo>
                    <a:pt x="79232" y="552411"/>
                  </a:lnTo>
                  <a:cubicBezTo>
                    <a:pt x="79232" y="569563"/>
                    <a:pt x="93184" y="583515"/>
                    <a:pt x="110337" y="583515"/>
                  </a:cubicBezTo>
                  <a:lnTo>
                    <a:pt x="314639" y="583515"/>
                  </a:lnTo>
                  <a:cubicBezTo>
                    <a:pt x="331791" y="583515"/>
                    <a:pt x="345743" y="569563"/>
                    <a:pt x="345743" y="552411"/>
                  </a:cubicBezTo>
                  <a:lnTo>
                    <a:pt x="345706" y="389486"/>
                  </a:lnTo>
                  <a:cubicBezTo>
                    <a:pt x="349055" y="391458"/>
                    <a:pt x="352366" y="392053"/>
                    <a:pt x="354859" y="392053"/>
                  </a:cubicBezTo>
                  <a:cubicBezTo>
                    <a:pt x="365984" y="392053"/>
                    <a:pt x="376030" y="385132"/>
                    <a:pt x="379974" y="374640"/>
                  </a:cubicBezTo>
                  <a:lnTo>
                    <a:pt x="422315" y="249510"/>
                  </a:lnTo>
                  <a:cubicBezTo>
                    <a:pt x="427375" y="234292"/>
                    <a:pt x="420753" y="218107"/>
                    <a:pt x="407134" y="211931"/>
                  </a:cubicBezTo>
                  <a:lnTo>
                    <a:pt x="261021" y="138894"/>
                  </a:lnTo>
                  <a:lnTo>
                    <a:pt x="261021" y="87064"/>
                  </a:lnTo>
                  <a:lnTo>
                    <a:pt x="236018" y="87064"/>
                  </a:lnTo>
                  <a:lnTo>
                    <a:pt x="236055" y="0"/>
                  </a:lnTo>
                  <a:lnTo>
                    <a:pt x="221619" y="0"/>
                  </a:lnTo>
                  <a:lnTo>
                    <a:pt x="221619" y="87064"/>
                  </a:lnTo>
                  <a:lnTo>
                    <a:pt x="200448" y="87064"/>
                  </a:lnTo>
                  <a:lnTo>
                    <a:pt x="200485" y="0"/>
                  </a:lnTo>
                  <a:lnTo>
                    <a:pt x="186049" y="0"/>
                  </a:lnTo>
                  <a:lnTo>
                    <a:pt x="186049" y="87064"/>
                  </a:lnTo>
                  <a:lnTo>
                    <a:pt x="161046" y="87064"/>
                  </a:lnTo>
                  <a:lnTo>
                    <a:pt x="161046" y="139005"/>
                  </a:lnTo>
                  <a:lnTo>
                    <a:pt x="162571" y="139005"/>
                  </a:lnTo>
                  <a:lnTo>
                    <a:pt x="17096" y="210852"/>
                  </a:lnTo>
                  <a:cubicBezTo>
                    <a:pt x="3255" y="217140"/>
                    <a:pt x="-3368" y="233363"/>
                    <a:pt x="1692" y="248580"/>
                  </a:cubicBezTo>
                  <a:close/>
                  <a:moveTo>
                    <a:pt x="58917" y="249851"/>
                  </a:moveTo>
                  <a:lnTo>
                    <a:pt x="172322" y="192701"/>
                  </a:lnTo>
                  <a:cubicBezTo>
                    <a:pt x="176377" y="205203"/>
                    <a:pt x="187874" y="214058"/>
                    <a:pt x="201902" y="214058"/>
                  </a:cubicBezTo>
                  <a:lnTo>
                    <a:pt x="220171" y="214058"/>
                  </a:lnTo>
                  <a:cubicBezTo>
                    <a:pt x="234495" y="214058"/>
                    <a:pt x="246141" y="204831"/>
                    <a:pt x="249973" y="191883"/>
                  </a:cubicBezTo>
                  <a:lnTo>
                    <a:pt x="364312" y="250372"/>
                  </a:lnTo>
                  <a:cubicBezTo>
                    <a:pt x="364758" y="250670"/>
                    <a:pt x="365130" y="251228"/>
                    <a:pt x="365316" y="250744"/>
                  </a:cubicBezTo>
                  <a:lnTo>
                    <a:pt x="339382" y="325940"/>
                  </a:lnTo>
                  <a:cubicBezTo>
                    <a:pt x="334620" y="320507"/>
                    <a:pt x="327736" y="317010"/>
                    <a:pt x="320184" y="317010"/>
                  </a:cubicBezTo>
                  <a:lnTo>
                    <a:pt x="102747" y="317010"/>
                  </a:lnTo>
                  <a:cubicBezTo>
                    <a:pt x="95492" y="317010"/>
                    <a:pt x="89055" y="320396"/>
                    <a:pt x="84702" y="325567"/>
                  </a:cubicBezTo>
                  <a:lnTo>
                    <a:pt x="58694" y="250595"/>
                  </a:lnTo>
                  <a:cubicBezTo>
                    <a:pt x="58768" y="250335"/>
                    <a:pt x="59140" y="249702"/>
                    <a:pt x="58843" y="249851"/>
                  </a:cubicBezTo>
                  <a:close/>
                  <a:moveTo>
                    <a:pt x="185085" y="139009"/>
                  </a:moveTo>
                  <a:lnTo>
                    <a:pt x="237026" y="139009"/>
                  </a:lnTo>
                  <a:lnTo>
                    <a:pt x="237026" y="182802"/>
                  </a:lnTo>
                  <a:cubicBezTo>
                    <a:pt x="237026" y="192253"/>
                    <a:pt x="229622" y="199656"/>
                    <a:pt x="220172" y="199656"/>
                  </a:cubicBezTo>
                  <a:lnTo>
                    <a:pt x="201903" y="199656"/>
                  </a:lnTo>
                  <a:cubicBezTo>
                    <a:pt x="192452" y="199656"/>
                    <a:pt x="185048" y="192252"/>
                    <a:pt x="185048" y="182802"/>
                  </a:cubicBezTo>
                  <a:lnTo>
                    <a:pt x="185048" y="139009"/>
                  </a:lnTo>
                  <a:close/>
                  <a:moveTo>
                    <a:pt x="242793" y="332414"/>
                  </a:moveTo>
                  <a:lnTo>
                    <a:pt x="242793" y="370403"/>
                  </a:lnTo>
                  <a:cubicBezTo>
                    <a:pt x="242793" y="375277"/>
                    <a:pt x="238068" y="379556"/>
                    <a:pt x="232710" y="379556"/>
                  </a:cubicBezTo>
                  <a:lnTo>
                    <a:pt x="190369" y="379556"/>
                  </a:lnTo>
                  <a:cubicBezTo>
                    <a:pt x="185681" y="379556"/>
                    <a:pt x="181216" y="375128"/>
                    <a:pt x="181216" y="370403"/>
                  </a:cubicBezTo>
                  <a:lnTo>
                    <a:pt x="181216" y="332414"/>
                  </a:lnTo>
                  <a:close/>
                  <a:moveTo>
                    <a:pt x="331346" y="552422"/>
                  </a:moveTo>
                  <a:cubicBezTo>
                    <a:pt x="331346" y="561613"/>
                    <a:pt x="323868" y="569091"/>
                    <a:pt x="314678" y="569091"/>
                  </a:cubicBezTo>
                  <a:lnTo>
                    <a:pt x="110376" y="569091"/>
                  </a:lnTo>
                  <a:cubicBezTo>
                    <a:pt x="101186" y="569091"/>
                    <a:pt x="93707" y="561613"/>
                    <a:pt x="93707" y="552422"/>
                  </a:cubicBezTo>
                  <a:lnTo>
                    <a:pt x="93707" y="340567"/>
                  </a:lnTo>
                  <a:cubicBezTo>
                    <a:pt x="93707" y="335545"/>
                    <a:pt x="97800" y="331414"/>
                    <a:pt x="102860" y="331414"/>
                  </a:cubicBezTo>
                  <a:lnTo>
                    <a:pt x="166819" y="331414"/>
                  </a:lnTo>
                  <a:lnTo>
                    <a:pt x="166819" y="370370"/>
                  </a:lnTo>
                  <a:cubicBezTo>
                    <a:pt x="166819" y="382946"/>
                    <a:pt x="177831" y="393959"/>
                    <a:pt x="190408" y="393959"/>
                  </a:cubicBezTo>
                  <a:lnTo>
                    <a:pt x="232750" y="393959"/>
                  </a:lnTo>
                  <a:cubicBezTo>
                    <a:pt x="246032" y="393959"/>
                    <a:pt x="257269" y="383170"/>
                    <a:pt x="257269" y="370370"/>
                  </a:cubicBezTo>
                  <a:lnTo>
                    <a:pt x="257269" y="331414"/>
                  </a:lnTo>
                  <a:lnTo>
                    <a:pt x="320298" y="331414"/>
                  </a:lnTo>
                  <a:cubicBezTo>
                    <a:pt x="326474" y="331414"/>
                    <a:pt x="330865" y="336586"/>
                    <a:pt x="331349" y="340567"/>
                  </a:cubicBezTo>
                  <a:close/>
                  <a:moveTo>
                    <a:pt x="408700" y="244946"/>
                  </a:moveTo>
                  <a:lnTo>
                    <a:pt x="366433" y="369809"/>
                  </a:lnTo>
                  <a:cubicBezTo>
                    <a:pt x="364721" y="374423"/>
                    <a:pt x="359959" y="377623"/>
                    <a:pt x="354899" y="377623"/>
                  </a:cubicBezTo>
                  <a:cubicBezTo>
                    <a:pt x="350471" y="377623"/>
                    <a:pt x="348127" y="368693"/>
                    <a:pt x="347569" y="366237"/>
                  </a:cubicBezTo>
                  <a:cubicBezTo>
                    <a:pt x="345895" y="356973"/>
                    <a:pt x="346751" y="347671"/>
                    <a:pt x="350174" y="339076"/>
                  </a:cubicBezTo>
                  <a:lnTo>
                    <a:pt x="379084" y="255285"/>
                  </a:lnTo>
                  <a:cubicBezTo>
                    <a:pt x="381019" y="249481"/>
                    <a:pt x="378117" y="242189"/>
                    <a:pt x="371680" y="237947"/>
                  </a:cubicBezTo>
                  <a:lnTo>
                    <a:pt x="251503" y="176444"/>
                  </a:lnTo>
                  <a:lnTo>
                    <a:pt x="251503" y="150213"/>
                  </a:lnTo>
                  <a:lnTo>
                    <a:pt x="400998" y="224963"/>
                  </a:lnTo>
                  <a:cubicBezTo>
                    <a:pt x="408104" y="228200"/>
                    <a:pt x="411416" y="236795"/>
                    <a:pt x="408700" y="244943"/>
                  </a:cubicBezTo>
                  <a:close/>
                  <a:moveTo>
                    <a:pt x="175452" y="101509"/>
                  </a:moveTo>
                  <a:lnTo>
                    <a:pt x="246629" y="101509"/>
                  </a:lnTo>
                  <a:lnTo>
                    <a:pt x="246629" y="124615"/>
                  </a:lnTo>
                  <a:lnTo>
                    <a:pt x="175452" y="124615"/>
                  </a:lnTo>
                  <a:close/>
                  <a:moveTo>
                    <a:pt x="23271" y="223886"/>
                  </a:moveTo>
                  <a:lnTo>
                    <a:pt x="170651" y="151109"/>
                  </a:lnTo>
                  <a:lnTo>
                    <a:pt x="170651" y="177378"/>
                  </a:lnTo>
                  <a:lnTo>
                    <a:pt x="51665" y="237393"/>
                  </a:lnTo>
                  <a:cubicBezTo>
                    <a:pt x="45898" y="241225"/>
                    <a:pt x="43033" y="248518"/>
                    <a:pt x="45005" y="254397"/>
                  </a:cubicBezTo>
                  <a:lnTo>
                    <a:pt x="73989" y="338410"/>
                  </a:lnTo>
                  <a:cubicBezTo>
                    <a:pt x="77301" y="346670"/>
                    <a:pt x="78156" y="355934"/>
                    <a:pt x="76519" y="364939"/>
                  </a:cubicBezTo>
                  <a:cubicBezTo>
                    <a:pt x="75924" y="367692"/>
                    <a:pt x="73580" y="376622"/>
                    <a:pt x="69152" y="376622"/>
                  </a:cubicBezTo>
                  <a:cubicBezTo>
                    <a:pt x="64092" y="376622"/>
                    <a:pt x="59367" y="373423"/>
                    <a:pt x="57693" y="369032"/>
                  </a:cubicBezTo>
                  <a:lnTo>
                    <a:pt x="15388" y="243978"/>
                  </a:lnTo>
                  <a:cubicBezTo>
                    <a:pt x="12672" y="235793"/>
                    <a:pt x="15984" y="227198"/>
                    <a:pt x="23276" y="223849"/>
                  </a:cubicBezTo>
                  <a:close/>
                </a:path>
              </a:pathLst>
            </a:custGeom>
            <a:solidFill>
              <a:srgbClr val="000000"/>
            </a:solidFill>
            <a:ln w="9525" cap="flat">
              <a:noFill/>
              <a:prstDash val="solid"/>
              <a:miter/>
            </a:ln>
          </p:spPr>
          <p:txBody>
            <a:bodyPr rtlCol="0" anchor="ctr"/>
            <a:lstStyle/>
            <a:p>
              <a:endParaRPr lang="en-IN">
                <a:latin typeface="+mj-lt"/>
              </a:endParaRPr>
            </a:p>
          </p:txBody>
        </p:sp>
      </p:grpSp>
      <p:sp>
        <p:nvSpPr>
          <p:cNvPr id="51" name="Freeform: Shape 50">
            <a:extLst>
              <a:ext uri="{FF2B5EF4-FFF2-40B4-BE49-F238E27FC236}">
                <a16:creationId xmlns:a16="http://schemas.microsoft.com/office/drawing/2014/main" id="{6DA32466-877D-0429-A370-BBADD9A2071F}"/>
              </a:ext>
            </a:extLst>
          </p:cNvPr>
          <p:cNvSpPr/>
          <p:nvPr/>
        </p:nvSpPr>
        <p:spPr>
          <a:xfrm>
            <a:off x="6785954" y="4368756"/>
            <a:ext cx="559750" cy="559632"/>
          </a:xfrm>
          <a:custGeom>
            <a:avLst/>
            <a:gdLst>
              <a:gd name="connsiteX0" fmla="*/ 168112 w 857310"/>
              <a:gd name="connsiteY0" fmla="*/ 502511 h 857129"/>
              <a:gd name="connsiteX1" fmla="*/ 168112 w 857310"/>
              <a:gd name="connsiteY1" fmla="*/ 558917 h 857129"/>
              <a:gd name="connsiteX2" fmla="*/ 206250 w 857310"/>
              <a:gd name="connsiteY2" fmla="*/ 558917 h 857129"/>
              <a:gd name="connsiteX3" fmla="*/ 206250 w 857310"/>
              <a:gd name="connsiteY3" fmla="*/ 502511 h 857129"/>
              <a:gd name="connsiteX4" fmla="*/ 409552 w 857310"/>
              <a:gd name="connsiteY4" fmla="*/ 502511 h 857129"/>
              <a:gd name="connsiteX5" fmla="*/ 409552 w 857310"/>
              <a:gd name="connsiteY5" fmla="*/ 558917 h 857129"/>
              <a:gd name="connsiteX6" fmla="*/ 447689 w 857310"/>
              <a:gd name="connsiteY6" fmla="*/ 558917 h 857129"/>
              <a:gd name="connsiteX7" fmla="*/ 447689 w 857310"/>
              <a:gd name="connsiteY7" fmla="*/ 502511 h 857129"/>
              <a:gd name="connsiteX8" fmla="*/ 650992 w 857310"/>
              <a:gd name="connsiteY8" fmla="*/ 502511 h 857129"/>
              <a:gd name="connsiteX9" fmla="*/ 650992 w 857310"/>
              <a:gd name="connsiteY9" fmla="*/ 558917 h 857129"/>
              <a:gd name="connsiteX10" fmla="*/ 689129 w 857310"/>
              <a:gd name="connsiteY10" fmla="*/ 558917 h 857129"/>
              <a:gd name="connsiteX11" fmla="*/ 689129 w 857310"/>
              <a:gd name="connsiteY11" fmla="*/ 502511 h 857129"/>
              <a:gd name="connsiteX12" fmla="*/ 326989 w 857310"/>
              <a:gd name="connsiteY12" fmla="*/ 261072 h 857129"/>
              <a:gd name="connsiteX13" fmla="*/ 288852 w 857310"/>
              <a:gd name="connsiteY13" fmla="*/ 261072 h 857129"/>
              <a:gd name="connsiteX14" fmla="*/ 288852 w 857310"/>
              <a:gd name="connsiteY14" fmla="*/ 317478 h 857129"/>
              <a:gd name="connsiteX15" fmla="*/ 326989 w 857310"/>
              <a:gd name="connsiteY15" fmla="*/ 317478 h 857129"/>
              <a:gd name="connsiteX16" fmla="*/ 418816 w 857310"/>
              <a:gd name="connsiteY16" fmla="*/ 261072 h 857129"/>
              <a:gd name="connsiteX17" fmla="*/ 418816 w 857310"/>
              <a:gd name="connsiteY17" fmla="*/ 482861 h 857129"/>
              <a:gd name="connsiteX18" fmla="*/ 197027 w 857310"/>
              <a:gd name="connsiteY18" fmla="*/ 482861 h 857129"/>
              <a:gd name="connsiteX19" fmla="*/ 197027 w 857310"/>
              <a:gd name="connsiteY19" fmla="*/ 261072 h 857129"/>
              <a:gd name="connsiteX20" fmla="*/ 269208 w 857310"/>
              <a:gd name="connsiteY20" fmla="*/ 261072 h 857129"/>
              <a:gd name="connsiteX21" fmla="*/ 269208 w 857310"/>
              <a:gd name="connsiteY21" fmla="*/ 327300 h 857129"/>
              <a:gd name="connsiteX22" fmla="*/ 279030 w 857310"/>
              <a:gd name="connsiteY22" fmla="*/ 337122 h 857129"/>
              <a:gd name="connsiteX23" fmla="*/ 336813 w 857310"/>
              <a:gd name="connsiteY23" fmla="*/ 337122 h 857129"/>
              <a:gd name="connsiteX24" fmla="*/ 346635 w 857310"/>
              <a:gd name="connsiteY24" fmla="*/ 327300 h 857129"/>
              <a:gd name="connsiteX25" fmla="*/ 346635 w 857310"/>
              <a:gd name="connsiteY25" fmla="*/ 261072 h 857129"/>
              <a:gd name="connsiteX26" fmla="*/ 510643 w 857310"/>
              <a:gd name="connsiteY26" fmla="*/ 261072 h 857129"/>
              <a:gd name="connsiteX27" fmla="*/ 438461 w 857310"/>
              <a:gd name="connsiteY27" fmla="*/ 261072 h 857129"/>
              <a:gd name="connsiteX28" fmla="*/ 438461 w 857310"/>
              <a:gd name="connsiteY28" fmla="*/ 482861 h 857129"/>
              <a:gd name="connsiteX29" fmla="*/ 660251 w 857310"/>
              <a:gd name="connsiteY29" fmla="*/ 482861 h 857129"/>
              <a:gd name="connsiteX30" fmla="*/ 660251 w 857310"/>
              <a:gd name="connsiteY30" fmla="*/ 261072 h 857129"/>
              <a:gd name="connsiteX31" fmla="*/ 588070 w 857310"/>
              <a:gd name="connsiteY31" fmla="*/ 261072 h 857129"/>
              <a:gd name="connsiteX32" fmla="*/ 588070 w 857310"/>
              <a:gd name="connsiteY32" fmla="*/ 327300 h 857129"/>
              <a:gd name="connsiteX33" fmla="*/ 578248 w 857310"/>
              <a:gd name="connsiteY33" fmla="*/ 337122 h 857129"/>
              <a:gd name="connsiteX34" fmla="*/ 520465 w 857310"/>
              <a:gd name="connsiteY34" fmla="*/ 337122 h 857129"/>
              <a:gd name="connsiteX35" fmla="*/ 510643 w 857310"/>
              <a:gd name="connsiteY35" fmla="*/ 327300 h 857129"/>
              <a:gd name="connsiteX36" fmla="*/ 549375 w 857310"/>
              <a:gd name="connsiteY36" fmla="*/ 261072 h 857129"/>
              <a:gd name="connsiteX37" fmla="*/ 568388 w 857310"/>
              <a:gd name="connsiteY37" fmla="*/ 261072 h 857129"/>
              <a:gd name="connsiteX38" fmla="*/ 568388 w 857310"/>
              <a:gd name="connsiteY38" fmla="*/ 317478 h 857129"/>
              <a:gd name="connsiteX39" fmla="*/ 530251 w 857310"/>
              <a:gd name="connsiteY39" fmla="*/ 317478 h 857129"/>
              <a:gd name="connsiteX40" fmla="*/ 530251 w 857310"/>
              <a:gd name="connsiteY40" fmla="*/ 261072 h 857129"/>
              <a:gd name="connsiteX41" fmla="*/ 467334 w 857310"/>
              <a:gd name="connsiteY41" fmla="*/ 19632 h 857129"/>
              <a:gd name="connsiteX42" fmla="*/ 467334 w 857310"/>
              <a:gd name="connsiteY42" fmla="*/ 85860 h 857129"/>
              <a:gd name="connsiteX43" fmla="*/ 457511 w 857310"/>
              <a:gd name="connsiteY43" fmla="*/ 95682 h 857129"/>
              <a:gd name="connsiteX44" fmla="*/ 399729 w 857310"/>
              <a:gd name="connsiteY44" fmla="*/ 95682 h 857129"/>
              <a:gd name="connsiteX45" fmla="*/ 389907 w 857310"/>
              <a:gd name="connsiteY45" fmla="*/ 85860 h 857129"/>
              <a:gd name="connsiteX46" fmla="*/ 389907 w 857310"/>
              <a:gd name="connsiteY46" fmla="*/ 19632 h 857129"/>
              <a:gd name="connsiteX47" fmla="*/ 317725 w 857310"/>
              <a:gd name="connsiteY47" fmla="*/ 19632 h 857129"/>
              <a:gd name="connsiteX48" fmla="*/ 317725 w 857310"/>
              <a:gd name="connsiteY48" fmla="*/ 241422 h 857129"/>
              <a:gd name="connsiteX49" fmla="*/ 539515 w 857310"/>
              <a:gd name="connsiteY49" fmla="*/ 241422 h 857129"/>
              <a:gd name="connsiteX50" fmla="*/ 539478 w 857310"/>
              <a:gd name="connsiteY50" fmla="*/ 19632 h 857129"/>
              <a:gd name="connsiteX51" fmla="*/ 467296 w 857310"/>
              <a:gd name="connsiteY51" fmla="*/ 19632 h 857129"/>
              <a:gd name="connsiteX52" fmla="*/ 409551 w 857310"/>
              <a:gd name="connsiteY52" fmla="*/ 19632 h 857129"/>
              <a:gd name="connsiteX53" fmla="*/ 447688 w 857310"/>
              <a:gd name="connsiteY53" fmla="*/ 19632 h 857129"/>
              <a:gd name="connsiteX54" fmla="*/ 447688 w 857310"/>
              <a:gd name="connsiteY54" fmla="*/ 76038 h 857129"/>
              <a:gd name="connsiteX55" fmla="*/ 409551 w 857310"/>
              <a:gd name="connsiteY55" fmla="*/ 76038 h 857129"/>
              <a:gd name="connsiteX56" fmla="*/ 834528 w 857310"/>
              <a:gd name="connsiteY56" fmla="*/ 725006 h 857129"/>
              <a:gd name="connsiteX57" fmla="*/ 22674 w 857310"/>
              <a:gd name="connsiteY57" fmla="*/ 725006 h 857129"/>
              <a:gd name="connsiteX58" fmla="*/ 19623 w 857310"/>
              <a:gd name="connsiteY58" fmla="*/ 728057 h 857129"/>
              <a:gd name="connsiteX59" fmla="*/ 19623 w 857310"/>
              <a:gd name="connsiteY59" fmla="*/ 763255 h 857129"/>
              <a:gd name="connsiteX60" fmla="*/ 22674 w 857310"/>
              <a:gd name="connsiteY60" fmla="*/ 766305 h 857129"/>
              <a:gd name="connsiteX61" fmla="*/ 834528 w 857310"/>
              <a:gd name="connsiteY61" fmla="*/ 766305 h 857129"/>
              <a:gd name="connsiteX62" fmla="*/ 837579 w 857310"/>
              <a:gd name="connsiteY62" fmla="*/ 763255 h 857129"/>
              <a:gd name="connsiteX63" fmla="*/ 837579 w 857310"/>
              <a:gd name="connsiteY63" fmla="*/ 728057 h 857129"/>
              <a:gd name="connsiteX64" fmla="*/ 834528 w 857310"/>
              <a:gd name="connsiteY64" fmla="*/ 725006 h 857129"/>
              <a:gd name="connsiteX65" fmla="*/ 185418 w 857310"/>
              <a:gd name="connsiteY65" fmla="*/ 785988 h 857129"/>
              <a:gd name="connsiteX66" fmla="*/ 138129 w 857310"/>
              <a:gd name="connsiteY66" fmla="*/ 785988 h 857129"/>
              <a:gd name="connsiteX67" fmla="*/ 138129 w 857310"/>
              <a:gd name="connsiteY67" fmla="*/ 821409 h 857129"/>
              <a:gd name="connsiteX68" fmla="*/ 154202 w 857310"/>
              <a:gd name="connsiteY68" fmla="*/ 837483 h 857129"/>
              <a:gd name="connsiteX69" fmla="*/ 169308 w 857310"/>
              <a:gd name="connsiteY69" fmla="*/ 837483 h 857129"/>
              <a:gd name="connsiteX70" fmla="*/ 185381 w 857310"/>
              <a:gd name="connsiteY70" fmla="*/ 821409 h 857129"/>
              <a:gd name="connsiteX71" fmla="*/ 185381 w 857310"/>
              <a:gd name="connsiteY71" fmla="*/ 785988 h 857129"/>
              <a:gd name="connsiteX72" fmla="*/ 719037 w 857310"/>
              <a:gd name="connsiteY72" fmla="*/ 785988 h 857129"/>
              <a:gd name="connsiteX73" fmla="*/ 671748 w 857310"/>
              <a:gd name="connsiteY73" fmla="*/ 785988 h 857129"/>
              <a:gd name="connsiteX74" fmla="*/ 671748 w 857310"/>
              <a:gd name="connsiteY74" fmla="*/ 821409 h 857129"/>
              <a:gd name="connsiteX75" fmla="*/ 687821 w 857310"/>
              <a:gd name="connsiteY75" fmla="*/ 837483 h 857129"/>
              <a:gd name="connsiteX76" fmla="*/ 702927 w 857310"/>
              <a:gd name="connsiteY76" fmla="*/ 837483 h 857129"/>
              <a:gd name="connsiteX77" fmla="*/ 719000 w 857310"/>
              <a:gd name="connsiteY77" fmla="*/ 821409 h 857129"/>
              <a:gd name="connsiteX78" fmla="*/ 719000 w 857310"/>
              <a:gd name="connsiteY78" fmla="*/ 785988 h 857129"/>
              <a:gd name="connsiteX79" fmla="*/ 559122 w 857310"/>
              <a:gd name="connsiteY79" fmla="*/ 705361 h 857129"/>
              <a:gd name="connsiteX80" fmla="*/ 559122 w 857310"/>
              <a:gd name="connsiteY80" fmla="*/ 502469 h 857129"/>
              <a:gd name="connsiteX81" fmla="*/ 631304 w 857310"/>
              <a:gd name="connsiteY81" fmla="*/ 502469 h 857129"/>
              <a:gd name="connsiteX82" fmla="*/ 631304 w 857310"/>
              <a:gd name="connsiteY82" fmla="*/ 568697 h 857129"/>
              <a:gd name="connsiteX83" fmla="*/ 641126 w 857310"/>
              <a:gd name="connsiteY83" fmla="*/ 578519 h 857129"/>
              <a:gd name="connsiteX84" fmla="*/ 698908 w 857310"/>
              <a:gd name="connsiteY84" fmla="*/ 578519 h 857129"/>
              <a:gd name="connsiteX85" fmla="*/ 708730 w 857310"/>
              <a:gd name="connsiteY85" fmla="*/ 568697 h 857129"/>
              <a:gd name="connsiteX86" fmla="*/ 708730 w 857310"/>
              <a:gd name="connsiteY86" fmla="*/ 502469 h 857129"/>
              <a:gd name="connsiteX87" fmla="*/ 780912 w 857310"/>
              <a:gd name="connsiteY87" fmla="*/ 502469 h 857129"/>
              <a:gd name="connsiteX88" fmla="*/ 780912 w 857310"/>
              <a:gd name="connsiteY88" fmla="*/ 705361 h 857129"/>
              <a:gd name="connsiteX89" fmla="*/ 317683 w 857310"/>
              <a:gd name="connsiteY89" fmla="*/ 705361 h 857129"/>
              <a:gd name="connsiteX90" fmla="*/ 317683 w 857310"/>
              <a:gd name="connsiteY90" fmla="*/ 502469 h 857129"/>
              <a:gd name="connsiteX91" fmla="*/ 389864 w 857310"/>
              <a:gd name="connsiteY91" fmla="*/ 502469 h 857129"/>
              <a:gd name="connsiteX92" fmla="*/ 389864 w 857310"/>
              <a:gd name="connsiteY92" fmla="*/ 568697 h 857129"/>
              <a:gd name="connsiteX93" fmla="*/ 399686 w 857310"/>
              <a:gd name="connsiteY93" fmla="*/ 578519 h 857129"/>
              <a:gd name="connsiteX94" fmla="*/ 457469 w 857310"/>
              <a:gd name="connsiteY94" fmla="*/ 578519 h 857129"/>
              <a:gd name="connsiteX95" fmla="*/ 467291 w 857310"/>
              <a:gd name="connsiteY95" fmla="*/ 568697 h 857129"/>
              <a:gd name="connsiteX96" fmla="*/ 467291 w 857310"/>
              <a:gd name="connsiteY96" fmla="*/ 502469 h 857129"/>
              <a:gd name="connsiteX97" fmla="*/ 539472 w 857310"/>
              <a:gd name="connsiteY97" fmla="*/ 502469 h 857129"/>
              <a:gd name="connsiteX98" fmla="*/ 539472 w 857310"/>
              <a:gd name="connsiteY98" fmla="*/ 705361 h 857129"/>
              <a:gd name="connsiteX99" fmla="*/ 76243 w 857310"/>
              <a:gd name="connsiteY99" fmla="*/ 705361 h 857129"/>
              <a:gd name="connsiteX100" fmla="*/ 76243 w 857310"/>
              <a:gd name="connsiteY100" fmla="*/ 502469 h 857129"/>
              <a:gd name="connsiteX101" fmla="*/ 148424 w 857310"/>
              <a:gd name="connsiteY101" fmla="*/ 502469 h 857129"/>
              <a:gd name="connsiteX102" fmla="*/ 148424 w 857310"/>
              <a:gd name="connsiteY102" fmla="*/ 568697 h 857129"/>
              <a:gd name="connsiteX103" fmla="*/ 158246 w 857310"/>
              <a:gd name="connsiteY103" fmla="*/ 578519 h 857129"/>
              <a:gd name="connsiteX104" fmla="*/ 216029 w 857310"/>
              <a:gd name="connsiteY104" fmla="*/ 578519 h 857129"/>
              <a:gd name="connsiteX105" fmla="*/ 225851 w 857310"/>
              <a:gd name="connsiteY105" fmla="*/ 568697 h 857129"/>
              <a:gd name="connsiteX106" fmla="*/ 225851 w 857310"/>
              <a:gd name="connsiteY106" fmla="*/ 502469 h 857129"/>
              <a:gd name="connsiteX107" fmla="*/ 298033 w 857310"/>
              <a:gd name="connsiteY107" fmla="*/ 502469 h 857129"/>
              <a:gd name="connsiteX108" fmla="*/ 298033 w 857310"/>
              <a:gd name="connsiteY108" fmla="*/ 705361 h 857129"/>
              <a:gd name="connsiteX109" fmla="*/ 76281 w 857310"/>
              <a:gd name="connsiteY109" fmla="*/ 705398 h 857129"/>
              <a:gd name="connsiteX110" fmla="*/ 22628 w 857310"/>
              <a:gd name="connsiteY110" fmla="*/ 705361 h 857129"/>
              <a:gd name="connsiteX111" fmla="*/ 56598 w 857310"/>
              <a:gd name="connsiteY111" fmla="*/ 705361 h 857129"/>
              <a:gd name="connsiteX112" fmla="*/ 56598 w 857310"/>
              <a:gd name="connsiteY112" fmla="*/ 492648 h 857129"/>
              <a:gd name="connsiteX113" fmla="*/ 66420 w 857310"/>
              <a:gd name="connsiteY113" fmla="*/ 482826 h 857129"/>
              <a:gd name="connsiteX114" fmla="*/ 177338 w 857310"/>
              <a:gd name="connsiteY114" fmla="*/ 482826 h 857129"/>
              <a:gd name="connsiteX115" fmla="*/ 177338 w 857310"/>
              <a:gd name="connsiteY115" fmla="*/ 251216 h 857129"/>
              <a:gd name="connsiteX116" fmla="*/ 187161 w 857310"/>
              <a:gd name="connsiteY116" fmla="*/ 241394 h 857129"/>
              <a:gd name="connsiteX117" fmla="*/ 298079 w 857310"/>
              <a:gd name="connsiteY117" fmla="*/ 241394 h 857129"/>
              <a:gd name="connsiteX118" fmla="*/ 298079 w 857310"/>
              <a:gd name="connsiteY118" fmla="*/ 9822 h 857129"/>
              <a:gd name="connsiteX119" fmla="*/ 307901 w 857310"/>
              <a:gd name="connsiteY119" fmla="*/ 0 h 857129"/>
              <a:gd name="connsiteX120" fmla="*/ 549341 w 857310"/>
              <a:gd name="connsiteY120" fmla="*/ 0 h 857129"/>
              <a:gd name="connsiteX121" fmla="*/ 559163 w 857310"/>
              <a:gd name="connsiteY121" fmla="*/ 9822 h 857129"/>
              <a:gd name="connsiteX122" fmla="*/ 559163 w 857310"/>
              <a:gd name="connsiteY122" fmla="*/ 241432 h 857129"/>
              <a:gd name="connsiteX123" fmla="*/ 670082 w 857310"/>
              <a:gd name="connsiteY123" fmla="*/ 241432 h 857129"/>
              <a:gd name="connsiteX124" fmla="*/ 679904 w 857310"/>
              <a:gd name="connsiteY124" fmla="*/ 251254 h 857129"/>
              <a:gd name="connsiteX125" fmla="*/ 679904 w 857310"/>
              <a:gd name="connsiteY125" fmla="*/ 482864 h 857129"/>
              <a:gd name="connsiteX126" fmla="*/ 790823 w 857310"/>
              <a:gd name="connsiteY126" fmla="*/ 482864 h 857129"/>
              <a:gd name="connsiteX127" fmla="*/ 800645 w 857310"/>
              <a:gd name="connsiteY127" fmla="*/ 492686 h 857129"/>
              <a:gd name="connsiteX128" fmla="*/ 800645 w 857310"/>
              <a:gd name="connsiteY128" fmla="*/ 705399 h 857129"/>
              <a:gd name="connsiteX129" fmla="*/ 834615 w 857310"/>
              <a:gd name="connsiteY129" fmla="*/ 705399 h 857129"/>
              <a:gd name="connsiteX130" fmla="*/ 857311 w 857310"/>
              <a:gd name="connsiteY130" fmla="*/ 728095 h 857129"/>
              <a:gd name="connsiteX131" fmla="*/ 857311 w 857310"/>
              <a:gd name="connsiteY131" fmla="*/ 763293 h 857129"/>
              <a:gd name="connsiteX132" fmla="*/ 834615 w 857310"/>
              <a:gd name="connsiteY132" fmla="*/ 785989 h 857129"/>
              <a:gd name="connsiteX133" fmla="*/ 738774 w 857310"/>
              <a:gd name="connsiteY133" fmla="*/ 785989 h 857129"/>
              <a:gd name="connsiteX134" fmla="*/ 738774 w 857310"/>
              <a:gd name="connsiteY134" fmla="*/ 821410 h 857129"/>
              <a:gd name="connsiteX135" fmla="*/ 703056 w 857310"/>
              <a:gd name="connsiteY135" fmla="*/ 857129 h 857129"/>
              <a:gd name="connsiteX136" fmla="*/ 687950 w 857310"/>
              <a:gd name="connsiteY136" fmla="*/ 857129 h 857129"/>
              <a:gd name="connsiteX137" fmla="*/ 652231 w 857310"/>
              <a:gd name="connsiteY137" fmla="*/ 821410 h 857129"/>
              <a:gd name="connsiteX138" fmla="*/ 652231 w 857310"/>
              <a:gd name="connsiteY138" fmla="*/ 785989 h 857129"/>
              <a:gd name="connsiteX139" fmla="*/ 205080 w 857310"/>
              <a:gd name="connsiteY139" fmla="*/ 785989 h 857129"/>
              <a:gd name="connsiteX140" fmla="*/ 205080 w 857310"/>
              <a:gd name="connsiteY140" fmla="*/ 821410 h 857129"/>
              <a:gd name="connsiteX141" fmla="*/ 169361 w 857310"/>
              <a:gd name="connsiteY141" fmla="*/ 857129 h 857129"/>
              <a:gd name="connsiteX142" fmla="*/ 154255 w 857310"/>
              <a:gd name="connsiteY142" fmla="*/ 857129 h 857129"/>
              <a:gd name="connsiteX143" fmla="*/ 118537 w 857310"/>
              <a:gd name="connsiteY143" fmla="*/ 821410 h 857129"/>
              <a:gd name="connsiteX144" fmla="*/ 118537 w 857310"/>
              <a:gd name="connsiteY144" fmla="*/ 785989 h 857129"/>
              <a:gd name="connsiteX145" fmla="*/ 22696 w 857310"/>
              <a:gd name="connsiteY145" fmla="*/ 785989 h 857129"/>
              <a:gd name="connsiteX146" fmla="*/ 0 w 857310"/>
              <a:gd name="connsiteY146" fmla="*/ 763293 h 857129"/>
              <a:gd name="connsiteX147" fmla="*/ 0 w 857310"/>
              <a:gd name="connsiteY147" fmla="*/ 728095 h 857129"/>
              <a:gd name="connsiteX148" fmla="*/ 22696 w 857310"/>
              <a:gd name="connsiteY148" fmla="*/ 705399 h 85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57310" h="857129">
                <a:moveTo>
                  <a:pt x="168112" y="502511"/>
                </a:moveTo>
                <a:lnTo>
                  <a:pt x="168112" y="558917"/>
                </a:lnTo>
                <a:lnTo>
                  <a:pt x="206250" y="558917"/>
                </a:lnTo>
                <a:lnTo>
                  <a:pt x="206250" y="502511"/>
                </a:lnTo>
                <a:close/>
                <a:moveTo>
                  <a:pt x="409552" y="502511"/>
                </a:moveTo>
                <a:lnTo>
                  <a:pt x="409552" y="558917"/>
                </a:lnTo>
                <a:lnTo>
                  <a:pt x="447689" y="558917"/>
                </a:lnTo>
                <a:lnTo>
                  <a:pt x="447689" y="502511"/>
                </a:lnTo>
                <a:close/>
                <a:moveTo>
                  <a:pt x="650992" y="502511"/>
                </a:moveTo>
                <a:lnTo>
                  <a:pt x="650992" y="558917"/>
                </a:lnTo>
                <a:lnTo>
                  <a:pt x="689129" y="558917"/>
                </a:lnTo>
                <a:lnTo>
                  <a:pt x="689129" y="502511"/>
                </a:lnTo>
                <a:close/>
                <a:moveTo>
                  <a:pt x="326989" y="261072"/>
                </a:moveTo>
                <a:lnTo>
                  <a:pt x="288852" y="261072"/>
                </a:lnTo>
                <a:lnTo>
                  <a:pt x="288852" y="317478"/>
                </a:lnTo>
                <a:lnTo>
                  <a:pt x="326989" y="317478"/>
                </a:lnTo>
                <a:close/>
                <a:moveTo>
                  <a:pt x="418816" y="261072"/>
                </a:moveTo>
                <a:lnTo>
                  <a:pt x="418816" y="482861"/>
                </a:lnTo>
                <a:lnTo>
                  <a:pt x="197027" y="482861"/>
                </a:lnTo>
                <a:lnTo>
                  <a:pt x="197027" y="261072"/>
                </a:lnTo>
                <a:lnTo>
                  <a:pt x="269208" y="261072"/>
                </a:lnTo>
                <a:lnTo>
                  <a:pt x="269208" y="327300"/>
                </a:lnTo>
                <a:cubicBezTo>
                  <a:pt x="269208" y="332732"/>
                  <a:pt x="273598" y="337122"/>
                  <a:pt x="279030" y="337122"/>
                </a:cubicBezTo>
                <a:lnTo>
                  <a:pt x="336813" y="337122"/>
                </a:lnTo>
                <a:cubicBezTo>
                  <a:pt x="342245" y="337122"/>
                  <a:pt x="346635" y="332732"/>
                  <a:pt x="346635" y="327300"/>
                </a:cubicBezTo>
                <a:lnTo>
                  <a:pt x="346635" y="261072"/>
                </a:lnTo>
                <a:close/>
                <a:moveTo>
                  <a:pt x="510643" y="261072"/>
                </a:moveTo>
                <a:lnTo>
                  <a:pt x="438461" y="261072"/>
                </a:lnTo>
                <a:lnTo>
                  <a:pt x="438461" y="482861"/>
                </a:lnTo>
                <a:lnTo>
                  <a:pt x="660251" y="482861"/>
                </a:lnTo>
                <a:lnTo>
                  <a:pt x="660251" y="261072"/>
                </a:lnTo>
                <a:lnTo>
                  <a:pt x="588070" y="261072"/>
                </a:lnTo>
                <a:lnTo>
                  <a:pt x="588070" y="327300"/>
                </a:lnTo>
                <a:cubicBezTo>
                  <a:pt x="588070" y="332732"/>
                  <a:pt x="583679" y="337122"/>
                  <a:pt x="578248" y="337122"/>
                </a:cubicBezTo>
                <a:lnTo>
                  <a:pt x="520465" y="337122"/>
                </a:lnTo>
                <a:cubicBezTo>
                  <a:pt x="515033" y="337122"/>
                  <a:pt x="510643" y="332732"/>
                  <a:pt x="510643" y="327300"/>
                </a:cubicBezTo>
                <a:close/>
                <a:moveTo>
                  <a:pt x="549375" y="261072"/>
                </a:moveTo>
                <a:lnTo>
                  <a:pt x="568388" y="261072"/>
                </a:lnTo>
                <a:lnTo>
                  <a:pt x="568388" y="317478"/>
                </a:lnTo>
                <a:lnTo>
                  <a:pt x="530251" y="317478"/>
                </a:lnTo>
                <a:lnTo>
                  <a:pt x="530251" y="261072"/>
                </a:lnTo>
                <a:close/>
                <a:moveTo>
                  <a:pt x="467334" y="19632"/>
                </a:moveTo>
                <a:lnTo>
                  <a:pt x="467334" y="85860"/>
                </a:lnTo>
                <a:cubicBezTo>
                  <a:pt x="467334" y="91292"/>
                  <a:pt x="462943" y="95682"/>
                  <a:pt x="457511" y="95682"/>
                </a:cubicBezTo>
                <a:lnTo>
                  <a:pt x="399729" y="95682"/>
                </a:lnTo>
                <a:cubicBezTo>
                  <a:pt x="394297" y="95682"/>
                  <a:pt x="389907" y="91292"/>
                  <a:pt x="389907" y="85860"/>
                </a:cubicBezTo>
                <a:lnTo>
                  <a:pt x="389907" y="19632"/>
                </a:lnTo>
                <a:lnTo>
                  <a:pt x="317725" y="19632"/>
                </a:lnTo>
                <a:lnTo>
                  <a:pt x="317725" y="241422"/>
                </a:lnTo>
                <a:lnTo>
                  <a:pt x="539515" y="241422"/>
                </a:lnTo>
                <a:lnTo>
                  <a:pt x="539478" y="19632"/>
                </a:lnTo>
                <a:lnTo>
                  <a:pt x="467296" y="19632"/>
                </a:lnTo>
                <a:close/>
                <a:moveTo>
                  <a:pt x="409551" y="19632"/>
                </a:moveTo>
                <a:lnTo>
                  <a:pt x="447688" y="19632"/>
                </a:lnTo>
                <a:lnTo>
                  <a:pt x="447688" y="76038"/>
                </a:lnTo>
                <a:lnTo>
                  <a:pt x="409551" y="76038"/>
                </a:lnTo>
                <a:close/>
                <a:moveTo>
                  <a:pt x="834528" y="725006"/>
                </a:moveTo>
                <a:lnTo>
                  <a:pt x="22674" y="725006"/>
                </a:lnTo>
                <a:cubicBezTo>
                  <a:pt x="21000" y="725006"/>
                  <a:pt x="19623" y="726420"/>
                  <a:pt x="19623" y="728057"/>
                </a:cubicBezTo>
                <a:lnTo>
                  <a:pt x="19623" y="763255"/>
                </a:lnTo>
                <a:cubicBezTo>
                  <a:pt x="19623" y="764929"/>
                  <a:pt x="21037" y="766305"/>
                  <a:pt x="22674" y="766305"/>
                </a:cubicBezTo>
                <a:lnTo>
                  <a:pt x="834528" y="766305"/>
                </a:lnTo>
                <a:cubicBezTo>
                  <a:pt x="836202" y="766305"/>
                  <a:pt x="837579" y="764892"/>
                  <a:pt x="837579" y="763255"/>
                </a:cubicBezTo>
                <a:lnTo>
                  <a:pt x="837579" y="728057"/>
                </a:lnTo>
                <a:cubicBezTo>
                  <a:pt x="837579" y="726383"/>
                  <a:pt x="836165" y="725006"/>
                  <a:pt x="834528" y="725006"/>
                </a:cubicBezTo>
                <a:close/>
                <a:moveTo>
                  <a:pt x="185418" y="785988"/>
                </a:moveTo>
                <a:lnTo>
                  <a:pt x="138129" y="785988"/>
                </a:lnTo>
                <a:lnTo>
                  <a:pt x="138129" y="821409"/>
                </a:lnTo>
                <a:cubicBezTo>
                  <a:pt x="138129" y="830227"/>
                  <a:pt x="145384" y="837483"/>
                  <a:pt x="154202" y="837483"/>
                </a:cubicBezTo>
                <a:lnTo>
                  <a:pt x="169308" y="837483"/>
                </a:lnTo>
                <a:cubicBezTo>
                  <a:pt x="178126" y="837483"/>
                  <a:pt x="185381" y="830227"/>
                  <a:pt x="185381" y="821409"/>
                </a:cubicBezTo>
                <a:lnTo>
                  <a:pt x="185381" y="785988"/>
                </a:lnTo>
                <a:close/>
                <a:moveTo>
                  <a:pt x="719037" y="785988"/>
                </a:moveTo>
                <a:lnTo>
                  <a:pt x="671748" y="785988"/>
                </a:lnTo>
                <a:lnTo>
                  <a:pt x="671748" y="821409"/>
                </a:lnTo>
                <a:cubicBezTo>
                  <a:pt x="671748" y="830227"/>
                  <a:pt x="679003" y="837483"/>
                  <a:pt x="687821" y="837483"/>
                </a:cubicBezTo>
                <a:lnTo>
                  <a:pt x="702927" y="837483"/>
                </a:lnTo>
                <a:cubicBezTo>
                  <a:pt x="711745" y="837483"/>
                  <a:pt x="719000" y="830227"/>
                  <a:pt x="719000" y="821409"/>
                </a:cubicBezTo>
                <a:lnTo>
                  <a:pt x="719000" y="785988"/>
                </a:lnTo>
                <a:close/>
                <a:moveTo>
                  <a:pt x="559122" y="705361"/>
                </a:moveTo>
                <a:lnTo>
                  <a:pt x="559122" y="502469"/>
                </a:lnTo>
                <a:lnTo>
                  <a:pt x="631304" y="502469"/>
                </a:lnTo>
                <a:lnTo>
                  <a:pt x="631304" y="568697"/>
                </a:lnTo>
                <a:cubicBezTo>
                  <a:pt x="631304" y="574129"/>
                  <a:pt x="635694" y="578519"/>
                  <a:pt x="641126" y="578519"/>
                </a:cubicBezTo>
                <a:lnTo>
                  <a:pt x="698908" y="578519"/>
                </a:lnTo>
                <a:cubicBezTo>
                  <a:pt x="704341" y="578519"/>
                  <a:pt x="708730" y="574129"/>
                  <a:pt x="708730" y="568697"/>
                </a:cubicBezTo>
                <a:lnTo>
                  <a:pt x="708730" y="502469"/>
                </a:lnTo>
                <a:lnTo>
                  <a:pt x="780912" y="502469"/>
                </a:lnTo>
                <a:lnTo>
                  <a:pt x="780912" y="705361"/>
                </a:lnTo>
                <a:close/>
                <a:moveTo>
                  <a:pt x="317683" y="705361"/>
                </a:moveTo>
                <a:lnTo>
                  <a:pt x="317683" y="502469"/>
                </a:lnTo>
                <a:lnTo>
                  <a:pt x="389864" y="502469"/>
                </a:lnTo>
                <a:lnTo>
                  <a:pt x="389864" y="568697"/>
                </a:lnTo>
                <a:cubicBezTo>
                  <a:pt x="389864" y="574129"/>
                  <a:pt x="394254" y="578519"/>
                  <a:pt x="399686" y="578519"/>
                </a:cubicBezTo>
                <a:lnTo>
                  <a:pt x="457469" y="578519"/>
                </a:lnTo>
                <a:cubicBezTo>
                  <a:pt x="462901" y="578519"/>
                  <a:pt x="467291" y="574129"/>
                  <a:pt x="467291" y="568697"/>
                </a:cubicBezTo>
                <a:lnTo>
                  <a:pt x="467291" y="502469"/>
                </a:lnTo>
                <a:lnTo>
                  <a:pt x="539472" y="502469"/>
                </a:lnTo>
                <a:lnTo>
                  <a:pt x="539472" y="705361"/>
                </a:lnTo>
                <a:close/>
                <a:moveTo>
                  <a:pt x="76243" y="705361"/>
                </a:moveTo>
                <a:lnTo>
                  <a:pt x="76243" y="502469"/>
                </a:lnTo>
                <a:lnTo>
                  <a:pt x="148424" y="502469"/>
                </a:lnTo>
                <a:lnTo>
                  <a:pt x="148424" y="568697"/>
                </a:lnTo>
                <a:cubicBezTo>
                  <a:pt x="148424" y="574129"/>
                  <a:pt x="152815" y="578519"/>
                  <a:pt x="158246" y="578519"/>
                </a:cubicBezTo>
                <a:lnTo>
                  <a:pt x="216029" y="578519"/>
                </a:lnTo>
                <a:cubicBezTo>
                  <a:pt x="221461" y="578519"/>
                  <a:pt x="225851" y="574129"/>
                  <a:pt x="225851" y="568697"/>
                </a:cubicBezTo>
                <a:lnTo>
                  <a:pt x="225851" y="502469"/>
                </a:lnTo>
                <a:lnTo>
                  <a:pt x="298033" y="502469"/>
                </a:lnTo>
                <a:lnTo>
                  <a:pt x="298033" y="705361"/>
                </a:lnTo>
                <a:lnTo>
                  <a:pt x="76281" y="705398"/>
                </a:lnTo>
                <a:close/>
                <a:moveTo>
                  <a:pt x="22628" y="705361"/>
                </a:moveTo>
                <a:lnTo>
                  <a:pt x="56598" y="705361"/>
                </a:lnTo>
                <a:lnTo>
                  <a:pt x="56598" y="492648"/>
                </a:lnTo>
                <a:cubicBezTo>
                  <a:pt x="56598" y="487216"/>
                  <a:pt x="60988" y="482826"/>
                  <a:pt x="66420" y="482826"/>
                </a:cubicBezTo>
                <a:lnTo>
                  <a:pt x="177338" y="482826"/>
                </a:lnTo>
                <a:lnTo>
                  <a:pt x="177338" y="251216"/>
                </a:lnTo>
                <a:cubicBezTo>
                  <a:pt x="177338" y="245784"/>
                  <a:pt x="181729" y="241394"/>
                  <a:pt x="187161" y="241394"/>
                </a:cubicBezTo>
                <a:lnTo>
                  <a:pt x="298079" y="241394"/>
                </a:lnTo>
                <a:lnTo>
                  <a:pt x="298079" y="9822"/>
                </a:lnTo>
                <a:cubicBezTo>
                  <a:pt x="298079" y="4390"/>
                  <a:pt x="302470" y="0"/>
                  <a:pt x="307901" y="0"/>
                </a:cubicBezTo>
                <a:lnTo>
                  <a:pt x="549341" y="0"/>
                </a:lnTo>
                <a:cubicBezTo>
                  <a:pt x="554773" y="0"/>
                  <a:pt x="559163" y="4390"/>
                  <a:pt x="559163" y="9822"/>
                </a:cubicBezTo>
                <a:lnTo>
                  <a:pt x="559163" y="241432"/>
                </a:lnTo>
                <a:lnTo>
                  <a:pt x="670082" y="241432"/>
                </a:lnTo>
                <a:cubicBezTo>
                  <a:pt x="675514" y="241432"/>
                  <a:pt x="679904" y="245823"/>
                  <a:pt x="679904" y="251254"/>
                </a:cubicBezTo>
                <a:lnTo>
                  <a:pt x="679904" y="482864"/>
                </a:lnTo>
                <a:lnTo>
                  <a:pt x="790823" y="482864"/>
                </a:lnTo>
                <a:cubicBezTo>
                  <a:pt x="796255" y="482864"/>
                  <a:pt x="800645" y="487255"/>
                  <a:pt x="800645" y="492686"/>
                </a:cubicBezTo>
                <a:lnTo>
                  <a:pt x="800645" y="705399"/>
                </a:lnTo>
                <a:lnTo>
                  <a:pt x="834615" y="705399"/>
                </a:lnTo>
                <a:cubicBezTo>
                  <a:pt x="847116" y="705399"/>
                  <a:pt x="857311" y="715593"/>
                  <a:pt x="857311" y="728095"/>
                </a:cubicBezTo>
                <a:lnTo>
                  <a:pt x="857311" y="763293"/>
                </a:lnTo>
                <a:cubicBezTo>
                  <a:pt x="857311" y="775794"/>
                  <a:pt x="847116" y="785989"/>
                  <a:pt x="834615" y="785989"/>
                </a:cubicBezTo>
                <a:lnTo>
                  <a:pt x="738774" y="785989"/>
                </a:lnTo>
                <a:lnTo>
                  <a:pt x="738774" y="821410"/>
                </a:lnTo>
                <a:cubicBezTo>
                  <a:pt x="738774" y="841093"/>
                  <a:pt x="722701" y="857129"/>
                  <a:pt x="703056" y="857129"/>
                </a:cubicBezTo>
                <a:lnTo>
                  <a:pt x="687950" y="857129"/>
                </a:lnTo>
                <a:cubicBezTo>
                  <a:pt x="668267" y="857129"/>
                  <a:pt x="652231" y="841056"/>
                  <a:pt x="652231" y="821410"/>
                </a:cubicBezTo>
                <a:lnTo>
                  <a:pt x="652231" y="785989"/>
                </a:lnTo>
                <a:lnTo>
                  <a:pt x="205080" y="785989"/>
                </a:lnTo>
                <a:lnTo>
                  <a:pt x="205080" y="821410"/>
                </a:lnTo>
                <a:cubicBezTo>
                  <a:pt x="205080" y="841093"/>
                  <a:pt x="189006" y="857129"/>
                  <a:pt x="169361" y="857129"/>
                </a:cubicBezTo>
                <a:lnTo>
                  <a:pt x="154255" y="857129"/>
                </a:lnTo>
                <a:cubicBezTo>
                  <a:pt x="134573" y="857129"/>
                  <a:pt x="118537" y="841056"/>
                  <a:pt x="118537" y="821410"/>
                </a:cubicBezTo>
                <a:lnTo>
                  <a:pt x="118537" y="785989"/>
                </a:lnTo>
                <a:lnTo>
                  <a:pt x="22696" y="785989"/>
                </a:lnTo>
                <a:cubicBezTo>
                  <a:pt x="10195" y="785989"/>
                  <a:pt x="0" y="775794"/>
                  <a:pt x="0" y="763293"/>
                </a:cubicBezTo>
                <a:lnTo>
                  <a:pt x="0" y="728095"/>
                </a:lnTo>
                <a:cubicBezTo>
                  <a:pt x="0" y="715593"/>
                  <a:pt x="10195" y="705399"/>
                  <a:pt x="22696" y="705399"/>
                </a:cubicBezTo>
                <a:close/>
              </a:path>
            </a:pathLst>
          </a:custGeom>
          <a:solidFill>
            <a:srgbClr val="000000"/>
          </a:solidFill>
          <a:ln w="9525" cap="flat">
            <a:noFill/>
            <a:prstDash val="solid"/>
            <a:miter/>
          </a:ln>
        </p:spPr>
        <p:txBody>
          <a:bodyPr rtlCol="0" anchor="ctr"/>
          <a:lstStyle/>
          <a:p>
            <a:endParaRPr lang="en-IN">
              <a:latin typeface="+mj-lt"/>
            </a:endParaRPr>
          </a:p>
        </p:txBody>
      </p:sp>
      <p:sp>
        <p:nvSpPr>
          <p:cNvPr id="20" name="TextBox 19">
            <a:extLst>
              <a:ext uri="{FF2B5EF4-FFF2-40B4-BE49-F238E27FC236}">
                <a16:creationId xmlns:a16="http://schemas.microsoft.com/office/drawing/2014/main" id="{66B76FB2-309F-5B42-7314-C732C4028454}"/>
              </a:ext>
            </a:extLst>
          </p:cNvPr>
          <p:cNvSpPr txBox="1"/>
          <p:nvPr/>
        </p:nvSpPr>
        <p:spPr>
          <a:xfrm>
            <a:off x="8361974" y="3880570"/>
            <a:ext cx="3289988" cy="400110"/>
          </a:xfrm>
          <a:prstGeom prst="rect">
            <a:avLst/>
          </a:prstGeom>
          <a:noFill/>
        </p:spPr>
        <p:txBody>
          <a:bodyPr wrap="square" lIns="0" rIns="0" rtlCol="0" anchor="b">
            <a:spAutoFit/>
          </a:bodyPr>
          <a:lstStyle/>
          <a:p>
            <a:r>
              <a:rPr lang="en-US" sz="2000" b="1" noProof="1">
                <a:latin typeface="+mj-lt"/>
              </a:rPr>
              <a:t>Wholesale</a:t>
            </a:r>
          </a:p>
        </p:txBody>
      </p:sp>
      <p:sp>
        <p:nvSpPr>
          <p:cNvPr id="27" name="TextBox 26">
            <a:extLst>
              <a:ext uri="{FF2B5EF4-FFF2-40B4-BE49-F238E27FC236}">
                <a16:creationId xmlns:a16="http://schemas.microsoft.com/office/drawing/2014/main" id="{2FE2E2D2-C253-85A4-BFD9-FFDF455DEB52}"/>
              </a:ext>
            </a:extLst>
          </p:cNvPr>
          <p:cNvSpPr txBox="1"/>
          <p:nvPr/>
        </p:nvSpPr>
        <p:spPr>
          <a:xfrm>
            <a:off x="8347630" y="4280680"/>
            <a:ext cx="3304605" cy="961200"/>
          </a:xfrm>
          <a:prstGeom prst="rect">
            <a:avLst/>
          </a:prstGeom>
          <a:solidFill>
            <a:schemeClr val="bg2"/>
          </a:solidFill>
        </p:spPr>
        <p:txBody>
          <a:bodyPr wrap="square" lIns="108000" tIns="72000" rIns="0" bIns="0" rtlCol="0" anchor="t">
            <a:noAutofit/>
          </a:bodyPr>
          <a:lstStyle/>
          <a:p>
            <a:pPr marL="144000" indent="-144000">
              <a:spcBef>
                <a:spcPts val="600"/>
              </a:spcBef>
              <a:spcAft>
                <a:spcPts val="600"/>
              </a:spcAft>
              <a:buFont typeface="Arial" panose="020B0604020202020204" pitchFamily="34" charset="0"/>
              <a:buChar char="•"/>
            </a:pPr>
            <a:r>
              <a:rPr lang="en-US" sz="1400" noProof="1">
                <a:latin typeface="+mj-lt"/>
              </a:rPr>
              <a:t>Drives economies of scale in manufacturing </a:t>
            </a:r>
          </a:p>
          <a:p>
            <a:pPr marL="144000" indent="-144000">
              <a:spcBef>
                <a:spcPts val="600"/>
              </a:spcBef>
              <a:spcAft>
                <a:spcPts val="600"/>
              </a:spcAft>
              <a:buFont typeface="Arial" panose="020B0604020202020204" pitchFamily="34" charset="0"/>
              <a:buChar char="•"/>
            </a:pPr>
            <a:r>
              <a:rPr lang="en-US" sz="1400" noProof="1">
                <a:latin typeface="+mj-lt"/>
              </a:rPr>
              <a:t>Deep network with national retailers</a:t>
            </a:r>
          </a:p>
        </p:txBody>
      </p:sp>
      <p:sp>
        <p:nvSpPr>
          <p:cNvPr id="54" name="Rectangle 53">
            <a:extLst>
              <a:ext uri="{FF2B5EF4-FFF2-40B4-BE49-F238E27FC236}">
                <a16:creationId xmlns:a16="http://schemas.microsoft.com/office/drawing/2014/main" id="{B8C1C54C-90AA-607A-AF21-98FD80B8E21E}"/>
              </a:ext>
            </a:extLst>
          </p:cNvPr>
          <p:cNvSpPr/>
          <p:nvPr/>
        </p:nvSpPr>
        <p:spPr>
          <a:xfrm>
            <a:off x="387753" y="3070529"/>
            <a:ext cx="45719" cy="771778"/>
          </a:xfrm>
          <a:prstGeom prst="rect">
            <a:avLst/>
          </a:prstGeom>
          <a:solidFill>
            <a:srgbClr val="D294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55" name="Rectangle 54">
            <a:extLst>
              <a:ext uri="{FF2B5EF4-FFF2-40B4-BE49-F238E27FC236}">
                <a16:creationId xmlns:a16="http://schemas.microsoft.com/office/drawing/2014/main" id="{B01B21D6-AB9B-57EC-ACDF-A5E9ADF5A320}"/>
              </a:ext>
            </a:extLst>
          </p:cNvPr>
          <p:cNvSpPr/>
          <p:nvPr/>
        </p:nvSpPr>
        <p:spPr>
          <a:xfrm>
            <a:off x="8209222" y="1564577"/>
            <a:ext cx="45719" cy="771778"/>
          </a:xfrm>
          <a:prstGeom prst="rect">
            <a:avLst/>
          </a:prstGeom>
          <a:solidFill>
            <a:srgbClr val="ECD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17" name="TextBox 16">
            <a:extLst>
              <a:ext uri="{FF2B5EF4-FFF2-40B4-BE49-F238E27FC236}">
                <a16:creationId xmlns:a16="http://schemas.microsoft.com/office/drawing/2014/main" id="{47696081-60B8-8319-2602-F667978ECF22}"/>
              </a:ext>
            </a:extLst>
          </p:cNvPr>
          <p:cNvSpPr txBox="1"/>
          <p:nvPr/>
        </p:nvSpPr>
        <p:spPr>
          <a:xfrm>
            <a:off x="8303912" y="1069757"/>
            <a:ext cx="3400760" cy="400110"/>
          </a:xfrm>
          <a:prstGeom prst="rect">
            <a:avLst/>
          </a:prstGeom>
          <a:noFill/>
        </p:spPr>
        <p:txBody>
          <a:bodyPr wrap="square" lIns="0" rIns="0" rtlCol="0" anchor="b">
            <a:spAutoFit/>
          </a:bodyPr>
          <a:lstStyle/>
          <a:p>
            <a:r>
              <a:rPr lang="en-US" sz="2000" b="1" noProof="1">
                <a:latin typeface="+mj-lt"/>
              </a:rPr>
              <a:t>Manufacturing</a:t>
            </a:r>
          </a:p>
        </p:txBody>
      </p:sp>
      <p:sp>
        <p:nvSpPr>
          <p:cNvPr id="26" name="TextBox 25">
            <a:extLst>
              <a:ext uri="{FF2B5EF4-FFF2-40B4-BE49-F238E27FC236}">
                <a16:creationId xmlns:a16="http://schemas.microsoft.com/office/drawing/2014/main" id="{0FC54C38-8E89-F575-6FE1-87066AA58957}"/>
              </a:ext>
            </a:extLst>
          </p:cNvPr>
          <p:cNvSpPr txBox="1"/>
          <p:nvPr/>
        </p:nvSpPr>
        <p:spPr>
          <a:xfrm>
            <a:off x="8300250" y="1469866"/>
            <a:ext cx="3400761" cy="961200"/>
          </a:xfrm>
          <a:prstGeom prst="rect">
            <a:avLst/>
          </a:prstGeom>
          <a:solidFill>
            <a:schemeClr val="bg2"/>
          </a:solidFill>
        </p:spPr>
        <p:txBody>
          <a:bodyPr wrap="square" lIns="108000" tIns="72000" rIns="0" bIns="0" rtlCol="0" anchor="t">
            <a:noAutofit/>
          </a:bodyPr>
          <a:lstStyle/>
          <a:p>
            <a:pPr marL="144000" indent="-144000">
              <a:spcBef>
                <a:spcPts val="600"/>
              </a:spcBef>
              <a:spcAft>
                <a:spcPts val="600"/>
              </a:spcAft>
              <a:buFont typeface="Arial" panose="020B0604020202020204" pitchFamily="34" charset="0"/>
              <a:buChar char="•"/>
            </a:pPr>
            <a:r>
              <a:rPr lang="en-US" sz="1400" noProof="1">
                <a:latin typeface="+mj-lt"/>
              </a:rPr>
              <a:t>In-house design, production &amp; </a:t>
            </a:r>
            <a:br>
              <a:rPr lang="en-US" sz="1400" noProof="1">
                <a:latin typeface="+mj-lt"/>
              </a:rPr>
            </a:br>
            <a:r>
              <a:rPr lang="en-US" sz="1400" noProof="1">
                <a:latin typeface="+mj-lt"/>
              </a:rPr>
              <a:t>quality control </a:t>
            </a:r>
          </a:p>
          <a:p>
            <a:pPr marL="144000" indent="-144000">
              <a:spcBef>
                <a:spcPts val="600"/>
              </a:spcBef>
              <a:spcAft>
                <a:spcPts val="600"/>
              </a:spcAft>
              <a:buFont typeface="Arial" panose="020B0604020202020204" pitchFamily="34" charset="0"/>
              <a:buChar char="•"/>
            </a:pPr>
            <a:r>
              <a:rPr lang="en-US" sz="1400" noProof="1">
                <a:latin typeface="+mj-lt"/>
              </a:rPr>
              <a:t>Faster time-to-market for new trends</a:t>
            </a:r>
          </a:p>
        </p:txBody>
      </p:sp>
      <p:sp>
        <p:nvSpPr>
          <p:cNvPr id="56" name="Rectangle 55">
            <a:extLst>
              <a:ext uri="{FF2B5EF4-FFF2-40B4-BE49-F238E27FC236}">
                <a16:creationId xmlns:a16="http://schemas.microsoft.com/office/drawing/2014/main" id="{1E59021D-CDBF-CDCA-1350-7187BA73BB14}"/>
              </a:ext>
            </a:extLst>
          </p:cNvPr>
          <p:cNvSpPr/>
          <p:nvPr/>
        </p:nvSpPr>
        <p:spPr>
          <a:xfrm>
            <a:off x="8256436" y="4375391"/>
            <a:ext cx="45719" cy="771778"/>
          </a:xfrm>
          <a:prstGeom prst="rect">
            <a:avLst/>
          </a:prstGeom>
          <a:solidFill>
            <a:srgbClr val="AB1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Tree>
    <p:extLst>
      <p:ext uri="{BB962C8B-B14F-4D97-AF65-F5344CB8AC3E}">
        <p14:creationId xmlns:p14="http://schemas.microsoft.com/office/powerpoint/2010/main" val="471128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A00CC-4433-A74B-BB76-D4079E15854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0196C97-B7FD-14ED-9C63-2E6DA737C0C4}"/>
              </a:ext>
            </a:extLst>
          </p:cNvPr>
          <p:cNvSpPr/>
          <p:nvPr/>
        </p:nvSpPr>
        <p:spPr>
          <a:xfrm>
            <a:off x="8369498" y="3874100"/>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2" name="Rectangle 1">
            <a:extLst>
              <a:ext uri="{FF2B5EF4-FFF2-40B4-BE49-F238E27FC236}">
                <a16:creationId xmlns:a16="http://schemas.microsoft.com/office/drawing/2014/main" id="{6388608B-7B37-F040-90F6-5C2C747D3977}"/>
              </a:ext>
            </a:extLst>
          </p:cNvPr>
          <p:cNvSpPr/>
          <p:nvPr/>
        </p:nvSpPr>
        <p:spPr>
          <a:xfrm>
            <a:off x="284511" y="1024757"/>
            <a:ext cx="7751441" cy="5183407"/>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IN" sz="1400">
                <a:latin typeface="+mj-lt"/>
                <a:cs typeface="Calibri Light" panose="020F0302020204030204" pitchFamily="34" charset="0"/>
              </a:rPr>
              <a:t>The Company currently operates with its flagship retail showroom in Ahmedabad in B2C with Brand Name “Harit Zaveri Jewellers”.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It was built with the aim of bringing transparency and ethical practices in maintaining and offering the finest quality of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at the right price to customers in the retail market. </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The showroom is spread over 11,667 sq. ft. and is situated in Satellite area of Ahmedabad, Gujarat in the vicinity where other large retailers have their presence.</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The Retail division offers gold and </a:t>
            </a:r>
            <a:r>
              <a:rPr lang="en-US" sz="1400" err="1">
                <a:latin typeface="+mj-lt"/>
                <a:cs typeface="Calibri Light" panose="020F0302020204030204" pitchFamily="34" charset="0"/>
              </a:rPr>
              <a:t>Polki</a:t>
            </a:r>
            <a:r>
              <a:rPr lang="en-US" sz="1400">
                <a:latin typeface="+mj-lt"/>
                <a:cs typeface="Calibri Light" panose="020F0302020204030204" pitchFamily="34" charset="0"/>
              </a:rPr>
              <a:t>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along with other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such as platinum, silver, diamond and other artifacts. </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Within these product categories, RBZ offers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for various occasions, including festivals, weddings and daily wear. </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The range includes a wide variety of </a:t>
            </a:r>
            <a:r>
              <a:rPr lang="en-US" sz="1400" err="1">
                <a:latin typeface="+mj-lt"/>
                <a:cs typeface="Calibri Light" panose="020F0302020204030204" pitchFamily="34" charset="0"/>
              </a:rPr>
              <a:t>jewellery</a:t>
            </a:r>
            <a:r>
              <a:rPr lang="en-US" sz="1400">
                <a:latin typeface="+mj-lt"/>
                <a:cs typeface="Calibri Light" panose="020F0302020204030204" pitchFamily="34" charset="0"/>
              </a:rPr>
              <a:t> options such as rings, earrings, pendants, bracelets, necklaces, chains, waistbands, and bangles.</a:t>
            </a:r>
          </a:p>
          <a:p>
            <a:pPr marL="285750" indent="-285750" algn="just">
              <a:lnSpc>
                <a:spcPct val="150000"/>
              </a:lnSpc>
              <a:spcBef>
                <a:spcPts val="600"/>
              </a:spcBef>
              <a:spcAft>
                <a:spcPts val="600"/>
              </a:spcAft>
              <a:buFont typeface="Arial" panose="020B0604020202020204" pitchFamily="34" charset="0"/>
              <a:buChar char="•"/>
            </a:pPr>
            <a:r>
              <a:rPr lang="en-US" sz="1400">
                <a:latin typeface="+mj-lt"/>
                <a:cs typeface="Calibri Light" panose="020F0302020204030204" pitchFamily="34" charset="0"/>
              </a:rPr>
              <a:t>The retail business comprises approximately 65% occasion wear and 35% daily wear on average.</a:t>
            </a:r>
          </a:p>
        </p:txBody>
      </p:sp>
      <p:graphicFrame>
        <p:nvGraphicFramePr>
          <p:cNvPr id="5" name="Chart 4">
            <a:extLst>
              <a:ext uri="{FF2B5EF4-FFF2-40B4-BE49-F238E27FC236}">
                <a16:creationId xmlns:a16="http://schemas.microsoft.com/office/drawing/2014/main" id="{62C73949-E084-4B83-A9F2-8BC19B66D7DB}"/>
              </a:ext>
            </a:extLst>
          </p:cNvPr>
          <p:cNvGraphicFramePr/>
          <p:nvPr>
            <p:extLst>
              <p:ext uri="{D42A27DB-BD31-4B8C-83A1-F6EECF244321}">
                <p14:modId xmlns:p14="http://schemas.microsoft.com/office/powerpoint/2010/main" val="4048826083"/>
              </p:ext>
            </p:extLst>
          </p:nvPr>
        </p:nvGraphicFramePr>
        <p:xfrm>
          <a:off x="8369499" y="3894667"/>
          <a:ext cx="3296862" cy="262294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8CB9851B-D5B6-6131-AC4D-39E29E011EF2}"/>
              </a:ext>
            </a:extLst>
          </p:cNvPr>
          <p:cNvSpPr/>
          <p:nvPr/>
        </p:nvSpPr>
        <p:spPr>
          <a:xfrm>
            <a:off x="8369498" y="1058328"/>
            <a:ext cx="3296863" cy="26435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graphicFrame>
        <p:nvGraphicFramePr>
          <p:cNvPr id="4" name="Chart 3">
            <a:extLst>
              <a:ext uri="{FF2B5EF4-FFF2-40B4-BE49-F238E27FC236}">
                <a16:creationId xmlns:a16="http://schemas.microsoft.com/office/drawing/2014/main" id="{94B9034D-7068-DACD-330B-A9B8D5F01166}"/>
              </a:ext>
            </a:extLst>
          </p:cNvPr>
          <p:cNvGraphicFramePr/>
          <p:nvPr>
            <p:extLst>
              <p:ext uri="{D42A27DB-BD31-4B8C-83A1-F6EECF244321}">
                <p14:modId xmlns:p14="http://schemas.microsoft.com/office/powerpoint/2010/main" val="2028581131"/>
              </p:ext>
            </p:extLst>
          </p:nvPr>
        </p:nvGraphicFramePr>
        <p:xfrm>
          <a:off x="8369498" y="1058329"/>
          <a:ext cx="3296863" cy="2643506"/>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8">
            <a:extLst>
              <a:ext uri="{FF2B5EF4-FFF2-40B4-BE49-F238E27FC236}">
                <a16:creationId xmlns:a16="http://schemas.microsoft.com/office/drawing/2014/main" id="{AFFC55C8-0743-0B7B-35D7-4795C476DDBE}"/>
              </a:ext>
            </a:extLst>
          </p:cNvPr>
          <p:cNvSpPr>
            <a:spLocks noGrp="1"/>
          </p:cNvSpPr>
          <p:nvPr>
            <p:ph type="title"/>
          </p:nvPr>
        </p:nvSpPr>
        <p:spPr/>
        <p:txBody>
          <a:bodyPr/>
          <a:lstStyle/>
          <a:p>
            <a:r>
              <a:rPr lang="en-IN" dirty="0">
                <a:latin typeface="+mj-lt"/>
              </a:rPr>
              <a:t>Retail Business </a:t>
            </a:r>
          </a:p>
        </p:txBody>
      </p:sp>
    </p:spTree>
    <p:extLst>
      <p:ext uri="{BB962C8B-B14F-4D97-AF65-F5344CB8AC3E}">
        <p14:creationId xmlns:p14="http://schemas.microsoft.com/office/powerpoint/2010/main" val="529453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02CE5EFA-88FA-B734-8B27-E989D1F1C40E}"/>
              </a:ext>
            </a:extLst>
          </p:cNvPr>
          <p:cNvGrpSpPr/>
          <p:nvPr/>
        </p:nvGrpSpPr>
        <p:grpSpPr>
          <a:xfrm>
            <a:off x="6489696" y="892028"/>
            <a:ext cx="5287809" cy="3120282"/>
            <a:chOff x="7086600" y="886206"/>
            <a:chExt cx="4370090" cy="2578745"/>
          </a:xfrm>
        </p:grpSpPr>
        <p:pic>
          <p:nvPicPr>
            <p:cNvPr id="21" name="Picture 20">
              <a:extLst>
                <a:ext uri="{FF2B5EF4-FFF2-40B4-BE49-F238E27FC236}">
                  <a16:creationId xmlns:a16="http://schemas.microsoft.com/office/drawing/2014/main" id="{1BC165C1-A837-B508-27BB-803BE311B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886206"/>
              <a:ext cx="2062995" cy="2578744"/>
            </a:xfrm>
            <a:prstGeom prst="rect">
              <a:avLst/>
            </a:prstGeom>
          </p:spPr>
        </p:pic>
        <p:pic>
          <p:nvPicPr>
            <p:cNvPr id="22" name="Picture 21">
              <a:extLst>
                <a:ext uri="{FF2B5EF4-FFF2-40B4-BE49-F238E27FC236}">
                  <a16:creationId xmlns:a16="http://schemas.microsoft.com/office/drawing/2014/main" id="{A7E8B860-8376-3CE2-EEE5-B7EDFEE199E9}"/>
                </a:ext>
              </a:extLst>
            </p:cNvPr>
            <p:cNvPicPr>
              <a:picLocks noChangeAspect="1"/>
            </p:cNvPicPr>
            <p:nvPr/>
          </p:nvPicPr>
          <p:blipFill>
            <a:blip r:embed="rId4" cstate="print">
              <a:extLst>
                <a:ext uri="{28A0092B-C50C-407E-A947-70E740481C1C}">
                  <a14:useLocalDpi xmlns:a14="http://schemas.microsoft.com/office/drawing/2010/main" val="0"/>
                </a:ext>
              </a:extLst>
            </a:blip>
            <a:srcRect b="5371"/>
            <a:stretch>
              <a:fillRect/>
            </a:stretch>
          </p:blipFill>
          <p:spPr>
            <a:xfrm>
              <a:off x="9276595" y="886207"/>
              <a:ext cx="2180095" cy="2578744"/>
            </a:xfrm>
            <a:prstGeom prst="rect">
              <a:avLst/>
            </a:prstGeom>
          </p:spPr>
        </p:pic>
      </p:grpSp>
      <p:pic>
        <p:nvPicPr>
          <p:cNvPr id="26" name="Picture 25">
            <a:extLst>
              <a:ext uri="{FF2B5EF4-FFF2-40B4-BE49-F238E27FC236}">
                <a16:creationId xmlns:a16="http://schemas.microsoft.com/office/drawing/2014/main" id="{BE2F7A8B-5D2F-3531-4E4B-FF99983E976B}"/>
              </a:ext>
            </a:extLst>
          </p:cNvPr>
          <p:cNvPicPr>
            <a:picLocks noChangeAspect="1"/>
          </p:cNvPicPr>
          <p:nvPr/>
        </p:nvPicPr>
        <p:blipFill>
          <a:blip r:embed="rId5" cstate="print">
            <a:extLst>
              <a:ext uri="{28A0092B-C50C-407E-A947-70E740481C1C}">
                <a14:useLocalDpi xmlns:a14="http://schemas.microsoft.com/office/drawing/2010/main" val="0"/>
              </a:ext>
            </a:extLst>
          </a:blip>
          <a:srcRect b="5734"/>
          <a:stretch>
            <a:fillRect/>
          </a:stretch>
        </p:blipFill>
        <p:spPr>
          <a:xfrm>
            <a:off x="6095523" y="4100516"/>
            <a:ext cx="2022574" cy="2383253"/>
          </a:xfrm>
          <a:prstGeom prst="rect">
            <a:avLst/>
          </a:prstGeom>
        </p:spPr>
      </p:pic>
      <p:pic>
        <p:nvPicPr>
          <p:cNvPr id="27" name="Picture 26">
            <a:extLst>
              <a:ext uri="{FF2B5EF4-FFF2-40B4-BE49-F238E27FC236}">
                <a16:creationId xmlns:a16="http://schemas.microsoft.com/office/drawing/2014/main" id="{9E44125D-16E6-EFB5-5190-51E0282C40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81093" y="4100516"/>
            <a:ext cx="1906602" cy="2383252"/>
          </a:xfrm>
          <a:prstGeom prst="rect">
            <a:avLst/>
          </a:prstGeom>
        </p:spPr>
      </p:pic>
      <p:pic>
        <p:nvPicPr>
          <p:cNvPr id="28" name="Picture 27">
            <a:extLst>
              <a:ext uri="{FF2B5EF4-FFF2-40B4-BE49-F238E27FC236}">
                <a16:creationId xmlns:a16="http://schemas.microsoft.com/office/drawing/2014/main" id="{AB64EAF5-9A19-7773-014C-5E1992D83F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96294" y="4100516"/>
            <a:ext cx="1906602" cy="2383253"/>
          </a:xfrm>
          <a:prstGeom prst="rect">
            <a:avLst/>
          </a:prstGeom>
        </p:spPr>
      </p:pic>
      <p:pic>
        <p:nvPicPr>
          <p:cNvPr id="43" name="Picture 42">
            <a:extLst>
              <a:ext uri="{FF2B5EF4-FFF2-40B4-BE49-F238E27FC236}">
                <a16:creationId xmlns:a16="http://schemas.microsoft.com/office/drawing/2014/main" id="{08B38600-2094-1F90-FC11-984A00709836}"/>
              </a:ext>
            </a:extLst>
          </p:cNvPr>
          <p:cNvPicPr>
            <a:picLocks noChangeAspect="1"/>
          </p:cNvPicPr>
          <p:nvPr/>
        </p:nvPicPr>
        <p:blipFill>
          <a:blip r:embed="rId8" cstate="print">
            <a:extLst>
              <a:ext uri="{28A0092B-C50C-407E-A947-70E740481C1C}">
                <a14:useLocalDpi xmlns:a14="http://schemas.microsoft.com/office/drawing/2010/main" val="0"/>
              </a:ext>
            </a:extLst>
          </a:blip>
          <a:srcRect t="17157" b="17157"/>
          <a:stretch/>
        </p:blipFill>
        <p:spPr>
          <a:xfrm>
            <a:off x="286588" y="886494"/>
            <a:ext cx="1832189" cy="1757668"/>
          </a:xfrm>
          <a:prstGeom prst="rect">
            <a:avLst/>
          </a:prstGeom>
        </p:spPr>
      </p:pic>
      <p:pic>
        <p:nvPicPr>
          <p:cNvPr id="44" name="Picture 43">
            <a:extLst>
              <a:ext uri="{FF2B5EF4-FFF2-40B4-BE49-F238E27FC236}">
                <a16:creationId xmlns:a16="http://schemas.microsoft.com/office/drawing/2014/main" id="{BC2EB2D3-439F-75D9-DB9A-A8045B454AB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939" t="36000" r="21115" b="22273"/>
          <a:stretch/>
        </p:blipFill>
        <p:spPr>
          <a:xfrm>
            <a:off x="282480" y="2783853"/>
            <a:ext cx="1843815" cy="1757668"/>
          </a:xfrm>
          <a:prstGeom prst="rect">
            <a:avLst/>
          </a:prstGeom>
        </p:spPr>
      </p:pic>
      <p:pic>
        <p:nvPicPr>
          <p:cNvPr id="45" name="Picture 44">
            <a:extLst>
              <a:ext uri="{FF2B5EF4-FFF2-40B4-BE49-F238E27FC236}">
                <a16:creationId xmlns:a16="http://schemas.microsoft.com/office/drawing/2014/main" id="{F87627DB-E3BB-3BA6-D590-181D70DFC8BD}"/>
              </a:ext>
            </a:extLst>
          </p:cNvPr>
          <p:cNvPicPr>
            <a:picLocks noChangeAspect="1"/>
          </p:cNvPicPr>
          <p:nvPr/>
        </p:nvPicPr>
        <p:blipFill>
          <a:blip r:embed="rId10" cstate="print">
            <a:extLst>
              <a:ext uri="{28A0092B-C50C-407E-A947-70E740481C1C}">
                <a14:useLocalDpi xmlns:a14="http://schemas.microsoft.com/office/drawing/2010/main" val="0"/>
              </a:ext>
            </a:extLst>
          </a:blip>
          <a:srcRect t="17157" b="17157"/>
          <a:stretch/>
        </p:blipFill>
        <p:spPr>
          <a:xfrm>
            <a:off x="2204277" y="886494"/>
            <a:ext cx="1853291" cy="1750117"/>
          </a:xfrm>
          <a:prstGeom prst="rect">
            <a:avLst/>
          </a:prstGeom>
        </p:spPr>
      </p:pic>
      <p:pic>
        <p:nvPicPr>
          <p:cNvPr id="46" name="Picture 45">
            <a:extLst>
              <a:ext uri="{FF2B5EF4-FFF2-40B4-BE49-F238E27FC236}">
                <a16:creationId xmlns:a16="http://schemas.microsoft.com/office/drawing/2014/main" id="{C632AC2B-A62D-1FD2-E5FE-AB413ABF1511}"/>
              </a:ext>
            </a:extLst>
          </p:cNvPr>
          <p:cNvPicPr>
            <a:picLocks noChangeAspect="1"/>
          </p:cNvPicPr>
          <p:nvPr/>
        </p:nvPicPr>
        <p:blipFill>
          <a:blip r:embed="rId11" cstate="print">
            <a:extLst>
              <a:ext uri="{28A0092B-C50C-407E-A947-70E740481C1C}">
                <a14:useLocalDpi xmlns:a14="http://schemas.microsoft.com/office/drawing/2010/main" val="0"/>
              </a:ext>
            </a:extLst>
          </a:blip>
          <a:srcRect t="16490" b="16490"/>
          <a:stretch/>
        </p:blipFill>
        <p:spPr>
          <a:xfrm>
            <a:off x="2204277" y="2783853"/>
            <a:ext cx="1832189" cy="1764320"/>
          </a:xfrm>
          <a:prstGeom prst="rect">
            <a:avLst/>
          </a:prstGeom>
        </p:spPr>
      </p:pic>
      <p:pic>
        <p:nvPicPr>
          <p:cNvPr id="47" name="Picture 46">
            <a:extLst>
              <a:ext uri="{FF2B5EF4-FFF2-40B4-BE49-F238E27FC236}">
                <a16:creationId xmlns:a16="http://schemas.microsoft.com/office/drawing/2014/main" id="{17312917-8B10-EDA2-AFB3-20CAD629FC81}"/>
              </a:ext>
            </a:extLst>
          </p:cNvPr>
          <p:cNvPicPr>
            <a:picLocks noChangeAspect="1"/>
          </p:cNvPicPr>
          <p:nvPr/>
        </p:nvPicPr>
        <p:blipFill>
          <a:blip r:embed="rId12" cstate="print">
            <a:extLst>
              <a:ext uri="{28A0092B-C50C-407E-A947-70E740481C1C}">
                <a14:useLocalDpi xmlns:a14="http://schemas.microsoft.com/office/drawing/2010/main" val="0"/>
              </a:ext>
            </a:extLst>
          </a:blip>
          <a:srcRect t="18525" b="18525"/>
          <a:stretch/>
        </p:blipFill>
        <p:spPr>
          <a:xfrm>
            <a:off x="291592" y="4691695"/>
            <a:ext cx="1817946" cy="1799077"/>
          </a:xfrm>
          <a:prstGeom prst="rect">
            <a:avLst/>
          </a:prstGeom>
        </p:spPr>
      </p:pic>
      <p:pic>
        <p:nvPicPr>
          <p:cNvPr id="48" name="Picture 47">
            <a:extLst>
              <a:ext uri="{FF2B5EF4-FFF2-40B4-BE49-F238E27FC236}">
                <a16:creationId xmlns:a16="http://schemas.microsoft.com/office/drawing/2014/main" id="{52ECE55C-3016-E398-EAEE-2537C6806707}"/>
              </a:ext>
            </a:extLst>
          </p:cNvPr>
          <p:cNvPicPr>
            <a:picLocks noChangeAspect="1"/>
          </p:cNvPicPr>
          <p:nvPr/>
        </p:nvPicPr>
        <p:blipFill>
          <a:blip r:embed="rId13" cstate="print">
            <a:extLst>
              <a:ext uri="{28A0092B-C50C-407E-A947-70E740481C1C}">
                <a14:useLocalDpi xmlns:a14="http://schemas.microsoft.com/office/drawing/2010/main" val="0"/>
              </a:ext>
            </a:extLst>
          </a:blip>
          <a:srcRect t="17153" b="17153"/>
          <a:stretch/>
        </p:blipFill>
        <p:spPr>
          <a:xfrm>
            <a:off x="2204277" y="4691695"/>
            <a:ext cx="1832189" cy="1789071"/>
          </a:xfrm>
          <a:prstGeom prst="rect">
            <a:avLst/>
          </a:prstGeom>
        </p:spPr>
      </p:pic>
      <p:pic>
        <p:nvPicPr>
          <p:cNvPr id="49" name="Picture 48">
            <a:extLst>
              <a:ext uri="{FF2B5EF4-FFF2-40B4-BE49-F238E27FC236}">
                <a16:creationId xmlns:a16="http://schemas.microsoft.com/office/drawing/2014/main" id="{2D7EA19D-CAAE-F61B-78C9-F4B32F4E62A2}"/>
              </a:ext>
            </a:extLst>
          </p:cNvPr>
          <p:cNvPicPr>
            <a:picLocks noChangeAspect="1"/>
          </p:cNvPicPr>
          <p:nvPr/>
        </p:nvPicPr>
        <p:blipFill>
          <a:blip r:embed="rId14" cstate="print">
            <a:extLst>
              <a:ext uri="{28A0092B-C50C-407E-A947-70E740481C1C}">
                <a14:useLocalDpi xmlns:a14="http://schemas.microsoft.com/office/drawing/2010/main" val="0"/>
              </a:ext>
            </a:extLst>
          </a:blip>
          <a:srcRect t="17150" b="17150"/>
          <a:stretch/>
        </p:blipFill>
        <p:spPr>
          <a:xfrm>
            <a:off x="4140919" y="886494"/>
            <a:ext cx="1828081" cy="1757668"/>
          </a:xfrm>
          <a:prstGeom prst="rect">
            <a:avLst/>
          </a:prstGeom>
        </p:spPr>
      </p:pic>
      <p:pic>
        <p:nvPicPr>
          <p:cNvPr id="50" name="Picture 49">
            <a:extLst>
              <a:ext uri="{FF2B5EF4-FFF2-40B4-BE49-F238E27FC236}">
                <a16:creationId xmlns:a16="http://schemas.microsoft.com/office/drawing/2014/main" id="{B1B7175A-6CE1-0340-517C-03A29372DE5D}"/>
              </a:ext>
            </a:extLst>
          </p:cNvPr>
          <p:cNvPicPr>
            <a:picLocks noChangeAspect="1"/>
          </p:cNvPicPr>
          <p:nvPr/>
        </p:nvPicPr>
        <p:blipFill>
          <a:blip r:embed="rId15" cstate="print">
            <a:extLst>
              <a:ext uri="{28A0092B-C50C-407E-A947-70E740481C1C}">
                <a14:useLocalDpi xmlns:a14="http://schemas.microsoft.com/office/drawing/2010/main" val="0"/>
              </a:ext>
            </a:extLst>
          </a:blip>
          <a:srcRect t="18528" b="18528"/>
          <a:stretch/>
        </p:blipFill>
        <p:spPr>
          <a:xfrm>
            <a:off x="4132727" y="2783853"/>
            <a:ext cx="1826929" cy="1757667"/>
          </a:xfrm>
          <a:prstGeom prst="rect">
            <a:avLst/>
          </a:prstGeom>
        </p:spPr>
      </p:pic>
      <p:pic>
        <p:nvPicPr>
          <p:cNvPr id="51" name="Picture 50">
            <a:extLst>
              <a:ext uri="{FF2B5EF4-FFF2-40B4-BE49-F238E27FC236}">
                <a16:creationId xmlns:a16="http://schemas.microsoft.com/office/drawing/2014/main" id="{549E0228-1C62-B55C-C902-81CBCE9E8F05}"/>
              </a:ext>
            </a:extLst>
          </p:cNvPr>
          <p:cNvPicPr>
            <a:picLocks noChangeAspect="1"/>
          </p:cNvPicPr>
          <p:nvPr/>
        </p:nvPicPr>
        <p:blipFill>
          <a:blip r:embed="rId16" cstate="print">
            <a:extLst>
              <a:ext uri="{28A0092B-C50C-407E-A947-70E740481C1C}">
                <a14:useLocalDpi xmlns:a14="http://schemas.microsoft.com/office/drawing/2010/main" val="0"/>
              </a:ext>
            </a:extLst>
          </a:blip>
          <a:srcRect t="17150" b="17150"/>
          <a:stretch/>
        </p:blipFill>
        <p:spPr>
          <a:xfrm>
            <a:off x="4152544" y="4691695"/>
            <a:ext cx="1816456" cy="1785709"/>
          </a:xfrm>
          <a:prstGeom prst="rect">
            <a:avLst/>
          </a:prstGeom>
        </p:spPr>
      </p:pic>
      <p:cxnSp>
        <p:nvCxnSpPr>
          <p:cNvPr id="52" name="Straight Connector 51">
            <a:extLst>
              <a:ext uri="{FF2B5EF4-FFF2-40B4-BE49-F238E27FC236}">
                <a16:creationId xmlns:a16="http://schemas.microsoft.com/office/drawing/2014/main" id="{8D2E8DA0-4191-A72B-D0A4-9F8EB6293F9D}"/>
              </a:ext>
            </a:extLst>
          </p:cNvPr>
          <p:cNvCxnSpPr>
            <a:cxnSpLocks/>
          </p:cNvCxnSpPr>
          <p:nvPr/>
        </p:nvCxnSpPr>
        <p:spPr>
          <a:xfrm>
            <a:off x="6229348" y="895801"/>
            <a:ext cx="0" cy="3116508"/>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740A2E2-B9F5-C818-75DA-8C53563318E4}"/>
              </a:ext>
            </a:extLst>
          </p:cNvPr>
          <p:cNvCxnSpPr>
            <a:cxnSpLocks/>
          </p:cNvCxnSpPr>
          <p:nvPr/>
        </p:nvCxnSpPr>
        <p:spPr>
          <a:xfrm flipV="1">
            <a:off x="6229348" y="2346087"/>
            <a:ext cx="0" cy="1075318"/>
          </a:xfrm>
          <a:prstGeom prst="line">
            <a:avLst/>
          </a:prstGeom>
          <a:ln w="38100">
            <a:solidFill>
              <a:srgbClr val="ECD472"/>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0D504263-BC86-A0E6-B6BF-34231B9B8998}"/>
              </a:ext>
            </a:extLst>
          </p:cNvPr>
          <p:cNvSpPr txBox="1">
            <a:spLocks/>
          </p:cNvSpPr>
          <p:nvPr/>
        </p:nvSpPr>
        <p:spPr>
          <a:xfrm>
            <a:off x="95250" y="-3421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spc="120" baseline="0">
                <a:solidFill>
                  <a:schemeClr val="tx1"/>
                </a:solidFill>
                <a:latin typeface="Calibri Light" panose="020F0302020204030204" pitchFamily="34" charset="0"/>
                <a:ea typeface="+mj-ea"/>
                <a:cs typeface="Calibri Light" panose="020F0302020204030204" pitchFamily="34" charset="0"/>
              </a:defRPr>
            </a:lvl1pPr>
          </a:lstStyle>
          <a:p>
            <a:r>
              <a:rPr lang="da-DK"/>
              <a:t>Product Collections</a:t>
            </a:r>
            <a:endParaRPr lang="en-IN"/>
          </a:p>
        </p:txBody>
      </p:sp>
    </p:spTree>
    <p:extLst>
      <p:ext uri="{BB962C8B-B14F-4D97-AF65-F5344CB8AC3E}">
        <p14:creationId xmlns:p14="http://schemas.microsoft.com/office/powerpoint/2010/main" val="316178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5F1E6A2F-A608-AA53-C134-DA662202611B}"/>
              </a:ext>
            </a:extLst>
          </p:cNvPr>
          <p:cNvPicPr>
            <a:picLocks noChangeAspect="1"/>
          </p:cNvPicPr>
          <p:nvPr/>
        </p:nvPicPr>
        <p:blipFill>
          <a:blip r:embed="rId3" cstate="print">
            <a:extLst>
              <a:ext uri="{28A0092B-C50C-407E-A947-70E740481C1C}">
                <a14:useLocalDpi xmlns:a14="http://schemas.microsoft.com/office/drawing/2010/main" val="0"/>
              </a:ext>
            </a:extLst>
          </a:blip>
          <a:srcRect l="7292"/>
          <a:stretch>
            <a:fillRect/>
          </a:stretch>
        </p:blipFill>
        <p:spPr>
          <a:xfrm>
            <a:off x="7134225" y="2795524"/>
            <a:ext cx="4962498" cy="3586225"/>
          </a:xfrm>
          <a:prstGeom prst="rect">
            <a:avLst/>
          </a:prstGeom>
        </p:spPr>
      </p:pic>
      <p:sp>
        <p:nvSpPr>
          <p:cNvPr id="2" name="Title 1">
            <a:extLst>
              <a:ext uri="{FF2B5EF4-FFF2-40B4-BE49-F238E27FC236}">
                <a16:creationId xmlns:a16="http://schemas.microsoft.com/office/drawing/2014/main" id="{0D504263-BC86-A0E6-B6BF-34231B9B8998}"/>
              </a:ext>
            </a:extLst>
          </p:cNvPr>
          <p:cNvSpPr>
            <a:spLocks noGrp="1"/>
          </p:cNvSpPr>
          <p:nvPr>
            <p:ph type="title"/>
          </p:nvPr>
        </p:nvSpPr>
        <p:spPr/>
        <p:txBody>
          <a:bodyPr/>
          <a:lstStyle/>
          <a:p>
            <a:r>
              <a:rPr lang="da-DK">
                <a:latin typeface="+mj-lt"/>
              </a:rPr>
              <a:t>Retail Store – Ahmedabad</a:t>
            </a:r>
            <a:endParaRPr lang="en-IN">
              <a:latin typeface="+mj-lt"/>
            </a:endParaRPr>
          </a:p>
        </p:txBody>
      </p:sp>
      <p:cxnSp>
        <p:nvCxnSpPr>
          <p:cNvPr id="4" name="Straight Connector 3">
            <a:extLst>
              <a:ext uri="{FF2B5EF4-FFF2-40B4-BE49-F238E27FC236}">
                <a16:creationId xmlns:a16="http://schemas.microsoft.com/office/drawing/2014/main" id="{E9855D3E-35BF-B459-4A11-AEAF8E3C0248}"/>
              </a:ext>
            </a:extLst>
          </p:cNvPr>
          <p:cNvCxnSpPr>
            <a:cxnSpLocks/>
          </p:cNvCxnSpPr>
          <p:nvPr/>
        </p:nvCxnSpPr>
        <p:spPr>
          <a:xfrm>
            <a:off x="-26694" y="2702594"/>
            <a:ext cx="12235557"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6E94A8-D9B2-9981-A2C9-6B00B948E84B}"/>
              </a:ext>
            </a:extLst>
          </p:cNvPr>
          <p:cNvCxnSpPr>
            <a:cxnSpLocks/>
          </p:cNvCxnSpPr>
          <p:nvPr/>
        </p:nvCxnSpPr>
        <p:spPr>
          <a:xfrm>
            <a:off x="1967907" y="2683588"/>
            <a:ext cx="2140965" cy="0"/>
          </a:xfrm>
          <a:prstGeom prst="line">
            <a:avLst/>
          </a:prstGeom>
          <a:ln w="28575">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2D0BADE-9A09-AA69-EE13-2F98A5617C39}"/>
              </a:ext>
            </a:extLst>
          </p:cNvPr>
          <p:cNvCxnSpPr>
            <a:cxnSpLocks/>
          </p:cNvCxnSpPr>
          <p:nvPr/>
        </p:nvCxnSpPr>
        <p:spPr>
          <a:xfrm>
            <a:off x="-26694" y="6436394"/>
            <a:ext cx="12235557" cy="0"/>
          </a:xfrm>
          <a:prstGeom prst="line">
            <a:avLst/>
          </a:prstGeom>
          <a:ln>
            <a:solidFill>
              <a:srgbClr val="AB1E3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F39DE04-C072-6AC9-69EA-86F91A9E6943}"/>
              </a:ext>
            </a:extLst>
          </p:cNvPr>
          <p:cNvCxnSpPr>
            <a:cxnSpLocks/>
          </p:cNvCxnSpPr>
          <p:nvPr/>
        </p:nvCxnSpPr>
        <p:spPr>
          <a:xfrm>
            <a:off x="996357" y="6417388"/>
            <a:ext cx="2140965" cy="0"/>
          </a:xfrm>
          <a:prstGeom prst="line">
            <a:avLst/>
          </a:prstGeom>
          <a:ln w="28575">
            <a:solidFill>
              <a:srgbClr val="ECD472"/>
            </a:solidFill>
          </a:ln>
        </p:spPr>
        <p:style>
          <a:lnRef idx="1">
            <a:schemeClr val="accent1"/>
          </a:lnRef>
          <a:fillRef idx="0">
            <a:schemeClr val="accent1"/>
          </a:fillRef>
          <a:effectRef idx="0">
            <a:schemeClr val="accent1"/>
          </a:effectRef>
          <a:fontRef idx="minor">
            <a:schemeClr val="tx1"/>
          </a:fontRef>
        </p:style>
      </p:cxnSp>
      <p:pic>
        <p:nvPicPr>
          <p:cNvPr id="35" name="Picture 34">
            <a:extLst>
              <a:ext uri="{FF2B5EF4-FFF2-40B4-BE49-F238E27FC236}">
                <a16:creationId xmlns:a16="http://schemas.microsoft.com/office/drawing/2014/main" id="{687D1538-4CE4-D1F1-5B8A-17312BCBEC93}"/>
              </a:ext>
            </a:extLst>
          </p:cNvPr>
          <p:cNvPicPr>
            <a:picLocks/>
          </p:cNvPicPr>
          <p:nvPr/>
        </p:nvPicPr>
        <p:blipFill>
          <a:blip r:embed="rId4" cstate="print">
            <a:extLst>
              <a:ext uri="{28A0092B-C50C-407E-A947-70E740481C1C}">
                <a14:useLocalDpi xmlns:a14="http://schemas.microsoft.com/office/drawing/2010/main" val="0"/>
              </a:ext>
            </a:extLst>
          </a:blip>
          <a:srcRect l="7663" r="7663"/>
          <a:stretch/>
        </p:blipFill>
        <p:spPr>
          <a:xfrm>
            <a:off x="3721639" y="4573822"/>
            <a:ext cx="3286263" cy="1796400"/>
          </a:xfrm>
          <a:prstGeom prst="rect">
            <a:avLst/>
          </a:prstGeom>
        </p:spPr>
      </p:pic>
      <p:pic>
        <p:nvPicPr>
          <p:cNvPr id="36" name="Picture 35">
            <a:extLst>
              <a:ext uri="{FF2B5EF4-FFF2-40B4-BE49-F238E27FC236}">
                <a16:creationId xmlns:a16="http://schemas.microsoft.com/office/drawing/2014/main" id="{252E87CD-2B19-183B-BF26-2E9DC69C5D3F}"/>
              </a:ext>
            </a:extLst>
          </p:cNvPr>
          <p:cNvPicPr>
            <a:picLocks/>
          </p:cNvPicPr>
          <p:nvPr/>
        </p:nvPicPr>
        <p:blipFill>
          <a:blip r:embed="rId5" cstate="print">
            <a:extLst>
              <a:ext uri="{28A0092B-C50C-407E-A947-70E740481C1C}">
                <a14:useLocalDpi xmlns:a14="http://schemas.microsoft.com/office/drawing/2010/main" val="0"/>
              </a:ext>
            </a:extLst>
          </a:blip>
          <a:srcRect l="5814" r="5814"/>
          <a:stretch/>
        </p:blipFill>
        <p:spPr>
          <a:xfrm>
            <a:off x="4566570" y="794105"/>
            <a:ext cx="3278262" cy="1796400"/>
          </a:xfrm>
          <a:prstGeom prst="rect">
            <a:avLst/>
          </a:prstGeom>
        </p:spPr>
      </p:pic>
      <p:pic>
        <p:nvPicPr>
          <p:cNvPr id="37" name="Picture 36">
            <a:extLst>
              <a:ext uri="{FF2B5EF4-FFF2-40B4-BE49-F238E27FC236}">
                <a16:creationId xmlns:a16="http://schemas.microsoft.com/office/drawing/2014/main" id="{9395B8C5-3A1D-DADE-7683-E1D02F91B00C}"/>
              </a:ext>
            </a:extLst>
          </p:cNvPr>
          <p:cNvPicPr>
            <a:picLocks/>
          </p:cNvPicPr>
          <p:nvPr/>
        </p:nvPicPr>
        <p:blipFill>
          <a:blip r:embed="rId6" cstate="print">
            <a:extLst>
              <a:ext uri="{28A0092B-C50C-407E-A947-70E740481C1C}">
                <a14:useLocalDpi xmlns:a14="http://schemas.microsoft.com/office/drawing/2010/main" val="0"/>
              </a:ext>
            </a:extLst>
          </a:blip>
          <a:srcRect l="9415" t="11395" r="9415" b="1"/>
          <a:stretch>
            <a:fillRect/>
          </a:stretch>
        </p:blipFill>
        <p:spPr>
          <a:xfrm>
            <a:off x="683855" y="795116"/>
            <a:ext cx="3425017" cy="1796400"/>
          </a:xfrm>
          <a:prstGeom prst="rect">
            <a:avLst/>
          </a:prstGeom>
        </p:spPr>
      </p:pic>
      <p:pic>
        <p:nvPicPr>
          <p:cNvPr id="38" name="Picture 37">
            <a:extLst>
              <a:ext uri="{FF2B5EF4-FFF2-40B4-BE49-F238E27FC236}">
                <a16:creationId xmlns:a16="http://schemas.microsoft.com/office/drawing/2014/main" id="{E9216C8C-7700-56BD-CC5E-78B84E5B1850}"/>
              </a:ext>
            </a:extLst>
          </p:cNvPr>
          <p:cNvPicPr>
            <a:picLocks/>
          </p:cNvPicPr>
          <p:nvPr/>
        </p:nvPicPr>
        <p:blipFill>
          <a:blip r:embed="rId7" cstate="print">
            <a:extLst>
              <a:ext uri="{28A0092B-C50C-407E-A947-70E740481C1C}">
                <a14:useLocalDpi xmlns:a14="http://schemas.microsoft.com/office/drawing/2010/main" val="0"/>
              </a:ext>
            </a:extLst>
          </a:blip>
          <a:srcRect l="11829" t="11053" r="8331" b="12282"/>
          <a:stretch>
            <a:fillRect/>
          </a:stretch>
        </p:blipFill>
        <p:spPr>
          <a:xfrm>
            <a:off x="8346666" y="807994"/>
            <a:ext cx="3278261" cy="1796400"/>
          </a:xfrm>
          <a:prstGeom prst="rect">
            <a:avLst/>
          </a:prstGeom>
        </p:spPr>
      </p:pic>
      <p:cxnSp>
        <p:nvCxnSpPr>
          <p:cNvPr id="49" name="Straight Connector 48">
            <a:extLst>
              <a:ext uri="{FF2B5EF4-FFF2-40B4-BE49-F238E27FC236}">
                <a16:creationId xmlns:a16="http://schemas.microsoft.com/office/drawing/2014/main" id="{77FBF091-F042-120E-1C18-59224C7181C4}"/>
              </a:ext>
            </a:extLst>
          </p:cNvPr>
          <p:cNvCxnSpPr>
            <a:cxnSpLocks/>
          </p:cNvCxnSpPr>
          <p:nvPr/>
        </p:nvCxnSpPr>
        <p:spPr>
          <a:xfrm>
            <a:off x="4993260" y="2683588"/>
            <a:ext cx="2140965" cy="0"/>
          </a:xfrm>
          <a:prstGeom prst="line">
            <a:avLst/>
          </a:prstGeom>
          <a:ln w="28575">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35F92AF-BB30-3633-6376-95AE007129E1}"/>
              </a:ext>
            </a:extLst>
          </p:cNvPr>
          <p:cNvCxnSpPr>
            <a:cxnSpLocks/>
          </p:cNvCxnSpPr>
          <p:nvPr/>
        </p:nvCxnSpPr>
        <p:spPr>
          <a:xfrm>
            <a:off x="7844832" y="2683588"/>
            <a:ext cx="2140965" cy="0"/>
          </a:xfrm>
          <a:prstGeom prst="line">
            <a:avLst/>
          </a:prstGeom>
          <a:ln w="28575">
            <a:solidFill>
              <a:srgbClr val="ECD47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30EA93C-FC97-EB6F-BB38-48F9D36205C3}"/>
              </a:ext>
            </a:extLst>
          </p:cNvPr>
          <p:cNvCxnSpPr>
            <a:cxnSpLocks/>
          </p:cNvCxnSpPr>
          <p:nvPr/>
        </p:nvCxnSpPr>
        <p:spPr>
          <a:xfrm>
            <a:off x="6073182" y="6424451"/>
            <a:ext cx="2140965" cy="0"/>
          </a:xfrm>
          <a:prstGeom prst="line">
            <a:avLst/>
          </a:prstGeom>
          <a:ln w="28575">
            <a:solidFill>
              <a:srgbClr val="ECD47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141E061-BB17-AF50-44C3-F7EA5E2A5FFF}"/>
              </a:ext>
            </a:extLst>
          </p:cNvPr>
          <p:cNvPicPr>
            <a:picLocks noChangeAspect="1"/>
          </p:cNvPicPr>
          <p:nvPr/>
        </p:nvPicPr>
        <p:blipFill>
          <a:blip r:embed="rId8" cstate="print">
            <a:extLst>
              <a:ext uri="{28A0092B-C50C-407E-A947-70E740481C1C}">
                <a14:useLocalDpi xmlns:a14="http://schemas.microsoft.com/office/drawing/2010/main" val="0"/>
              </a:ext>
            </a:extLst>
          </a:blip>
          <a:srcRect l="13987" r="5736"/>
          <a:stretch>
            <a:fillRect/>
          </a:stretch>
        </p:blipFill>
        <p:spPr>
          <a:xfrm>
            <a:off x="134602" y="4572288"/>
            <a:ext cx="3425017" cy="1755648"/>
          </a:xfrm>
          <a:prstGeom prst="rect">
            <a:avLst/>
          </a:prstGeom>
        </p:spPr>
      </p:pic>
      <p:pic>
        <p:nvPicPr>
          <p:cNvPr id="10" name="Picture 9">
            <a:extLst>
              <a:ext uri="{FF2B5EF4-FFF2-40B4-BE49-F238E27FC236}">
                <a16:creationId xmlns:a16="http://schemas.microsoft.com/office/drawing/2014/main" id="{CED01D4C-1EDB-6B3B-D80E-9D310E2C2A6F}"/>
              </a:ext>
            </a:extLst>
          </p:cNvPr>
          <p:cNvPicPr>
            <a:picLocks noChangeAspect="1"/>
          </p:cNvPicPr>
          <p:nvPr/>
        </p:nvPicPr>
        <p:blipFill>
          <a:blip r:embed="rId9" cstate="print">
            <a:extLst>
              <a:ext uri="{28A0092B-C50C-407E-A947-70E740481C1C}">
                <a14:useLocalDpi xmlns:a14="http://schemas.microsoft.com/office/drawing/2010/main" val="0"/>
              </a:ext>
            </a:extLst>
          </a:blip>
          <a:srcRect l="-1928" r="-571"/>
          <a:stretch>
            <a:fillRect/>
          </a:stretch>
        </p:blipFill>
        <p:spPr>
          <a:xfrm>
            <a:off x="62838" y="2800795"/>
            <a:ext cx="3519779" cy="1716848"/>
          </a:xfrm>
          <a:prstGeom prst="rect">
            <a:avLst/>
          </a:prstGeom>
        </p:spPr>
      </p:pic>
      <p:pic>
        <p:nvPicPr>
          <p:cNvPr id="11" name="Picture 10">
            <a:extLst>
              <a:ext uri="{FF2B5EF4-FFF2-40B4-BE49-F238E27FC236}">
                <a16:creationId xmlns:a16="http://schemas.microsoft.com/office/drawing/2014/main" id="{D62F9102-E32B-3B45-E836-2E7E095C0C89}"/>
              </a:ext>
            </a:extLst>
          </p:cNvPr>
          <p:cNvPicPr>
            <a:picLocks noChangeAspect="1"/>
          </p:cNvPicPr>
          <p:nvPr/>
        </p:nvPicPr>
        <p:blipFill>
          <a:blip r:embed="rId10" cstate="print">
            <a:extLst>
              <a:ext uri="{28A0092B-C50C-407E-A947-70E740481C1C}">
                <a14:useLocalDpi xmlns:a14="http://schemas.microsoft.com/office/drawing/2010/main" val="0"/>
              </a:ext>
            </a:extLst>
          </a:blip>
          <a:srcRect t="23713"/>
          <a:stretch>
            <a:fillRect/>
          </a:stretch>
        </p:blipFill>
        <p:spPr>
          <a:xfrm>
            <a:off x="3721640" y="2780465"/>
            <a:ext cx="3286263" cy="1734555"/>
          </a:xfrm>
          <a:prstGeom prst="rect">
            <a:avLst/>
          </a:prstGeom>
        </p:spPr>
      </p:pic>
    </p:spTree>
    <p:extLst>
      <p:ext uri="{BB962C8B-B14F-4D97-AF65-F5344CB8AC3E}">
        <p14:creationId xmlns:p14="http://schemas.microsoft.com/office/powerpoint/2010/main" val="1762117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3357</Words>
  <Application>Microsoft Office PowerPoint</Application>
  <PresentationFormat>Widescreen</PresentationFormat>
  <Paragraphs>837</Paragraphs>
  <Slides>37</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Bell MT</vt:lpstr>
      <vt:lpstr>Calibri</vt:lpstr>
      <vt:lpstr>Calibri Light</vt:lpstr>
      <vt:lpstr>Symbol</vt:lpstr>
      <vt:lpstr>Wingdings</vt:lpstr>
      <vt:lpstr>Office Theme</vt:lpstr>
      <vt:lpstr>PowerPoint Presentation</vt:lpstr>
      <vt:lpstr>Snapshot</vt:lpstr>
      <vt:lpstr>PowerPoint Presentation</vt:lpstr>
      <vt:lpstr>Company Overview</vt:lpstr>
      <vt:lpstr>PowerPoint Presentation</vt:lpstr>
      <vt:lpstr>Synergies Across the Value Chain</vt:lpstr>
      <vt:lpstr>Retail Business </vt:lpstr>
      <vt:lpstr>PowerPoint Presentation</vt:lpstr>
      <vt:lpstr>Retail Store – Ahmedabad</vt:lpstr>
      <vt:lpstr>Progress in Digital Marketing Initiatives</vt:lpstr>
      <vt:lpstr>Exhibitions - Retail</vt:lpstr>
      <vt:lpstr>Wholesale Business</vt:lpstr>
      <vt:lpstr>Manufacturing Facility</vt:lpstr>
      <vt:lpstr>Manufacturing Process</vt:lpstr>
      <vt:lpstr>Exhibitions - Wholesale</vt:lpstr>
      <vt:lpstr>Job Work Services</vt:lpstr>
      <vt:lpstr>Marquee Clients </vt:lpstr>
      <vt:lpstr>PowerPoint Presentation</vt:lpstr>
      <vt:lpstr>Strengths</vt:lpstr>
      <vt:lpstr>Key Differentiating Factors</vt:lpstr>
      <vt:lpstr>Technology Adoption Across Operations</vt:lpstr>
      <vt:lpstr>Growth Drivers</vt:lpstr>
      <vt:lpstr>PowerPoint Presentation</vt:lpstr>
      <vt:lpstr>PowerPoint Presentation</vt:lpstr>
      <vt:lpstr>PowerPoint Presentation</vt:lpstr>
      <vt:lpstr>Financial Highlights</vt:lpstr>
      <vt:lpstr>Segmental Performance</vt:lpstr>
      <vt:lpstr>PowerPoint Presentation</vt:lpstr>
      <vt:lpstr>Operational Highlights</vt:lpstr>
      <vt:lpstr>Quarterly Consolidated Income Statement </vt:lpstr>
      <vt:lpstr>Annual Consolidated Income Statement </vt:lpstr>
      <vt:lpstr>Historical Consolidated Income Statement </vt:lpstr>
      <vt:lpstr>Historical Consolidated Balance Sheet</vt:lpstr>
      <vt:lpstr>Financial Performance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Geographical Presence</dc:title>
  <dc:creator>Admin</dc:creator>
  <cp:lastModifiedBy>OFFICE 12</cp:lastModifiedBy>
  <cp:revision>15</cp:revision>
  <cp:lastPrinted>2025-07-11T10:34:20Z</cp:lastPrinted>
  <dcterms:created xsi:type="dcterms:W3CDTF">2025-05-16T07:29:48Z</dcterms:created>
  <dcterms:modified xsi:type="dcterms:W3CDTF">2026-08-10T08:46:14Z</dcterms:modified>
</cp:coreProperties>
</file>